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84" r:id="rId3"/>
    <p:sldId id="288" r:id="rId4"/>
    <p:sldId id="289" r:id="rId5"/>
    <p:sldId id="290" r:id="rId6"/>
    <p:sldId id="258" r:id="rId7"/>
    <p:sldId id="278" r:id="rId8"/>
    <p:sldId id="279" r:id="rId9"/>
    <p:sldId id="281" r:id="rId10"/>
    <p:sldId id="282" r:id="rId11"/>
    <p:sldId id="283" r:id="rId12"/>
    <p:sldId id="286" r:id="rId13"/>
    <p:sldId id="287" r:id="rId14"/>
    <p:sldId id="275" r:id="rId15"/>
  </p:sldIdLst>
  <p:sldSz cx="9144000" cy="6858000" type="screen4x3"/>
  <p:notesSz cx="9309100" cy="705326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03" autoAdjust="0"/>
    <p:restoredTop sz="94660"/>
  </p:normalViewPr>
  <p:slideViewPr>
    <p:cSldViewPr>
      <p:cViewPr varScale="1">
        <p:scale>
          <a:sx n="46" d="100"/>
          <a:sy n="46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541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23E0860-580F-42EC-8205-630F9348A795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8968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541" y="6698968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A59FEFA-4429-4261-929A-2A6A9AF589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1AD3C9F-3836-4DC4-975D-08BF28835EB5}" type="datetimeFigureOut">
              <a:rPr lang="id-ID" smtClean="0"/>
              <a:pPr/>
              <a:t>22/11/2016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5838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ED04761-C3BB-4DE7-9284-4C30FE21BF8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7607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A031C9-9869-48BC-9904-74E676DA64C1}" type="slidenum">
              <a:rPr lang="id-ID" altLang="en-US"/>
              <a:pPr/>
              <a:t>6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152792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ED57-41DE-4AD1-9B2E-94E38BBEF874}" type="datetimeFigureOut">
              <a:rPr lang="id-ID" smtClean="0"/>
              <a:pPr/>
              <a:t>22/11/2016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52D-6AA1-4D3B-8873-514F28B3B5C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ED57-41DE-4AD1-9B2E-94E38BBEF874}" type="datetimeFigureOut">
              <a:rPr lang="id-ID" smtClean="0"/>
              <a:pPr/>
              <a:t>22/11/2016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52D-6AA1-4D3B-8873-514F28B3B5C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ED57-41DE-4AD1-9B2E-94E38BBEF874}" type="datetimeFigureOut">
              <a:rPr lang="id-ID" smtClean="0"/>
              <a:pPr/>
              <a:t>22/11/2016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52D-6AA1-4D3B-8873-514F28B3B5C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ED57-41DE-4AD1-9B2E-94E38BBEF874}" type="datetimeFigureOut">
              <a:rPr lang="id-ID" smtClean="0"/>
              <a:pPr/>
              <a:t>22/11/2016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52D-6AA1-4D3B-8873-514F28B3B5C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ED57-41DE-4AD1-9B2E-94E38BBEF874}" type="datetimeFigureOut">
              <a:rPr lang="id-ID" smtClean="0"/>
              <a:pPr/>
              <a:t>22/11/2016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52D-6AA1-4D3B-8873-514F28B3B5C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ED57-41DE-4AD1-9B2E-94E38BBEF874}" type="datetimeFigureOut">
              <a:rPr lang="id-ID" smtClean="0"/>
              <a:pPr/>
              <a:t>22/11/2016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52D-6AA1-4D3B-8873-514F28B3B5C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ED57-41DE-4AD1-9B2E-94E38BBEF874}" type="datetimeFigureOut">
              <a:rPr lang="id-ID" smtClean="0"/>
              <a:pPr/>
              <a:t>22/11/2016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52D-6AA1-4D3B-8873-514F28B3B5C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ED57-41DE-4AD1-9B2E-94E38BBEF874}" type="datetimeFigureOut">
              <a:rPr lang="id-ID" smtClean="0"/>
              <a:pPr/>
              <a:t>22/11/2016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52D-6AA1-4D3B-8873-514F28B3B5C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ED57-41DE-4AD1-9B2E-94E38BBEF874}" type="datetimeFigureOut">
              <a:rPr lang="id-ID" smtClean="0"/>
              <a:pPr/>
              <a:t>22/11/2016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52D-6AA1-4D3B-8873-514F28B3B5C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ED57-41DE-4AD1-9B2E-94E38BBEF874}" type="datetimeFigureOut">
              <a:rPr lang="id-ID" smtClean="0"/>
              <a:pPr/>
              <a:t>22/11/2016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52D-6AA1-4D3B-8873-514F28B3B5C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ED57-41DE-4AD1-9B2E-94E38BBEF874}" type="datetimeFigureOut">
              <a:rPr lang="id-ID" smtClean="0"/>
              <a:pPr/>
              <a:t>22/11/2016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52D-6AA1-4D3B-8873-514F28B3B5C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7ED57-41DE-4AD1-9B2E-94E38BBEF874}" type="datetimeFigureOut">
              <a:rPr lang="id-ID" smtClean="0"/>
              <a:pPr/>
              <a:t>22/11/2016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A752D-6AA1-4D3B-8873-514F28B3B5C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TO\20160603_082044.jpg"/>
          <p:cNvPicPr>
            <a:picLocks noChangeAspect="1" noChangeArrowheads="1"/>
          </p:cNvPicPr>
          <p:nvPr/>
        </p:nvPicPr>
        <p:blipFill>
          <a:blip r:embed="rId2" cstate="print"/>
          <a:srcRect l="9212" r="18150" b="27232"/>
          <a:stretch>
            <a:fillRect/>
          </a:stretch>
        </p:blipFill>
        <p:spPr bwMode="auto">
          <a:xfrm>
            <a:off x="-9525" y="0"/>
            <a:ext cx="9144000" cy="554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Content Placeholder 2"/>
          <p:cNvSpPr txBox="1">
            <a:spLocks/>
          </p:cNvSpPr>
          <p:nvPr/>
        </p:nvSpPr>
        <p:spPr bwMode="auto">
          <a:xfrm>
            <a:off x="205991" y="620688"/>
            <a:ext cx="8712968" cy="19812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400" b="1" dirty="0" smtClean="0">
                <a:latin typeface="Berlin Sans FB" pitchFamily="34" charset="0"/>
              </a:rPr>
              <a:t>PEMBIAYAAN </a:t>
            </a:r>
            <a:r>
              <a:rPr lang="en-US" altLang="en-US" sz="4400" b="1" dirty="0">
                <a:latin typeface="Berlin Sans FB" pitchFamily="34" charset="0"/>
              </a:rPr>
              <a:t>FDB UNTUK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latin typeface="Berlin Sans FB" pitchFamily="34" charset="0"/>
              </a:rPr>
              <a:t>USAHA </a:t>
            </a:r>
            <a:r>
              <a:rPr lang="en-US" altLang="en-US" sz="4400" b="1" dirty="0" smtClean="0">
                <a:latin typeface="Berlin Sans FB" pitchFamily="34" charset="0"/>
              </a:rPr>
              <a:t>KEHUTANAN</a:t>
            </a:r>
            <a:endParaRPr lang="id-ID" altLang="en-US" sz="4400" b="1" dirty="0" smtClean="0">
              <a:latin typeface="Berlin Sans FB" pitchFamily="34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400" b="1" dirty="0" smtClean="0">
                <a:latin typeface="Berlin Sans FB" pitchFamily="34" charset="0"/>
              </a:rPr>
              <a:t> </a:t>
            </a:r>
            <a:r>
              <a:rPr lang="en-US" altLang="en-US" sz="4400" b="1" dirty="0">
                <a:latin typeface="Berlin Sans FB" pitchFamily="34" charset="0"/>
              </a:rPr>
              <a:t>SKEMA PINJAMAN</a:t>
            </a:r>
          </a:p>
        </p:txBody>
      </p:sp>
      <p:pic>
        <p:nvPicPr>
          <p:cNvPr id="2053" name="Picture 4" descr="http://kerajinanfurniture.com/wp-content/uploads/2014/02/proses-penggergajian-kayu-ja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725" y="5530974"/>
            <a:ext cx="1619250" cy="134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D:\FOTO\20160522_105045.jpg"/>
          <p:cNvPicPr>
            <a:picLocks noChangeAspect="1" noChangeArrowheads="1"/>
          </p:cNvPicPr>
          <p:nvPr/>
        </p:nvPicPr>
        <p:blipFill>
          <a:blip r:embed="rId4" cstate="print"/>
          <a:srcRect t="25630" b="25899"/>
          <a:stretch>
            <a:fillRect/>
          </a:stretch>
        </p:blipFill>
        <p:spPr bwMode="auto">
          <a:xfrm>
            <a:off x="6332538" y="5530975"/>
            <a:ext cx="1695450" cy="1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irc_mi" descr="http://2.bp.blogspot.com/_VMqv-F2QeL8/TOFBNKo5qKI/AAAAAAAAACY/wDUqVdiXRiE/s1600/Copy+of+DSCF7016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525" y="5562600"/>
            <a:ext cx="161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irc_mi" descr="https://encrypted-tbn1.gstatic.com/images?q=tbn:ANd9GcQwcQ8piAWXBt2KjETM-zI9rbyAcUe4tUm8DUFRIuxcVM-0Ji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3925" y="5530974"/>
            <a:ext cx="1619250" cy="135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C:\Users\user\Downloads\gambar-logo-kementrian-lingkungan-hidup-kehutan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9913" y="574040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8027988" y="6545263"/>
            <a:ext cx="1116012" cy="339725"/>
          </a:xfrm>
          <a:prstGeom prst="rect">
            <a:avLst/>
          </a:prstGeom>
          <a:solidFill>
            <a:schemeClr val="bg1">
              <a:alpha val="41960"/>
            </a:schemeClr>
          </a:solidFill>
          <a:ln w="1016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900">
                <a:latin typeface="Segoe UI Black" pitchFamily="34" charset="0"/>
              </a:rPr>
              <a:t>BLU PUSAT P2H </a:t>
            </a:r>
            <a:r>
              <a:rPr lang="en-US" altLang="en-US" sz="700">
                <a:latin typeface="Segoe UI Black" pitchFamily="34" charset="0"/>
              </a:rPr>
              <a:t>KEMENTERIAN LHK</a:t>
            </a:r>
          </a:p>
        </p:txBody>
      </p:sp>
      <p:pic>
        <p:nvPicPr>
          <p:cNvPr id="2062" name="Picture 12" descr="http://img.antaranews.com/stockphotos/ilustrasi/20091130171638-hutan3011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8975" y="5530974"/>
            <a:ext cx="1619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id-ID" sz="2800" b="1">
                <a:solidFill>
                  <a:schemeClr val="bg1"/>
                </a:solidFill>
                <a:latin typeface="Berlin Sans FB Demi" pitchFamily="34" charset="0"/>
              </a:rPr>
              <a:t>PERSYARATAN ADMINISTRASI PINJAMAN </a:t>
            </a:r>
            <a:r>
              <a:rPr lang="en-US" altLang="id-ID" sz="2800" b="1" i="1">
                <a:solidFill>
                  <a:schemeClr val="bg1"/>
                </a:solidFill>
                <a:latin typeface="Berlin Sans FB Demi" pitchFamily="34" charset="0"/>
              </a:rPr>
              <a:t>OFF FARM</a:t>
            </a:r>
            <a:endParaRPr lang="en-US" altLang="id-ID" sz="2400" b="1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76200" y="838200"/>
            <a:ext cx="8991600" cy="743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Calibri" pitchFamily="34" charset="0"/>
              <a:buAutoNum type="arabicPeriod"/>
              <a:defRPr/>
            </a:pPr>
            <a:r>
              <a:rPr lang="id-ID" altLang="en-US" sz="2400" dirty="0">
                <a:latin typeface="Tahoma" pitchFamily="34" charset="0"/>
                <a:cs typeface="Tahoma" pitchFamily="34" charset="0"/>
              </a:rPr>
              <a:t>Surat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permohonan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Pinjaman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id-ID" altLang="en-US" sz="2400" dirty="0">
                <a:latin typeface="Tahoma" pitchFamily="34" charset="0"/>
                <a:cs typeface="Tahoma" pitchFamily="34" charset="0"/>
              </a:rPr>
              <a:t>Usaha </a:t>
            </a:r>
            <a:r>
              <a:rPr lang="en-US" altLang="en-US" sz="2400" i="1" dirty="0">
                <a:latin typeface="Tahoma" pitchFamily="34" charset="0"/>
                <a:cs typeface="Tahoma" pitchFamily="34" charset="0"/>
              </a:rPr>
              <a:t>Off Farm</a:t>
            </a:r>
            <a:r>
              <a:rPr lang="id-ID" altLang="en-US" sz="2400" dirty="0">
                <a:latin typeface="Tahoma" pitchFamily="34" charset="0"/>
                <a:cs typeface="Tahoma" pitchFamily="34" charset="0"/>
              </a:rPr>
              <a:t>.</a:t>
            </a:r>
            <a:endParaRPr lang="en-US" altLang="en-US" sz="24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Calibri" pitchFamily="34" charset="0"/>
              <a:buAutoNum type="arabicPeriod"/>
              <a:defRPr/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Copy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dokumen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AU" altLang="en-US" sz="2400" dirty="0" err="1">
                <a:latin typeface="Tahoma" pitchFamily="34" charset="0"/>
                <a:cs typeface="Tahoma" pitchFamily="34" charset="0"/>
              </a:rPr>
              <a:t>legalitas</a:t>
            </a:r>
            <a:r>
              <a:rPr lang="en-AU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AU" altLang="en-US" sz="2400" dirty="0" err="1">
                <a:latin typeface="Tahoma" pitchFamily="34" charset="0"/>
                <a:cs typeface="Tahoma" pitchFamily="34" charset="0"/>
              </a:rPr>
              <a:t>pelaku</a:t>
            </a:r>
            <a:r>
              <a:rPr lang="en-AU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AU" altLang="en-US" sz="2400" dirty="0" err="1">
                <a:latin typeface="Tahoma" pitchFamily="34" charset="0"/>
                <a:cs typeface="Tahoma" pitchFamily="34" charset="0"/>
              </a:rPr>
              <a:t>usaha</a:t>
            </a:r>
            <a:r>
              <a:rPr lang="id-ID" altLang="en-US" sz="2400" dirty="0">
                <a:latin typeface="Tahoma" pitchFamily="34" charset="0"/>
                <a:cs typeface="Tahoma" pitchFamily="34" charset="0"/>
              </a:rPr>
              <a:t>:</a:t>
            </a:r>
            <a:endParaRPr lang="en-US" altLang="en-US" sz="2400" dirty="0">
              <a:latin typeface="Tahoma" pitchFamily="34" charset="0"/>
              <a:cs typeface="Tahoma" pitchFamily="34" charset="0"/>
            </a:endParaRPr>
          </a:p>
          <a:p>
            <a:pPr marL="712788" indent="-342900" algn="just">
              <a:spcAft>
                <a:spcPts val="0"/>
              </a:spcAft>
              <a:buFont typeface="Calibri" pitchFamily="34" charset="0"/>
              <a:buAutoNum type="alphaLcPeriod"/>
              <a:defRPr/>
            </a:pPr>
            <a:r>
              <a:rPr lang="en-AU" altLang="en-US" sz="2400" dirty="0" err="1">
                <a:latin typeface="Tahoma" pitchFamily="34" charset="0"/>
                <a:cs typeface="Tahoma" pitchFamily="34" charset="0"/>
              </a:rPr>
              <a:t>Perorangan</a:t>
            </a:r>
            <a:r>
              <a:rPr lang="en-AU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AU" altLang="en-US" sz="2400" dirty="0" err="1">
                <a:latin typeface="Tahoma" pitchFamily="34" charset="0"/>
                <a:cs typeface="Tahoma" pitchFamily="34" charset="0"/>
              </a:rPr>
              <a:t>berupa</a:t>
            </a:r>
            <a:r>
              <a:rPr lang="en-AU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AU" altLang="en-US" sz="2400" dirty="0">
                <a:latin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KTP, KK, NPWP</a:t>
            </a:r>
          </a:p>
          <a:p>
            <a:pPr marL="712788" indent="-342900" algn="just">
              <a:spcAft>
                <a:spcPts val="600"/>
              </a:spcAft>
              <a:defRPr/>
            </a:pPr>
            <a:r>
              <a:rPr lang="en-AU" altLang="en-US" sz="2400" dirty="0">
                <a:latin typeface="Tahoma" pitchFamily="34" charset="0"/>
                <a:cs typeface="Tahoma" pitchFamily="34" charset="0"/>
              </a:rPr>
              <a:t>b. </a:t>
            </a:r>
            <a:r>
              <a:rPr lang="en-AU" altLang="en-US" sz="2400" dirty="0" err="1">
                <a:latin typeface="Tahoma" pitchFamily="34" charset="0"/>
                <a:cs typeface="Tahoma" pitchFamily="34" charset="0"/>
              </a:rPr>
              <a:t>Koperasi</a:t>
            </a:r>
            <a:r>
              <a:rPr lang="en-AU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AU" altLang="en-US" sz="2400" dirty="0" err="1">
                <a:latin typeface="Tahoma" pitchFamily="34" charset="0"/>
                <a:cs typeface="Tahoma" pitchFamily="34" charset="0"/>
              </a:rPr>
              <a:t>berupa</a:t>
            </a:r>
            <a:r>
              <a:rPr lang="en-AU" altLang="en-US" sz="2400" dirty="0">
                <a:latin typeface="Tahoma" pitchFamily="34" charset="0"/>
                <a:cs typeface="Tahoma" pitchFamily="34" charset="0"/>
              </a:rPr>
              <a:t>:</a:t>
            </a:r>
            <a:endParaRPr lang="en-US" altLang="en-US" sz="2400" dirty="0">
              <a:latin typeface="Tahoma" pitchFamily="34" charset="0"/>
              <a:cs typeface="Tahoma" pitchFamily="34" charset="0"/>
            </a:endParaRPr>
          </a:p>
          <a:p>
            <a:pPr marL="985838" indent="-342900" algn="just">
              <a:spcAft>
                <a:spcPts val="600"/>
              </a:spcAft>
              <a:buFont typeface="Calibri" pitchFamily="34" charset="0"/>
              <a:buAutoNum type="arabicParenR"/>
              <a:defRPr/>
            </a:pP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Akta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pendirian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perubahan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koperasi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yang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telah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disahkan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oleh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pejabat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yang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berwenang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;</a:t>
            </a:r>
          </a:p>
          <a:p>
            <a:pPr marL="985838" indent="-342900" algn="just">
              <a:spcAft>
                <a:spcPts val="600"/>
              </a:spcAft>
              <a:buFont typeface="Calibri" pitchFamily="34" charset="0"/>
              <a:buAutoNum type="arabicParenR"/>
              <a:defRPr/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NPWP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atas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nama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koperasi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pengurus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;</a:t>
            </a:r>
          </a:p>
          <a:p>
            <a:pPr marL="985838" indent="-342900" algn="just">
              <a:spcAft>
                <a:spcPts val="600"/>
              </a:spcAft>
              <a:buFont typeface="Calibri" pitchFamily="34" charset="0"/>
              <a:buAutoNum type="arabicParenR"/>
              <a:defRPr/>
            </a:pP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Dokumen</a:t>
            </a:r>
            <a:r>
              <a:rPr lang="id-ID" altLang="en-US" sz="2400" dirty="0">
                <a:latin typeface="Tahoma" pitchFamily="34" charset="0"/>
                <a:cs typeface="Tahoma" pitchFamily="34" charset="0"/>
              </a:rPr>
              <a:t> hasil Rapat Anggota yang terkait dengan pinjaman;</a:t>
            </a:r>
            <a:endParaRPr lang="en-US" altLang="en-US" sz="2400" dirty="0">
              <a:latin typeface="Tahoma" pitchFamily="34" charset="0"/>
              <a:cs typeface="Tahoma" pitchFamily="34" charset="0"/>
            </a:endParaRPr>
          </a:p>
          <a:p>
            <a:pPr marL="985838" indent="-342900" algn="just">
              <a:spcAft>
                <a:spcPts val="600"/>
              </a:spcAft>
              <a:buFont typeface="Calibri" pitchFamily="34" charset="0"/>
              <a:buAutoNum type="arabicParenR"/>
              <a:defRPr/>
            </a:pPr>
            <a:r>
              <a:rPr lang="id-ID" altLang="en-US" sz="2400" dirty="0">
                <a:latin typeface="Tahoma" pitchFamily="34" charset="0"/>
                <a:cs typeface="Tahoma" pitchFamily="34" charset="0"/>
              </a:rPr>
              <a:t>Laporan keuangan 2 (dua) tahun terakhir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yang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telah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diaudit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oleh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Kantor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Akuntan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cs typeface="Tahoma" pitchFamily="34" charset="0"/>
              </a:rPr>
              <a:t>Publik</a:t>
            </a:r>
            <a:r>
              <a:rPr lang="en-AU" altLang="en-US" sz="24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buFont typeface="Calibri" pitchFamily="34" charset="0"/>
              <a:buAutoNum type="arabicParenR"/>
              <a:defRPr/>
            </a:pPr>
            <a:endParaRPr lang="en-AU" altLang="en-US" sz="16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buFont typeface="Calibri" pitchFamily="34" charset="0"/>
              <a:buAutoNum type="arabicParenR"/>
              <a:defRPr/>
            </a:pPr>
            <a:endParaRPr lang="en-AU" altLang="en-US" sz="16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endParaRPr lang="en-AU" altLang="en-US" sz="16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buFont typeface="Calibri" pitchFamily="34" charset="0"/>
              <a:buAutoNum type="arabicParenR"/>
              <a:defRPr/>
            </a:pPr>
            <a:endParaRPr lang="en-AU" altLang="en-US" sz="16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buFont typeface="Calibri" pitchFamily="34" charset="0"/>
              <a:buAutoNum type="arabicParenR"/>
              <a:defRPr/>
            </a:pPr>
            <a:endParaRPr lang="en-AU" altLang="en-US" sz="16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buFont typeface="Calibri" pitchFamily="34" charset="0"/>
              <a:buAutoNum type="arabicParenR"/>
              <a:defRPr/>
            </a:pPr>
            <a:endParaRPr lang="en-AU" altLang="en-US" sz="16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buFont typeface="Calibri" pitchFamily="34" charset="0"/>
              <a:buAutoNum type="arabicParenR"/>
              <a:defRPr/>
            </a:pPr>
            <a:endParaRPr lang="en-AU" altLang="en-US" sz="16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buFont typeface="Calibri" pitchFamily="34" charset="0"/>
              <a:buAutoNum type="arabicParenR"/>
              <a:defRPr/>
            </a:pPr>
            <a:endParaRPr lang="en-AU" altLang="en-US" sz="16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buFont typeface="Calibri" pitchFamily="34" charset="0"/>
              <a:buAutoNum type="arabicParenR"/>
              <a:defRPr/>
            </a:pPr>
            <a:endParaRPr lang="en-AU" altLang="en-US" sz="16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endParaRPr lang="en-US" altLang="en-US" sz="16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endParaRPr lang="en-AU" alt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/>
          </p:cNvSpPr>
          <p:nvPr/>
        </p:nvSpPr>
        <p:spPr bwMode="auto">
          <a:xfrm>
            <a:off x="0" y="838200"/>
            <a:ext cx="9144000" cy="6858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id-ID" sz="2800" b="1">
                <a:solidFill>
                  <a:schemeClr val="bg1"/>
                </a:solidFill>
                <a:latin typeface="Berlin Sans FB Demi" pitchFamily="34" charset="0"/>
              </a:rPr>
              <a:t>PERSYARATAN ADMINISTRASI PINJAMAN </a:t>
            </a:r>
            <a:r>
              <a:rPr lang="en-US" altLang="id-ID" sz="2800" b="1" i="1">
                <a:solidFill>
                  <a:schemeClr val="bg1"/>
                </a:solidFill>
                <a:latin typeface="Berlin Sans FB Demi" pitchFamily="34" charset="0"/>
              </a:rPr>
              <a:t>OFF FARM</a:t>
            </a:r>
            <a:endParaRPr lang="en-US" altLang="id-ID" sz="2400" b="1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1676400"/>
            <a:ext cx="89916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defRPr/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c</a:t>
            </a:r>
            <a:r>
              <a:rPr lang="en-US" altLang="en-US" sz="1600" dirty="0">
                <a:latin typeface="Tahoma" pitchFamily="34" charset="0"/>
                <a:cs typeface="Tahoma" pitchFamily="34" charset="0"/>
              </a:rPr>
              <a:t>. </a:t>
            </a:r>
            <a:r>
              <a:rPr lang="en-AU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Badan</a:t>
            </a:r>
            <a:r>
              <a:rPr lang="en-AU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usaha</a:t>
            </a:r>
            <a:r>
              <a:rPr lang="en-AU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berupa</a:t>
            </a:r>
            <a:r>
              <a:rPr lang="en-AU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531813" indent="-342900" algn="just">
              <a:spcAft>
                <a:spcPts val="600"/>
              </a:spcAft>
              <a:buFont typeface="Calibri" pitchFamily="34" charset="0"/>
              <a:buAutoNum type="arabicParenR"/>
              <a:defRPr/>
            </a:pPr>
            <a:r>
              <a:rPr lang="id-ID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Akta pendirian badan usaha dan perubahannya 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yang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telah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disahkan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pejabat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berwenang</a:t>
            </a:r>
            <a:r>
              <a:rPr lang="id-ID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alt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1813" indent="-342900" algn="just">
              <a:spcAft>
                <a:spcPts val="600"/>
              </a:spcAft>
              <a:buFont typeface="Calibri" pitchFamily="34" charset="0"/>
              <a:buAutoNum type="arabicParenR"/>
              <a:defRPr/>
            </a:pPr>
            <a:r>
              <a:rPr lang="id-ID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Identitas dan NPWP pejabat yang berwenang menandatangani dokumen yang terkait dengan pinjaman</a:t>
            </a:r>
            <a:r>
              <a:rPr lang="en-AU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alt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1813" indent="-342900" algn="just">
              <a:spcAft>
                <a:spcPts val="600"/>
              </a:spcAft>
              <a:buFont typeface="Calibri" pitchFamily="34" charset="0"/>
              <a:buAutoNum type="arabicParenR"/>
              <a:defRPr/>
            </a:pPr>
            <a:r>
              <a:rPr lang="id-ID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Rekening koran enam bulan terakhir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asli</a:t>
            </a:r>
            <a:r>
              <a:rPr lang="en-AU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alt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1813" indent="-342900" algn="just">
              <a:spcAft>
                <a:spcPts val="600"/>
              </a:spcAft>
              <a:buFont typeface="Calibri" pitchFamily="34" charset="0"/>
              <a:buAutoNum type="arabicParenR"/>
              <a:defRPr/>
            </a:pPr>
            <a:r>
              <a:rPr lang="id-ID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Laporan keuangan 2 (dua) tahun terakhir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telah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diaudit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Kantor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Akuntan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Publik</a:t>
            </a:r>
            <a:r>
              <a:rPr lang="en-AU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defRPr/>
            </a:pP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3.	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Daftar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Isian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Permohonan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Pinjaman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Usaha </a:t>
            </a:r>
            <a:r>
              <a:rPr lang="en-US" altLang="en-US" sz="2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Off Farm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dibubuhi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materai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Daftar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asset </a:t>
            </a:r>
            <a:r>
              <a:rPr lang="fi-FI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bergerak dan/atau tidak bergerak (&gt; 500 juta);</a:t>
            </a:r>
          </a:p>
          <a:p>
            <a:pPr marL="342900" indent="-342900" algn="just">
              <a:buFontTx/>
              <a:buAutoNum type="arabicPeriod" startAt="4"/>
              <a:defRPr/>
            </a:pPr>
            <a:r>
              <a:rPr lang="id-ID" altLang="en-US" sz="2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Feasibilty study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nilai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permohonan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di </a:t>
            </a:r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atas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Rp10</a:t>
            </a:r>
            <a:r>
              <a:rPr lang="id-ID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Milyar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buFontTx/>
              <a:buAutoNum type="arabicPeriod" startAt="4"/>
              <a:defRPr/>
            </a:pPr>
            <a:endParaRPr lang="en-US" altLang="en-US" dirty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marL="342900" indent="-342900" algn="just">
              <a:buFontTx/>
              <a:buAutoNum type="arabicPeriod" startAt="4"/>
              <a:defRPr/>
            </a:pPr>
            <a:endParaRPr lang="en-US" altLang="en-US" dirty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marL="342900" indent="-342900" algn="just">
              <a:buFontTx/>
              <a:buAutoNum type="arabicPeriod" startAt="4"/>
              <a:defRPr/>
            </a:pPr>
            <a:endParaRPr lang="en-US" altLang="en-US" dirty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marL="342900" indent="-342900" algn="just">
              <a:buFontTx/>
              <a:buAutoNum type="arabicPeriod" startAt="4"/>
              <a:defRPr/>
            </a:pPr>
            <a:endParaRPr lang="en-US" altLang="en-US" dirty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marL="342900" indent="-342900" algn="just">
              <a:buFontTx/>
              <a:buAutoNum type="arabicPeriod" startAt="4"/>
              <a:defRPr/>
            </a:pPr>
            <a:endParaRPr lang="en-US" altLang="en-US" dirty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marL="342900" indent="-342900" algn="just">
              <a:defRPr/>
            </a:pPr>
            <a:endParaRPr lang="en-AU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52400" y="152400"/>
            <a:ext cx="2165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latin typeface="Brush Script Std" pitchFamily="66" charset="0"/>
              </a:rPr>
              <a:t>Lanjutan…</a:t>
            </a:r>
            <a:endParaRPr lang="id-ID" altLang="en-US" sz="3200">
              <a:latin typeface="Brush Script Std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28600" y="1700931"/>
            <a:ext cx="8458200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sz="3200" b="1" dirty="0" err="1">
                <a:latin typeface="Tahoma" pitchFamily="34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lang="en-US" altLang="en-US" sz="3200" b="1" dirty="0">
                <a:latin typeface="Tahom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ahoma" pitchFamily="34" charset="0"/>
                <a:ea typeface="Calibri" pitchFamily="34" charset="0"/>
                <a:cs typeface="Times New Roman" pitchFamily="18" charset="0"/>
              </a:rPr>
              <a:t>dilakukan</a:t>
            </a:r>
            <a:r>
              <a:rPr lang="en-US" altLang="en-US" sz="3200" b="1" dirty="0">
                <a:latin typeface="Tahom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ahoma" pitchFamily="34" charset="0"/>
                <a:ea typeface="Calibri" pitchFamily="34" charset="0"/>
                <a:cs typeface="Times New Roman" pitchFamily="18" charset="0"/>
              </a:rPr>
              <a:t>melalui</a:t>
            </a:r>
            <a:r>
              <a:rPr lang="en-US" altLang="en-US" sz="3200" b="1" dirty="0">
                <a:latin typeface="Tahoma" pitchFamily="34" charset="0"/>
                <a:ea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7313"/>
            <a:ext cx="9144000" cy="76993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Pengajuan</a:t>
            </a:r>
            <a:r>
              <a:rPr lang="en-US" sz="4400" dirty="0">
                <a:solidFill>
                  <a:schemeClr val="bg1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Permohonan</a:t>
            </a:r>
            <a:r>
              <a:rPr lang="en-US" sz="4400" dirty="0">
                <a:solidFill>
                  <a:schemeClr val="bg1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Pinjaman</a:t>
            </a:r>
            <a:endParaRPr lang="id-ID" sz="4300" b="1" dirty="0" err="1">
              <a:solidFill>
                <a:schemeClr val="bg1"/>
              </a:solidFill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497778"/>
            <a:ext cx="2903240" cy="1083374"/>
          </a:xfrm>
          <a:prstGeom prst="rect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err="1">
                <a:latin typeface="Tahoma" pitchFamily="34" charset="0"/>
                <a:ea typeface="Calibri" pitchFamily="34" charset="0"/>
                <a:cs typeface="Times New Roman" pitchFamily="18" charset="0"/>
              </a:rPr>
              <a:t>langsung</a:t>
            </a:r>
            <a:r>
              <a:rPr lang="en-US" altLang="en-US" sz="2800" dirty="0">
                <a:latin typeface="Tahom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ahoma" pitchFamily="34" charset="0"/>
                <a:ea typeface="Calibri" pitchFamily="34" charset="0"/>
                <a:cs typeface="Times New Roman" pitchFamily="18" charset="0"/>
              </a:rPr>
              <a:t>kepada</a:t>
            </a:r>
            <a:r>
              <a:rPr lang="en-US" altLang="en-US" sz="2800" dirty="0">
                <a:latin typeface="Tahom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ahoma" pitchFamily="34" charset="0"/>
                <a:ea typeface="Calibri" pitchFamily="34" charset="0"/>
                <a:cs typeface="Times New Roman" pitchFamily="18" charset="0"/>
              </a:rPr>
              <a:t>Pusat</a:t>
            </a:r>
            <a:r>
              <a:rPr lang="en-US" altLang="en-US" sz="2800" dirty="0">
                <a:latin typeface="Tahoma" pitchFamily="34" charset="0"/>
                <a:ea typeface="Calibri" pitchFamily="34" charset="0"/>
                <a:cs typeface="Times New Roman" pitchFamily="18" charset="0"/>
              </a:rPr>
              <a:t> P2H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419872" y="996726"/>
            <a:ext cx="1890762" cy="6599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75779" y="2970757"/>
            <a:ext cx="5943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88024" y="2998761"/>
            <a:ext cx="1588" cy="4889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601917" y="2970757"/>
            <a:ext cx="1587" cy="47783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37086" y="3468189"/>
            <a:ext cx="2301875" cy="1790700"/>
          </a:xfrm>
          <a:prstGeom prst="rect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Tenaga </a:t>
            </a:r>
            <a:r>
              <a:rPr lang="en-US" sz="3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US" sz="3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Pusat</a:t>
            </a:r>
            <a:r>
              <a:rPr lang="en-US" sz="3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P2H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1630" y="3487711"/>
            <a:ext cx="2036763" cy="1790700"/>
          </a:xfrm>
          <a:prstGeom prst="rect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3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</a:t>
            </a:r>
            <a:r>
              <a:rPr lang="en-US" sz="3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3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3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75779" y="2970757"/>
            <a:ext cx="1588" cy="4889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rot="5400000">
            <a:off x="7237413" y="3962400"/>
            <a:ext cx="1524000" cy="3175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90600" y="4114800"/>
            <a:ext cx="2057400" cy="1905000"/>
          </a:xfrm>
          <a:prstGeom prst="rect">
            <a:avLst/>
          </a:prstGeom>
          <a:solidFill>
            <a:srgbClr val="FFF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838200"/>
            <a:ext cx="1981200" cy="2743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838200"/>
            <a:ext cx="2133600" cy="2743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838200"/>
            <a:ext cx="2057400" cy="2743200"/>
          </a:xfrm>
          <a:prstGeom prst="rect">
            <a:avLst/>
          </a:prstGeom>
          <a:solidFill>
            <a:srgbClr val="B7C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990600"/>
            <a:ext cx="1828800" cy="838200"/>
          </a:xfrm>
          <a:prstGeom prst="rect">
            <a:avLst/>
          </a:prstGeom>
          <a:solidFill>
            <a:srgbClr val="084409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700" dirty="0">
                <a:solidFill>
                  <a:schemeClr val="bg1"/>
                </a:solidFill>
              </a:rPr>
              <a:t>Permohonan Pinjaman HTI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133600"/>
            <a:ext cx="1066800" cy="381000"/>
          </a:xfrm>
          <a:prstGeom prst="rect">
            <a:avLst/>
          </a:prstGeom>
          <a:solidFill>
            <a:srgbClr val="084409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bg1"/>
                </a:solidFill>
              </a:rPr>
              <a:t>Proposal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895600"/>
            <a:ext cx="1371600" cy="533400"/>
          </a:xfrm>
          <a:prstGeom prst="rect">
            <a:avLst/>
          </a:prstGeom>
          <a:solidFill>
            <a:srgbClr val="084409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schemeClr val="bg1"/>
                </a:solidFill>
              </a:rPr>
              <a:t>Persyaratan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Administrasi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990600" y="1828800"/>
            <a:ext cx="304800" cy="304800"/>
          </a:xfrm>
          <a:prstGeom prst="mathPlus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lus 11"/>
          <p:cNvSpPr/>
          <p:nvPr/>
        </p:nvSpPr>
        <p:spPr>
          <a:xfrm>
            <a:off x="990600" y="2514600"/>
            <a:ext cx="304800" cy="304800"/>
          </a:xfrm>
          <a:prstGeom prst="mathPlus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2286000"/>
            <a:ext cx="16764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Penilaian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Administrasi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i="1" dirty="0">
                <a:solidFill>
                  <a:schemeClr val="tx1"/>
                </a:solidFill>
                <a:cs typeface="Arial" pitchFamily="34" charset="0"/>
              </a:rPr>
              <a:t>Desk Analysis)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9800" y="2741613"/>
            <a:ext cx="14478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189413" y="2055813"/>
            <a:ext cx="458787" cy="1587"/>
          </a:xfrm>
          <a:prstGeom prst="straightConnector1">
            <a:avLst/>
          </a:prstGeom>
          <a:ln w="4445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7600" y="914400"/>
            <a:ext cx="1676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Agency FB" pitchFamily="34" charset="0"/>
              </a:rPr>
              <a:t>TIM PENILAI ADMINISTRASI</a:t>
            </a:r>
          </a:p>
        </p:txBody>
      </p:sp>
      <p:cxnSp>
        <p:nvCxnSpPr>
          <p:cNvPr id="17" name="Straight Arrow Connector 16"/>
          <p:cNvCxnSpPr>
            <a:stCxn id="13" idx="3"/>
            <a:endCxn id="18" idx="1"/>
          </p:cNvCxnSpPr>
          <p:nvPr/>
        </p:nvCxnSpPr>
        <p:spPr>
          <a:xfrm>
            <a:off x="5334000" y="2819400"/>
            <a:ext cx="16764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10400" y="2286000"/>
            <a:ext cx="16002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Penilaian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Lapangan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i="1" dirty="0">
                <a:solidFill>
                  <a:schemeClr val="tx1"/>
                </a:solidFill>
                <a:cs typeface="Arial" pitchFamily="34" charset="0"/>
              </a:rPr>
              <a:t>Field Analysis)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2438400"/>
            <a:ext cx="1066800" cy="30480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Jika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Layak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914400"/>
            <a:ext cx="1752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Agency FB" pitchFamily="34" charset="0"/>
              </a:rPr>
              <a:t>TIM VERIFIKASI LAPANGAN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7542213" y="2057400"/>
            <a:ext cx="458788" cy="1587"/>
          </a:xfrm>
          <a:prstGeom prst="straightConnector1">
            <a:avLst/>
          </a:prstGeom>
          <a:ln w="4445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86600" y="4724400"/>
            <a:ext cx="1828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gency FB" pitchFamily="34" charset="0"/>
              </a:rPr>
              <a:t>KEPALA BIDANG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5029200"/>
            <a:ext cx="18288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gency FB" pitchFamily="34" charset="0"/>
              </a:rPr>
              <a:t>KOMITE </a:t>
            </a:r>
            <a:r>
              <a:rPr lang="id-ID" b="1" dirty="0">
                <a:solidFill>
                  <a:schemeClr val="tx1"/>
                </a:solidFill>
                <a:latin typeface="Agency FB" pitchFamily="34" charset="0"/>
              </a:rPr>
              <a:t>PINJAMAN </a:t>
            </a:r>
            <a:endParaRPr lang="en-US" b="1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4267200"/>
            <a:ext cx="1525588" cy="301625"/>
          </a:xfrm>
          <a:prstGeom prst="rect">
            <a:avLst/>
          </a:prstGeom>
          <a:solidFill>
            <a:srgbClr val="FFFFA3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Pembahasan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6800" y="5029200"/>
            <a:ext cx="1828800" cy="838200"/>
          </a:xfrm>
          <a:prstGeom prst="rect">
            <a:avLst/>
          </a:prstGeom>
          <a:solidFill>
            <a:srgbClr val="FFFFA3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Rekomendasi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Layak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/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Layak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91200" y="4724400"/>
            <a:ext cx="1143000" cy="45720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Risalah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Penilaian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09800" y="2286000"/>
            <a:ext cx="1295400" cy="38100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Jika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Lengkap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05200" y="3657600"/>
            <a:ext cx="24384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gency FB" pitchFamily="34" charset="0"/>
              </a:rPr>
              <a:t>KEPALA PUSAT P2H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ALUR PENILAIAN </a:t>
            </a:r>
            <a:r>
              <a:rPr lang="id-ID" sz="2800" b="1" dirty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PERMOHONAN PINJAMAN </a:t>
            </a:r>
            <a:endParaRPr lang="en-US" sz="2800" b="1" dirty="0">
              <a:solidFill>
                <a:schemeClr val="bg1"/>
              </a:solidFill>
              <a:latin typeface="Agency FB" pitchFamily="34" charset="0"/>
              <a:ea typeface="+mj-ea"/>
              <a:cs typeface="+mj-c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5943600" y="4114800"/>
            <a:ext cx="1143000" cy="8763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2667000" y="2819400"/>
            <a:ext cx="381000" cy="381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1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5943600" y="2895600"/>
            <a:ext cx="381000" cy="381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2</a:t>
            </a:r>
          </a:p>
        </p:txBody>
      </p:sp>
      <p:sp>
        <p:nvSpPr>
          <p:cNvPr id="39" name="Flowchart: Connector 38"/>
          <p:cNvSpPr/>
          <p:nvPr/>
        </p:nvSpPr>
        <p:spPr>
          <a:xfrm>
            <a:off x="7543800" y="3810000"/>
            <a:ext cx="381000" cy="381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3</a:t>
            </a:r>
          </a:p>
        </p:txBody>
      </p:sp>
      <p:sp>
        <p:nvSpPr>
          <p:cNvPr id="40" name="Flowchart: Connector 39"/>
          <p:cNvSpPr/>
          <p:nvPr/>
        </p:nvSpPr>
        <p:spPr>
          <a:xfrm>
            <a:off x="6477000" y="4114800"/>
            <a:ext cx="381000" cy="381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41" name="Flowchart: Connector 40"/>
          <p:cNvSpPr/>
          <p:nvPr/>
        </p:nvSpPr>
        <p:spPr>
          <a:xfrm>
            <a:off x="3429000" y="4953000"/>
            <a:ext cx="381000" cy="381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5</a:t>
            </a:r>
          </a:p>
        </p:txBody>
      </p:sp>
      <p:sp>
        <p:nvSpPr>
          <p:cNvPr id="43" name="Flowchart: Connector 42"/>
          <p:cNvSpPr/>
          <p:nvPr/>
        </p:nvSpPr>
        <p:spPr>
          <a:xfrm>
            <a:off x="8418513" y="5638800"/>
            <a:ext cx="381000" cy="381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7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5867400" y="5029200"/>
            <a:ext cx="1219200" cy="8382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6553200" y="5410200"/>
            <a:ext cx="381000" cy="381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762000" y="5638800"/>
            <a:ext cx="303213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62000" y="3884613"/>
            <a:ext cx="27432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>
            <a:off x="3048000" y="5408613"/>
            <a:ext cx="914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657600" y="6096000"/>
            <a:ext cx="3886200" cy="45720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Konsep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Persetujuan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Prinsip</a:t>
            </a:r>
            <a:endParaRPr lang="en-US" sz="1600" b="1" dirty="0">
              <a:solidFill>
                <a:schemeClr val="tx1"/>
              </a:solidFill>
            </a:endParaRPr>
          </a:p>
          <a:p>
            <a:pPr marL="173038" indent="-173038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Surat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Permintaan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Hasil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Penilaian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Jaminan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228600" y="6629400"/>
            <a:ext cx="8075613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-1258093" y="5142706"/>
            <a:ext cx="2971800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28600" y="3657600"/>
            <a:ext cx="32766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-114299" y="4762500"/>
            <a:ext cx="1752600" cy="317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Connector 41"/>
          <p:cNvSpPr/>
          <p:nvPr/>
        </p:nvSpPr>
        <p:spPr>
          <a:xfrm>
            <a:off x="533400" y="4495800"/>
            <a:ext cx="381000" cy="381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6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1791494" y="4761706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7616825" y="5940425"/>
            <a:ext cx="1371600" cy="635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8077200" y="3886200"/>
            <a:ext cx="914400" cy="22860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</a:rPr>
              <a:t>Laporan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33" r="51575" b="19283"/>
          <a:stretch/>
        </p:blipFill>
        <p:spPr>
          <a:xfrm>
            <a:off x="107504" y="908720"/>
            <a:ext cx="8855968" cy="4896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6" y="1772816"/>
            <a:ext cx="7056783" cy="8640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tx1"/>
                </a:solidFill>
                <a:latin typeface="Mistral" pitchFamily="66" charset="0"/>
                <a:cs typeface="Andalus" panose="02020603050405020304" pitchFamily="18" charset="-78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s://encrypted-tbn3.gstatic.com/images?q=tbn:ANd9GcRCQUAeGvG71IgiqKIMvX6IKNlJI1hofgAPUc1Trz3OPAMsPscq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105400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 descr="D:\Nisa 2014\HTI\Lngkung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054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6" descr="data:image/jpeg;base64,/9j/4AAQSkZJRgABAQAAAQABAAD/2wCEAAkGBxQTEhUUExQWFhUWGBoYGRYXGRwgHRsbICEfHhwgHCMdHCggHx8lHSAgITMhKCosLi4uHB8zODMsNygtLiwBCgoKDg0OGxAQGiwfHB0sLCwsLCwsLCwsLCwsLCwsLCwsLCwsLCw3LDcsLCwsLCssLCwsLDc3LCw3KywsNywsLP/AABEIAIUAyAMBIgACEQEDEQH/xAAbAAACAgMBAAAAAAAAAAAAAAAFBgMEAAIHAf/EAD4QAAEDAgQEBAMGBQMDBQAAAAECAxEAIQQFEjEGQVFhEyJxgTKRoQcUQrHB0RUj4fDxM1JTYoKSJERyg7L/xAAZAQADAQEBAAAAAAAAAAAAAAABAgMABAX/xAAjEQACAgMAAwEAAgMAAAAAAAAAAQIRAyExEjJBIgQTFFFx/9oADAMBAAIRAxEAPwBRyLGKQtwg8vmJB505ZTxFrxanB5JYbSZukkbg9u1KHD+HJW9AMJbKjG4AUNidqlw7KS+QVEJIBBIAPPv9KS9ha2EMxd1tPqCp/m6hvELN/laPeq2Fc8TFDaFK0xNrggxf61FimDoc8wtCjysf1qN5ID6oGmFoF7R1NP8ADJFHiVOl9QCiRAEz+d969Q6tTSpPwhHuJt8qtccMKTiIJmEiFQRN4kg8+VU02a5HUgGQLiFG1KilflHVuBcMVYJslS51EpCSIATsVD32q1gElJzJMkx4ar2nVM+162+ztppGGQorIUUiQTYDb5Gt8cv/ANVmWm84VC+0if2pkTfQL9rqAhnDqiFeK6DBPannNCkYNyLSwVSOUJBjtXMvtWx4cQ2no6pUG1lpBn56vlTdhceF4AjzScMNUzeEWjvWM+FTN8ySQtDadSiAlMGBClTJnsRSr9mqw7jnAowVNuHbuCee9FMOQ+4ykAJK4iSbwEcukn+4pa4IUtjMCG4lvxBB2gW36UGaPDqXFICcG4lyVEJMKO8n8MDtz2tRPJ1Qt9AAUShtQjZUpI+sRS3jcyUtjE6oIW2oJuqNt7nf9qM4TMghZK4BVh2VAXuBr/cVkA5sjHOoS2QVJskRH+0xaOUkj2oFx+0Q42sHT4jZMRHwmJoqvEqDSTZQSpYSm8ggm57UI4xdLoaUSDpSobzAJET+1JJWPif7FrWZG/PnRTBrIHlJkgp+YIoNzBnnRPBm6Y60sTpycBuojr03pyyXESzClH4VC9xMcgdj3pRxTBLih0Jo1kyj4RGrZUFPMzzFq3/SGT1GPL8V/LhRMIabVtuQSL9RW+EXZSSsApUSm1hf1qnlLklA/wCRlSCTt0/WvcvQVNrJM6VAqHM8j8opqIM2w2NV4xKAIkGwvHUDnM39BQzjxS1+A4rVqLZbUpQjzNmLd4NNfDSpfdV4be9tRPlOkQUjr2oFxs1qSoqnUHpmZELQPqSmsw49MT2X1eGpEyAQrc2O23pWVBh/ijrWUDq8Ro4enxnSDADagfmm3zrd1BDjk7lM+vatOEgC68fKf5S41E7yOnP1q+7CnVc/JA9SY+dMRZtm4FhBA8GDMCVC5sOQoO6SpTq94CVH6CjOdBIh0BUedEGSJjkqheWrVGIATOpm/YJIM0/w0Qv9qmKK32VaClRZTqkgzNwbdQaVw5LbcG41AiI5gj1NzRvjN1TjOFcUkJGjQIi+mLnnfvS5h1S3HMHb1/xS1TKV+TrOQvhWHZ1BCQ20kBRCjIBM7De/PoK1wz5OMWNWrxcKoST8USBPSqmR5kBhUoBgQD5ZmYBV2iwtVPC4s/eWFiElaFpN+itz+dbZBsGcdPJdwuEcHxRpV6wI+Xm+dPnB2J1sMtwR4rIRY8jYm/QXrnPEyYwoSb6cQoE/OKbeBcWUMsqKhqDbgSFCRuLdp60bGfqU8pxeh3DwIPXkQAj9p3pc4QMYhRUNZ0LPmVEmd+/pW2GcPihKjGkKtNrT+9UeFnoxCrz5VWje8x71maI7Lc1Ic1CfKq0zy51LhsVrOHkqJOHSCTvYwR0ihAfOlY2OhVjP936VDl2JMNE7ISqb9SD+lI+CWXsKjylMwUuuEED8JP1/xVbiHKEOMFxBOoN7ARMQZPsK8xmao0jTAkyQZvzJ9KtsBTgCUqABRsTMxuCAbWNc0pMydOzl6heZ9Ku4c/CRzAj1FRYhkoJBspKikj0otw8kKcgxJHlnYH8qrerO2b0D88SA6ojYwfnRvgd1ALgWkFQAKSffV9IqDjFoS2oJUmQoKkRJEbfOqnCz4S+JTIINp3ih1EuwGzJsKhTLRjzhTiZm0bwZ5xVPLgSH03SCTy6SQK2y57QpBmQMQux6KHOpMuUoOPJ1RaZj1p02iDCOQrSkOgwTKVSBJAjl+XyoRxfBMI2IE+qZ6W2MURyd3zrgboaNvQzW/ELI0NyNPnAMb+a1ZdMtHM02X8qytsUjSsjmDB+dZWOuL0NnBjOpWJunysLV5gTzG0c+neiGYslty5EllKxB57wY9Kg+z1DurFKZTqhg6gBNjMfvU+apCHEEDSFMpPaD0ven+EJLZYz1la8MlWpJAVIQN069U2PxXAvQHK8WpsuxB1sqSZ5AgE+8iibrwOGSnRBEFSyedoj60MwAK3inUBqbUL7bTy+VMmCJZz3CH7lh3LQqQLzO8ntERelXCrN6d81TOUMGSYfUmI+HykxSRh1QYoMrHh0ZGH0YZkagqfOIEG4EA1Cwst4jDGZguiYnpIHWjHDWGbdaRICl+GPKDvA6coodxCAl9hDYjQsn0JEfkKy6c30AcXu+VxA3L4UBG3lE/WjGQun7uwEi8qHzpezt0raLpjzOpuPT96O8LKBbYTf4iLeiqzV6KP1KOX4cqxSUmBZcknvehGRp/wDUpTv8SYimpvDBt9BVpjXiET10/wBj50qYZzTjD0DirHpJoy0gQHFEL1wqxBJPci3oKXsDiSARuPT+7USyjFaNYk3Asfxbi3pQVrEaQQOsz0EHetRMtMPJOvXpiLBQMGfTarGUtoErUohQn8X0FunOqKsKpwqLY2SJ1SBJ6fnVxpYaCFAIKpCp8pB6J61DKBgTiZmH1KGy4UIv61XyDEht9BJ0gmCek86I8RvFWhZsZVaPhBuB+dLqxuZ22pUnw7o08aHDPkl3CF6/8p4JvBELSSCOdymlvJnQH2ydtYB9Nv1ptw2LLuCxwc/EllxFrDQoz9FUiJMGeYpuIXGri0PC0aFuj/jebWTO8yPf1r3Ln4xCzEgpBPPe0VXxmakKcULeK233sP6WqcMqS9eBKSYBiwIiaePNnO+kmUr/AJi9rto7bE0QzdOpuQeYMehoXljepwAzcLFuRCv61Zx6wEKgkwFAD6gxRrYtihnzMPqncmb978+81lXeKGpLbg/EBzmNqykbo6ocGD7NMyGHXilKky1GmJkyYE8veqGZ4pai2oyBoSBA5CxielVOHHlEuiTcJTYTuo1dzBuUMmTdC97AEHYCOXP1qqVkpexNj3IYSjUQJiCB5YVb6VT4ZwgfxTbahZQVz7GPrRPixpKXENj4irxDcx5wmE+qYnc2IqlwYD9+Zi+9om0GbU1UCPqSOLJy4Dpio35luf0pPbPm96bHjGHcbk+XFA3H/StPztSgo+b3NKy0TpHCbKUtB5K9KkgeSCfEUCdzyTEVnF2NSpxhSZCgpWokC5tf6mqfBzSlp8qlagTCeRtNZxSf9NRSEq8RXI7QIN9/7FMjlfsA84ZjCtqmQVc+XtRLh0nQzEg+IgSO5j9aE5qFfd2zfeB/far2BBbbQIjZYPIgXkH5Uv0f4MWYyl1tLgEpxL4J5eYJUPlSXjzoxi7/AIhf1FMGOdUXUrAJT4qV37gA3oZjcnfexikMtlxYAJCItFpJMCPejJo0RnyB9IcsklejTqKJiFG/QTIBoFluGJVCLlakpmOoUI9SaZ1ZU/g1sghWpQVJ+ITKSEyDt/WrmXNtYZsLCg7CdZTaxSTCkyJG5v2pZ5VFWSbqxZay9bYKLJWQFGQT5bgd9+lSNcNOpSVaBCRqAjSDa9/91tqesmwGGcHiJ+IokFZkgE8geQJ+tQ52pYQXAoaQdJCgY9TJ8vc39K5XKTfBtM5ficuWUrUoQAkkEqsSD3HqPalx82Hen7E5s04qC4FHzeUAQbxIgc6RnGiVmxsqw52/pVE97L4pfloZeF31KZdaIBPhqQAoxCTee5ttScrlTNlyz94UYSnSUggq9YNyPcd6B4olOpBH4t/emSVlYauhheCFMYdU7oWld+YEjl1/KmLicIJwryZUHEFK4EDVpTA9d/lSrhVk4MWmHYB6WnaOc0xZliCcFhTCoQEwYsCd56kgWp1w5p9IMTiUp0bAJWQoiZAUBP1ANR5w0Uyb+YE7RVB1alCLXWnn6m/e1WcViNYRebXk1qJsp5w8pTDaCn4YKfSIv69KyibWGS7hkrMSlaUG/LVG3vvXlK6KxnSo9+z1nxFPtAgFfhjafLKpixI9RRHOsNowWFUm4S6+1I53PYbgb1d+w9EvYoRPlb5xHmUKu8VYVP8AD3vKJbxjsH/vIA/8T9KsuAl7knFrSVry0hGlKuRHIBs7z/cUn/Z9Csww14BPbmk01cRqAbyp2SR4TkzeISna3WlLhN0N4/Bqt8SJ7cv1rBjxkfEA04vFNz/7kmPdX70sYn/UV/8AJX5mmjjPT/EMSQQQXCQQd5E0rOi9Iy0eI6f9lTqClSFRvqG0k/oO9F+PsmU94LbawohZWQSAEJIubCT6VzrhpZCVFM6hHO1+vanrKMWsMLcd8zhEJ5kjYD/NqE8njA5Z6kWmy22NOGw5Wow2HlpJSTElZPSLzarDTOHbAb8JtSQNaTaNSt4vrCQeW16VeKeJyhvCpQQkOJcdWgWEylKUrjsCY7mkbBZs4l7xFLJIAt2BmBa1czg39BbO3YLGMqlKkNTY6TspJ53tfkR0pa4yS4nzNAJ1G+lGkyNgVCxHSDvSSjN1KxDimyohSj4QJEJkyExF/wChozxjnDJZabZWFuJcl7SVaNSRcJncSd+ooRhK9F8UW2e8LeM46VyVFMESuLi/T8q34ufWEEKQ42l03MQCByE7n8vegeU5sUFQS4pOttfnQYUDuN55iCK8fzk4rDtherW2qFrKlKCpHljVMGx2tVJRdIbNivZfyPMf5a0LJ1lCHG3EkHQBqOlU7A9OtXct4jLi1saleGhZVqKgidIIkEARJAUZnc0orA2SRzmOf9iq+EWlKiPiSoEGNyDufamU9cOd42grnmIQFaVIhelBCrCQRfYRMzyohkbiAkkpCz/uUNunIiKFZqWnQlQVqWlKAowQCb6onuAfc1RdUpBFiUKiQfhqc/0T5slzRsJdXEgkydW9/YVQXtc7UyZeA+0UqQmUkaVAwediST7TQDFNAGx1DeSI/pQhKzuwTsuZU4QhSQbagr32FNOYOP8A8NaVADCYGqB5iCYnn1j3pOyxZ1G8C30p4xWNCshS3+JLxA+ZP612Q4SzL9ArO8MW8Q4jYhSCYPUHb6VXCDoCpEbRz5zRXiNHi4vWgQkoaUoEgHYSR1qPH4NbFoEkuEBQ2CTaeRkXrWuImzbLcPOGWmFhWpKkgiExIvWVNh8wXiUFClaJSk6tJjebaQYHKvK45Sm31ITyDX2PYcIxD6Uu+dSBKYiAFTN786I8Q4UDBY8XIbxcjzczov8AU0F+yXFg5i7BUQppcFfxC4N4tRPjPF6WswR/vxjI+aAo/RNdy4Vl7i/nzhOXYAyq33hHYfCR9KWVuQ40QY+Az7025+wE4BCP+LEkf+SCPzSaS8a2VJRpEkogDuKAyYU4kb04x5I2BtPMQL7Cl7FJiDyO3tv+Ypw48QfvKHIgOMtqnqopE0DzbChLWk7t4haFeikpP5pNLRRS4EeBcMlZWFE2AgT3v9Ka8/x/gsaU/iBERfoPcnrS99nAH3gNgDU4FfFfSmJFjud5HpTJxdlym2nFlNgYEncEbjpXL/Ii3FP/AEzmye5zPMRr1BR2gT6AgR7VBhygHmVH5VPhcOtw9CRN+3+aKYXJIKgq8R1G9BPW2XxQtAI4jSqwggGCD8qgwyyT7iiufYUJgJSBflzoXliSVWkwRb966IV42dcF4lppRCien670x5XhkJwgSoJ1uLK+4SPKn5nUflQB3dVE+HXy6rQV2CCRbaP0pJWNkX52SYjBt2hI3ND15amNo7j9qMrZUlSUwDqKgmREwdJj3qNOFKiEpBEjUmLgjtNQba6Rfi0L5ZWm+/m0+tq2Vq2khMwe1Mb+WLLekpgoGojncx9IqVnJlF4JAT5glUE9d4+lDys5Jx3oDYfEFtBgkH4VDoOXr/ihoPiLImSbXoxxHgSytBINxM8jBj86EtNkqCkogkCL1bClVlILxVk+UYSVkbAD4on5DnRp1MYVbUAy6lU9ZEe21bZLlilGdJGlR3G4O3rE79qvfw5xAUAQIUN4uRcW9KEsm9CSey5lbba1tqI1rDaClQMXSNjePX0o4cKhADzxS8JJKlzpKVDYAA77XoGnDaiUfCopJCkQAPTkAaK4Jfgto8RQGm4B5x0KpAMiw6muTNOfknBkpM9ZbSkKW2hMKUBoCSEzMBI76rDlWUFxLwTigCCtpCk6gFEwrkbmd+9qyovFbuV2KUvsmf05i3/1IcT9J/SiP2g4mMW83y8VCyPRAH6mlzgTElvH4dWw8TSf+61EuOkn7/iCQfi/JIJr3teJZ+4f4ha1MYgATOIQsD/7HUftQTJMs0hK3IGkEb3HypoxD3kxKwRDaSqYtd2R+ZpexeNTpHm0ptJBn5Aj8qnmfxCx0Xs/wPjN6wSFBKQAYi09drUt8bDS/ikclLZcHT4ST/8Ao0x5c4h3yOEqSU+Uj8RBkgRsYP1rbjvAMqKlgHxlNNkInlEAAnn1ioLMoaYV0TeCcVoxjaySIUD9YPtB+ldB46fccUpv4UJ8pM2k7kDmQOe1cqyppSnQEAlUnbeuxcQ5dra8QA61sOHTzCglP71TJ4uLRskbaYmNZMtKdSQYAcv2gEn8qnytlLzzclUOhXw8im+3v9Kf+H8Lry5KXkwotqBBEG9vqIrmuWtOM4kIC1IAcNzIGkGCB1BHPvXIoxVbGhKUVSCPEHCqrJSlUhSpJIEgE6TPp+dIrWGKVuJsFCAU2nci3I11fHlRbKk7lcQCOfOCL/1pXe4UH+smSsg2BmDFz2pllV0ysMsl0SV4yDoCYMwZ+lHuDz4a1LIF0qRHqP8AFU8Iga3ZFtEm17TH1pi4OwoWpyYNhA7+1XlJRVgnOTRazbBKX4UJVKS6QobDzarn3+lMTWFQWmkkeZsyCBc2jT3G1EMSpIZIKSZSSFDa/wCHrUaMImUK1qFxA6+lrdK4Mmf+wmkDn8K8tcpbVGlSVGIsqP2qfwUsITzUCBqVACU7GP6TV7PM0CREENo8kTCjt139a57m+b/zNLkqa1EiDcAcrUIpzDoJcfYYLaacSdR1KTuLyJjePiFImAZUXLJIsIN5m+02p7yHDIxZBcUrw2TqDZtrJ2n9+9OPhMNps0lIvbcntflE3q0Z/wBa8Q/ALgsQylExLhMAoBm8STB2jl61XzLIw64FINt1hSyLTc7ifY9KPJVh0geG2jfyo3lQtbtBqPHoW6QHErDUEKKYsAbSTfrsOQrnm3FNiNEOH8FALDaIJJ+OCk2uZMnTciJ5ClLibElxaWwACpQkD4RFhHKSOY6VYzeS9rTKtI5+XcWmw26xQPFuaHgULJUlM22nqPelwY3J+RNLZZypttKlLeJ0oPmQk/zCZ6kQb2rKDv44hQEEmFDydTea8rr8GhZWnoM47JlMLbfHlGpK0oEGNBBUkmdwLiNwaZ+J8D4ilvoUSXItFgCAD8wDTUMGmISJCoIATIvzuelpqs+x4YmdWgDyRvp6iLzPLpU1/JlXiywv8P4FbuGxYcUEF4BCQZtEnb1P0oSxw67pjSkhJ+Ix8MW06hFzTrhVpgrCYtKecn1kgE1VnEqRdpR5aSQB2IAMAb7dKp/fOXDC9iMuLIYU2kEIVqUpZsSYBkDYWqXPFOOpKk7BACU3A9RFwL1JnWJxaUkFlWk/FF9tojlfahrrr7bXiOKMwmEqJk+g26WpVGb3I27BeQDw8S0EohMwu0m879+9dNwONAgG9jbmJ3/xXLHuIFpWoBO8Ha/0puyPGLWgFSVBW4PXfahmjJuzOxqbx8QYUQLSbX6VRxeNadd1KbQSgwCoA23tW7OPL48NJ8iQAb7npfn3qPCZOZSEjQQYJkyRvaTcAc65/Gts2zV3FNJ82khfLn8XbYbVUQwhcoDmkqhItyuDEcpMUyoyNMEElJVbfkJsIqonKMKkRrAI/ErcfWJpovZjh2JK2Vvok3SpCh2mulfZlk6kYdb5B1u6fMf9o6e9LXHOWo+8lWHV4iVo8wTchX+BvT9w5idOBw8yCpIgdN5meprq/kP8pFEFG8MkI0knfcbmhecYbXoTAGggiT0M3jfarKsa2AoBXhqkWJ25mIk0K/jyQ6BYqIISdJF95teudYZfECwdxrBdQlROnSr4DfomZ70tqwCHnw2ClFo1Hp+9Gc/xrb+IEuaQkAEBBMgmTJ2NC81ZbSseAQoDmqxP7i31q0YSiqoRjZw1w+WllKlaiQjSk7HrH51ZwuVPvaw62VDWUpEwNF0qjnO1Bsj4iebWDHiRbSLmKYMTxhiSk+HhUhUWUpQt7TSeGV6DbCqMvZwwbK4UpI8pItHP0VteoMVmoUD4SJSDdV4+sd+1Jz2ZYx0EumJNw2Jj1NoHvRDD4IlAUpx1SZAhKVQoiOxBFH/Gn9ZqbLassYxAlT0rJOqDeDdQE2JP60g8QZSMMAgSNa1KMgHybAAwTqHOnBWUF1TaG8PilaN3UpQkT31EAx1qPMuB3iNb+rQCpR1LTInmdJPKnhgkn03ic8/i5b1EJCiqACQDblbbava6Rw3kzTSycOohFlLSQlYJvcEnVNogD2rK6KQ6gOuCR59Ow0kwLC3+aGZyzrQpRUraAAY+sSa8rK8qXETYv5Kkt4jEIKisILQTq5SDtTpg0ApVAA0JJkiSTIv+fzrKyr4+mIs4znw20gInVYAkQIFrBImr+UYvWyCpCZAEwAAfbavayu5DIiXkuGI1pw7KFElRIQNzYzETVfNMQMKhIaQgQZsIHcRWVlGrZig/i3VJB1wDyCQIrTBY5calhC1JsFFIkDpIrKymlCN8GSI8Tj3DOkhCRNgDc+5qnisoTiEFK1ESN09qysrKKXA0JGdZYcOEltw6grTqjfvvRdgPrTLmJcUlAT5RYG3a9ZWU1IFFdCFqPx7ndSZO3rRTLeH/ABVqC3CSk7x+kwKyspX0ahtPBGHS3aYi4tc9etZlXDOHWCS2kBFo0gz3JN6yspJMDDWXZKykJKUAWJsKtuMISPgB9a9rKKFBrWJQcR4AaSmW/E1DfeIsPrUjjnh+VAAkTJua8rKzCDcRmi/hkiYuD61E9l+tOta1k84UQCepExXlZWQSnwzgkuBS25ZEgFKYhR6qsJNe1lZW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latin typeface="Calibri" pitchFamily="34" charset="0"/>
            </a:endParaRPr>
          </a:p>
        </p:txBody>
      </p:sp>
      <p:sp>
        <p:nvSpPr>
          <p:cNvPr id="5125" name="AutoShape 8" descr="data:image/jpeg;base64,/9j/4AAQSkZJRgABAQAAAQABAAD/2wCEAAkGBxQTEhUUExQWFhUWGBoYGRYXGRwgHRsbICEfHhwgHCMdHCggHx8lHSAgITMhKCosLi4uHB8zODMsNygtLiwBCgoKDg0OGxAQGiwfHB0sLCwsLCwsLCwsLCwsLCwsLCwsLCwsLCw3LDcsLCwsLCssLCwsLDc3LCw3KywsNywsLP/AABEIAIUAyAMBIgACEQEDEQH/xAAbAAACAgMBAAAAAAAAAAAAAAAFBgMEAAIHAf/EAD4QAAEDAgQEBAMGBQMDBQAAAAECAxEAIQQFEjEGQVFhEyJxgTKRoQcUQrHB0RUj4fDxM1JTYoKSJERyg7L/xAAZAQADAQEBAAAAAAAAAAAAAAABAgMABAX/xAAjEQACAgMAAwEAAgMAAAAAAAAAAQIRAyExEjJBIgQTFFFx/9oADAMBAAIRAxEAPwBRyLGKQtwg8vmJB505ZTxFrxanB5JYbSZukkbg9u1KHD+HJW9AMJbKjG4AUNidqlw7KS+QVEJIBBIAPPv9KS9ha2EMxd1tPqCp/m6hvELN/laPeq2Fc8TFDaFK0xNrggxf61FimDoc8wtCjysf1qN5ID6oGmFoF7R1NP8ADJFHiVOl9QCiRAEz+d969Q6tTSpPwhHuJt8qtccMKTiIJmEiFQRN4kg8+VU02a5HUgGQLiFG1KilflHVuBcMVYJslS51EpCSIATsVD32q1gElJzJMkx4ar2nVM+162+ztppGGQorIUUiQTYDb5Gt8cv/ANVmWm84VC+0if2pkTfQL9rqAhnDqiFeK6DBPannNCkYNyLSwVSOUJBjtXMvtWx4cQ2no6pUG1lpBn56vlTdhceF4AjzScMNUzeEWjvWM+FTN8ySQtDadSiAlMGBClTJnsRSr9mqw7jnAowVNuHbuCee9FMOQ+4ykAJK4iSbwEcukn+4pa4IUtjMCG4lvxBB2gW36UGaPDqXFICcG4lyVEJMKO8n8MDtz2tRPJ1Qt9AAUShtQjZUpI+sRS3jcyUtjE6oIW2oJuqNt7nf9qM4TMghZK4BVh2VAXuBr/cVkA5sjHOoS2QVJskRH+0xaOUkj2oFx+0Q42sHT4jZMRHwmJoqvEqDSTZQSpYSm8ggm57UI4xdLoaUSDpSobzAJET+1JJWPif7FrWZG/PnRTBrIHlJkgp+YIoNzBnnRPBm6Y60sTpycBuojr03pyyXESzClH4VC9xMcgdj3pRxTBLih0Jo1kyj4RGrZUFPMzzFq3/SGT1GPL8V/LhRMIabVtuQSL9RW+EXZSSsApUSm1hf1qnlLklA/wCRlSCTt0/WvcvQVNrJM6VAqHM8j8opqIM2w2NV4xKAIkGwvHUDnM39BQzjxS1+A4rVqLZbUpQjzNmLd4NNfDSpfdV4be9tRPlOkQUjr2oFxs1qSoqnUHpmZELQPqSmsw49MT2X1eGpEyAQrc2O23pWVBh/ijrWUDq8Ro4enxnSDADagfmm3zrd1BDjk7lM+vatOEgC68fKf5S41E7yOnP1q+7CnVc/JA9SY+dMRZtm4FhBA8GDMCVC5sOQoO6SpTq94CVH6CjOdBIh0BUedEGSJjkqheWrVGIATOpm/YJIM0/w0Qv9qmKK32VaClRZTqkgzNwbdQaVw5LbcG41AiI5gj1NzRvjN1TjOFcUkJGjQIi+mLnnfvS5h1S3HMHb1/xS1TKV+TrOQvhWHZ1BCQ20kBRCjIBM7De/PoK1wz5OMWNWrxcKoST8USBPSqmR5kBhUoBgQD5ZmYBV2iwtVPC4s/eWFiElaFpN+itz+dbZBsGcdPJdwuEcHxRpV6wI+Xm+dPnB2J1sMtwR4rIRY8jYm/QXrnPEyYwoSb6cQoE/OKbeBcWUMsqKhqDbgSFCRuLdp60bGfqU8pxeh3DwIPXkQAj9p3pc4QMYhRUNZ0LPmVEmd+/pW2GcPihKjGkKtNrT+9UeFnoxCrz5VWje8x71maI7Lc1Ic1CfKq0zy51LhsVrOHkqJOHSCTvYwR0ihAfOlY2OhVjP936VDl2JMNE7ISqb9SD+lI+CWXsKjylMwUuuEED8JP1/xVbiHKEOMFxBOoN7ARMQZPsK8xmao0jTAkyQZvzJ9KtsBTgCUqABRsTMxuCAbWNc0pMydOzl6heZ9Ku4c/CRzAj1FRYhkoJBspKikj0otw8kKcgxJHlnYH8qrerO2b0D88SA6ojYwfnRvgd1ALgWkFQAKSffV9IqDjFoS2oJUmQoKkRJEbfOqnCz4S+JTIINp3ih1EuwGzJsKhTLRjzhTiZm0bwZ5xVPLgSH03SCTy6SQK2y57QpBmQMQux6KHOpMuUoOPJ1RaZj1p02iDCOQrSkOgwTKVSBJAjl+XyoRxfBMI2IE+qZ6W2MURyd3zrgboaNvQzW/ELI0NyNPnAMb+a1ZdMtHM02X8qytsUjSsjmDB+dZWOuL0NnBjOpWJunysLV5gTzG0c+neiGYslty5EllKxB57wY9Kg+z1DurFKZTqhg6gBNjMfvU+apCHEEDSFMpPaD0ven+EJLZYz1la8MlWpJAVIQN069U2PxXAvQHK8WpsuxB1sqSZ5AgE+8iibrwOGSnRBEFSyedoj60MwAK3inUBqbUL7bTy+VMmCJZz3CH7lh3LQqQLzO8ntERelXCrN6d81TOUMGSYfUmI+HykxSRh1QYoMrHh0ZGH0YZkagqfOIEG4EA1Cwst4jDGZguiYnpIHWjHDWGbdaRICl+GPKDvA6coodxCAl9hDYjQsn0JEfkKy6c30AcXu+VxA3L4UBG3lE/WjGQun7uwEi8qHzpezt0raLpjzOpuPT96O8LKBbYTf4iLeiqzV6KP1KOX4cqxSUmBZcknvehGRp/wDUpTv8SYimpvDBt9BVpjXiET10/wBj50qYZzTjD0DirHpJoy0gQHFEL1wqxBJPci3oKXsDiSARuPT+7USyjFaNYk3Asfxbi3pQVrEaQQOsz0EHetRMtMPJOvXpiLBQMGfTarGUtoErUohQn8X0FunOqKsKpwqLY2SJ1SBJ6fnVxpYaCFAIKpCp8pB6J61DKBgTiZmH1KGy4UIv61XyDEht9BJ0gmCek86I8RvFWhZsZVaPhBuB+dLqxuZ22pUnw7o08aHDPkl3CF6/8p4JvBELSSCOdymlvJnQH2ydtYB9Nv1ptw2LLuCxwc/EllxFrDQoz9FUiJMGeYpuIXGri0PC0aFuj/jebWTO8yPf1r3Ln4xCzEgpBPPe0VXxmakKcULeK233sP6WqcMqS9eBKSYBiwIiaePNnO+kmUr/AJi9rto7bE0QzdOpuQeYMehoXljepwAzcLFuRCv61Zx6wEKgkwFAD6gxRrYtihnzMPqncmb978+81lXeKGpLbg/EBzmNqykbo6ocGD7NMyGHXilKky1GmJkyYE8veqGZ4pai2oyBoSBA5CxielVOHHlEuiTcJTYTuo1dzBuUMmTdC97AEHYCOXP1qqVkpexNj3IYSjUQJiCB5YVb6VT4ZwgfxTbahZQVz7GPrRPixpKXENj4irxDcx5wmE+qYnc2IqlwYD9+Zi+9om0GbU1UCPqSOLJy4Dpio35luf0pPbPm96bHjGHcbk+XFA3H/StPztSgo+b3NKy0TpHCbKUtB5K9KkgeSCfEUCdzyTEVnF2NSpxhSZCgpWokC5tf6mqfBzSlp8qlagTCeRtNZxSf9NRSEq8RXI7QIN9/7FMjlfsA84ZjCtqmQVc+XtRLh0nQzEg+IgSO5j9aE5qFfd2zfeB/far2BBbbQIjZYPIgXkH5Uv0f4MWYyl1tLgEpxL4J5eYJUPlSXjzoxi7/AIhf1FMGOdUXUrAJT4qV37gA3oZjcnfexikMtlxYAJCItFpJMCPejJo0RnyB9IcsklejTqKJiFG/QTIBoFluGJVCLlakpmOoUI9SaZ1ZU/g1sghWpQVJ+ITKSEyDt/WrmXNtYZsLCg7CdZTaxSTCkyJG5v2pZ5VFWSbqxZay9bYKLJWQFGQT5bgd9+lSNcNOpSVaBCRqAjSDa9/91tqesmwGGcHiJ+IokFZkgE8geQJ+tQ52pYQXAoaQdJCgY9TJ8vc39K5XKTfBtM5ficuWUrUoQAkkEqsSD3HqPalx82Hen7E5s04qC4FHzeUAQbxIgc6RnGiVmxsqw52/pVE97L4pfloZeF31KZdaIBPhqQAoxCTee5ttScrlTNlyz94UYSnSUggq9YNyPcd6B4olOpBH4t/emSVlYauhheCFMYdU7oWld+YEjl1/KmLicIJwryZUHEFK4EDVpTA9d/lSrhVk4MWmHYB6WnaOc0xZliCcFhTCoQEwYsCd56kgWp1w5p9IMTiUp0bAJWQoiZAUBP1ANR5w0Uyb+YE7RVB1alCLXWnn6m/e1WcViNYRebXk1qJsp5w8pTDaCn4YKfSIv69KyibWGS7hkrMSlaUG/LVG3vvXlK6KxnSo9+z1nxFPtAgFfhjafLKpixI9RRHOsNowWFUm4S6+1I53PYbgb1d+w9EvYoRPlb5xHmUKu8VYVP8AD3vKJbxjsH/vIA/8T9KsuAl7knFrSVry0hGlKuRHIBs7z/cUn/Z9Csww14BPbmk01cRqAbyp2SR4TkzeISna3WlLhN0N4/Bqt8SJ7cv1rBjxkfEA04vFNz/7kmPdX70sYn/UV/8AJX5mmjjPT/EMSQQQXCQQd5E0rOi9Iy0eI6f9lTqClSFRvqG0k/oO9F+PsmU94LbawohZWQSAEJIubCT6VzrhpZCVFM6hHO1+vanrKMWsMLcd8zhEJ5kjYD/NqE8njA5Z6kWmy22NOGw5Wow2HlpJSTElZPSLzarDTOHbAb8JtSQNaTaNSt4vrCQeW16VeKeJyhvCpQQkOJcdWgWEylKUrjsCY7mkbBZs4l7xFLJIAt2BmBa1czg39BbO3YLGMqlKkNTY6TspJ53tfkR0pa4yS4nzNAJ1G+lGkyNgVCxHSDvSSjN1KxDimyohSj4QJEJkyExF/wChozxjnDJZabZWFuJcl7SVaNSRcJncSd+ooRhK9F8UW2e8LeM46VyVFMESuLi/T8q34ufWEEKQ42l03MQCByE7n8vegeU5sUFQS4pOttfnQYUDuN55iCK8fzk4rDtherW2qFrKlKCpHljVMGx2tVJRdIbNivZfyPMf5a0LJ1lCHG3EkHQBqOlU7A9OtXct4jLi1saleGhZVqKgidIIkEARJAUZnc0orA2SRzmOf9iq+EWlKiPiSoEGNyDufamU9cOd42grnmIQFaVIhelBCrCQRfYRMzyohkbiAkkpCz/uUNunIiKFZqWnQlQVqWlKAowQCb6onuAfc1RdUpBFiUKiQfhqc/0T5slzRsJdXEgkydW9/YVQXtc7UyZeA+0UqQmUkaVAwediST7TQDFNAGx1DeSI/pQhKzuwTsuZU4QhSQbagr32FNOYOP8A8NaVADCYGqB5iCYnn1j3pOyxZ1G8C30p4xWNCshS3+JLxA+ZP612Q4SzL9ArO8MW8Q4jYhSCYPUHb6VXCDoCpEbRz5zRXiNHi4vWgQkoaUoEgHYSR1qPH4NbFoEkuEBQ2CTaeRkXrWuImzbLcPOGWmFhWpKkgiExIvWVNh8wXiUFClaJSk6tJjebaQYHKvK45Sm31ITyDX2PYcIxD6Uu+dSBKYiAFTN786I8Q4UDBY8XIbxcjzczov8AU0F+yXFg5i7BUQppcFfxC4N4tRPjPF6WswR/vxjI+aAo/RNdy4Vl7i/nzhOXYAyq33hHYfCR9KWVuQ40QY+Az7025+wE4BCP+LEkf+SCPzSaS8a2VJRpEkogDuKAyYU4kb04x5I2BtPMQL7Cl7FJiDyO3tv+Ypw48QfvKHIgOMtqnqopE0DzbChLWk7t4haFeikpP5pNLRRS4EeBcMlZWFE2AgT3v9Ka8/x/gsaU/iBERfoPcnrS99nAH3gNgDU4FfFfSmJFjud5HpTJxdlym2nFlNgYEncEbjpXL/Ii3FP/AEzmye5zPMRr1BR2gT6AgR7VBhygHmVH5VPhcOtw9CRN+3+aKYXJIKgq8R1G9BPW2XxQtAI4jSqwggGCD8qgwyyT7iiufYUJgJSBflzoXliSVWkwRb966IV42dcF4lppRCien670x5XhkJwgSoJ1uLK+4SPKn5nUflQB3dVE+HXy6rQV2CCRbaP0pJWNkX52SYjBt2hI3ND15amNo7j9qMrZUlSUwDqKgmREwdJj3qNOFKiEpBEjUmLgjtNQba6Rfi0L5ZWm+/m0+tq2Vq2khMwe1Mb+WLLekpgoGojncx9IqVnJlF4JAT5glUE9d4+lDys5Jx3oDYfEFtBgkH4VDoOXr/ihoPiLImSbXoxxHgSytBINxM8jBj86EtNkqCkogkCL1bClVlILxVk+UYSVkbAD4on5DnRp1MYVbUAy6lU9ZEe21bZLlilGdJGlR3G4O3rE79qvfw5xAUAQIUN4uRcW9KEsm9CSey5lbba1tqI1rDaClQMXSNjePX0o4cKhADzxS8JJKlzpKVDYAA77XoGnDaiUfCopJCkQAPTkAaK4Jfgto8RQGm4B5x0KpAMiw6muTNOfknBkpM9ZbSkKW2hMKUBoCSEzMBI76rDlWUFxLwTigCCtpCk6gFEwrkbmd+9qyovFbuV2KUvsmf05i3/1IcT9J/SiP2g4mMW83y8VCyPRAH6mlzgTElvH4dWw8TSf+61EuOkn7/iCQfi/JIJr3teJZ+4f4ha1MYgATOIQsD/7HUftQTJMs0hK3IGkEb3HypoxD3kxKwRDaSqYtd2R+ZpexeNTpHm0ptJBn5Aj8qnmfxCx0Xs/wPjN6wSFBKQAYi09drUt8bDS/ikclLZcHT4ST/8Ao0x5c4h3yOEqSU+Uj8RBkgRsYP1rbjvAMqKlgHxlNNkInlEAAnn1ioLMoaYV0TeCcVoxjaySIUD9YPtB+ldB46fccUpv4UJ8pM2k7kDmQOe1cqyppSnQEAlUnbeuxcQ5dra8QA61sOHTzCglP71TJ4uLRskbaYmNZMtKdSQYAcv2gEn8qnytlLzzclUOhXw8im+3v9Kf+H8Lry5KXkwotqBBEG9vqIrmuWtOM4kIC1IAcNzIGkGCB1BHPvXIoxVbGhKUVSCPEHCqrJSlUhSpJIEgE6TPp+dIrWGKVuJsFCAU2nci3I11fHlRbKk7lcQCOfOCL/1pXe4UH+smSsg2BmDFz2pllV0ysMsl0SV4yDoCYMwZ+lHuDz4a1LIF0qRHqP8AFU8Iga3ZFtEm17TH1pi4OwoWpyYNhA7+1XlJRVgnOTRazbBKX4UJVKS6QobDzarn3+lMTWFQWmkkeZsyCBc2jT3G1EMSpIZIKSZSSFDa/wCHrUaMImUK1qFxA6+lrdK4Mmf+wmkDn8K8tcpbVGlSVGIsqP2qfwUsITzUCBqVACU7GP6TV7PM0CREENo8kTCjt139a57m+b/zNLkqa1EiDcAcrUIpzDoJcfYYLaacSdR1KTuLyJjePiFImAZUXLJIsIN5m+02p7yHDIxZBcUrw2TqDZtrJ2n9+9OPhMNps0lIvbcntflE3q0Z/wBa8Q/ALgsQylExLhMAoBm8STB2jl61XzLIw64FINt1hSyLTc7ifY9KPJVh0geG2jfyo3lQtbtBqPHoW6QHErDUEKKYsAbSTfrsOQrnm3FNiNEOH8FALDaIJJ+OCk2uZMnTciJ5ClLibElxaWwACpQkD4RFhHKSOY6VYzeS9rTKtI5+XcWmw26xQPFuaHgULJUlM22nqPelwY3J+RNLZZypttKlLeJ0oPmQk/zCZ6kQb2rKDv44hQEEmFDydTea8rr8GhZWnoM47JlMLbfHlGpK0oEGNBBUkmdwLiNwaZ+J8D4ilvoUSXItFgCAD8wDTUMGmISJCoIATIvzuelpqs+x4YmdWgDyRvp6iLzPLpU1/JlXiywv8P4FbuGxYcUEF4BCQZtEnb1P0oSxw67pjSkhJ+Ix8MW06hFzTrhVpgrCYtKecn1kgE1VnEqRdpR5aSQB2IAMAb7dKp/fOXDC9iMuLIYU2kEIVqUpZsSYBkDYWqXPFOOpKk7BACU3A9RFwL1JnWJxaUkFlWk/FF9tojlfahrrr7bXiOKMwmEqJk+g26WpVGb3I27BeQDw8S0EohMwu0m879+9dNwONAgG9jbmJ3/xXLHuIFpWoBO8Ha/0puyPGLWgFSVBW4PXfahmjJuzOxqbx8QYUQLSbX6VRxeNadd1KbQSgwCoA23tW7OPL48NJ8iQAb7npfn3qPCZOZSEjQQYJkyRvaTcAc65/Gts2zV3FNJ82khfLn8XbYbVUQwhcoDmkqhItyuDEcpMUyoyNMEElJVbfkJsIqonKMKkRrAI/ErcfWJpovZjh2JK2Vvok3SpCh2mulfZlk6kYdb5B1u6fMf9o6e9LXHOWo+8lWHV4iVo8wTchX+BvT9w5idOBw8yCpIgdN5meprq/kP8pFEFG8MkI0knfcbmhecYbXoTAGggiT0M3jfarKsa2AoBXhqkWJ25mIk0K/jyQ6BYqIISdJF95teudYZfECwdxrBdQlROnSr4DfomZ70tqwCHnw2ClFo1Hp+9Gc/xrb+IEuaQkAEBBMgmTJ2NC81ZbSseAQoDmqxP7i31q0YSiqoRjZw1w+WllKlaiQjSk7HrH51ZwuVPvaw62VDWUpEwNF0qjnO1Bsj4iebWDHiRbSLmKYMTxhiSk+HhUhUWUpQt7TSeGV6DbCqMvZwwbK4UpI8pItHP0VteoMVmoUD4SJSDdV4+sd+1Jz2ZYx0EumJNw2Jj1NoHvRDD4IlAUpx1SZAhKVQoiOxBFH/Gn9ZqbLassYxAlT0rJOqDeDdQE2JP60g8QZSMMAgSNa1KMgHybAAwTqHOnBWUF1TaG8PilaN3UpQkT31EAx1qPMuB3iNb+rQCpR1LTInmdJPKnhgkn03ic8/i5b1EJCiqACQDblbbava6Rw3kzTSycOohFlLSQlYJvcEnVNogD2rK6KQ6gOuCR59Ow0kwLC3+aGZyzrQpRUraAAY+sSa8rK8qXETYv5Kkt4jEIKisILQTq5SDtTpg0ApVAA0JJkiSTIv+fzrKyr4+mIs4znw20gInVYAkQIFrBImr+UYvWyCpCZAEwAAfbavayu5DIiXkuGI1pw7KFElRIQNzYzETVfNMQMKhIaQgQZsIHcRWVlGrZig/i3VJB1wDyCQIrTBY5calhC1JsFFIkDpIrKymlCN8GSI8Tj3DOkhCRNgDc+5qnisoTiEFK1ESN09qysrKKXA0JGdZYcOEltw6grTqjfvvRdgPrTLmJcUlAT5RYG3a9ZWU1IFFdCFqPx7ndSZO3rRTLeH/ABVqC3CSk7x+kwKyspX0ahtPBGHS3aYi4tc9etZlXDOHWCS2kBFo0gz3JN6yspJMDDWXZKykJKUAWJsKtuMISPgB9a9rKKFBrWJQcR4AaSmW/E1DfeIsPrUjjnh+VAAkTJua8rKzCDcRmi/hkiYuD61E9l+tOta1k84UQCepExXlZWQSnwzgkuBS25ZEgFKYhR6qsJNe1lZW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latin typeface="Calibri" pitchFamily="34" charset="0"/>
            </a:endParaRPr>
          </a:p>
        </p:txBody>
      </p:sp>
      <p:sp>
        <p:nvSpPr>
          <p:cNvPr id="5126" name="AutoShape 10" descr="data:image/jpeg;base64,/9j/4AAQSkZJRgABAQAAAQABAAD/2wCEAAkGBxQTEhUUExQWFhUWGBoYGRYXGRwgHRsbICEfHhwgHCMdHCggHx8lHSAgITMhKCosLi4uHB8zODMsNygtLiwBCgoKDg0OGxAQGiwfHB0sLCwsLCwsLCwsLCwsLCwsLCwsLCwsLCw3LDcsLCwsLCssLCwsLDc3LCw3KywsNywsLP/AABEIAIUAyAMBIgACEQEDEQH/xAAbAAACAgMBAAAAAAAAAAAAAAAFBgMEAAIHAf/EAD4QAAEDAgQEBAMGBQMDBQAAAAECAxEAIQQFEjEGQVFhEyJxgTKRoQcUQrHB0RUj4fDxM1JTYoKSJERyg7L/xAAZAQADAQEBAAAAAAAAAAAAAAABAgMABAX/xAAjEQACAgMAAwEAAgMAAAAAAAAAAQIRAyExEjJBIgQTFFFx/9oADAMBAAIRAxEAPwBRyLGKQtwg8vmJB505ZTxFrxanB5JYbSZukkbg9u1KHD+HJW9AMJbKjG4AUNidqlw7KS+QVEJIBBIAPPv9KS9ha2EMxd1tPqCp/m6hvELN/laPeq2Fc8TFDaFK0xNrggxf61FimDoc8wtCjysf1qN5ID6oGmFoF7R1NP8ADJFHiVOl9QCiRAEz+d969Q6tTSpPwhHuJt8qtccMKTiIJmEiFQRN4kg8+VU02a5HUgGQLiFG1KilflHVuBcMVYJslS51EpCSIATsVD32q1gElJzJMkx4ar2nVM+162+ztppGGQorIUUiQTYDb5Gt8cv/ANVmWm84VC+0if2pkTfQL9rqAhnDqiFeK6DBPannNCkYNyLSwVSOUJBjtXMvtWx4cQ2no6pUG1lpBn56vlTdhceF4AjzScMNUzeEWjvWM+FTN8ySQtDadSiAlMGBClTJnsRSr9mqw7jnAowVNuHbuCee9FMOQ+4ykAJK4iSbwEcukn+4pa4IUtjMCG4lvxBB2gW36UGaPDqXFICcG4lyVEJMKO8n8MDtz2tRPJ1Qt9AAUShtQjZUpI+sRS3jcyUtjE6oIW2oJuqNt7nf9qM4TMghZK4BVh2VAXuBr/cVkA5sjHOoS2QVJskRH+0xaOUkj2oFx+0Q42sHT4jZMRHwmJoqvEqDSTZQSpYSm8ggm57UI4xdLoaUSDpSobzAJET+1JJWPif7FrWZG/PnRTBrIHlJkgp+YIoNzBnnRPBm6Y60sTpycBuojr03pyyXESzClH4VC9xMcgdj3pRxTBLih0Jo1kyj4RGrZUFPMzzFq3/SGT1GPL8V/LhRMIabVtuQSL9RW+EXZSSsApUSm1hf1qnlLklA/wCRlSCTt0/WvcvQVNrJM6VAqHM8j8opqIM2w2NV4xKAIkGwvHUDnM39BQzjxS1+A4rVqLZbUpQjzNmLd4NNfDSpfdV4be9tRPlOkQUjr2oFxs1qSoqnUHpmZELQPqSmsw49MT2X1eGpEyAQrc2O23pWVBh/ijrWUDq8Ro4enxnSDADagfmm3zrd1BDjk7lM+vatOEgC68fKf5S41E7yOnP1q+7CnVc/JA9SY+dMRZtm4FhBA8GDMCVC5sOQoO6SpTq94CVH6CjOdBIh0BUedEGSJjkqheWrVGIATOpm/YJIM0/w0Qv9qmKK32VaClRZTqkgzNwbdQaVw5LbcG41AiI5gj1NzRvjN1TjOFcUkJGjQIi+mLnnfvS5h1S3HMHb1/xS1TKV+TrOQvhWHZ1BCQ20kBRCjIBM7De/PoK1wz5OMWNWrxcKoST8USBPSqmR5kBhUoBgQD5ZmYBV2iwtVPC4s/eWFiElaFpN+itz+dbZBsGcdPJdwuEcHxRpV6wI+Xm+dPnB2J1sMtwR4rIRY8jYm/QXrnPEyYwoSb6cQoE/OKbeBcWUMsqKhqDbgSFCRuLdp60bGfqU8pxeh3DwIPXkQAj9p3pc4QMYhRUNZ0LPmVEmd+/pW2GcPihKjGkKtNrT+9UeFnoxCrz5VWje8x71maI7Lc1Ic1CfKq0zy51LhsVrOHkqJOHSCTvYwR0ihAfOlY2OhVjP936VDl2JMNE7ISqb9SD+lI+CWXsKjylMwUuuEED8JP1/xVbiHKEOMFxBOoN7ARMQZPsK8xmao0jTAkyQZvzJ9KtsBTgCUqABRsTMxuCAbWNc0pMydOzl6heZ9Ku4c/CRzAj1FRYhkoJBspKikj0otw8kKcgxJHlnYH8qrerO2b0D88SA6ojYwfnRvgd1ALgWkFQAKSffV9IqDjFoS2oJUmQoKkRJEbfOqnCz4S+JTIINp3ih1EuwGzJsKhTLRjzhTiZm0bwZ5xVPLgSH03SCTy6SQK2y57QpBmQMQux6KHOpMuUoOPJ1RaZj1p02iDCOQrSkOgwTKVSBJAjl+XyoRxfBMI2IE+qZ6W2MURyd3zrgboaNvQzW/ELI0NyNPnAMb+a1ZdMtHM02X8qytsUjSsjmDB+dZWOuL0NnBjOpWJunysLV5gTzG0c+neiGYslty5EllKxB57wY9Kg+z1DurFKZTqhg6gBNjMfvU+apCHEEDSFMpPaD0ven+EJLZYz1la8MlWpJAVIQN069U2PxXAvQHK8WpsuxB1sqSZ5AgE+8iibrwOGSnRBEFSyedoj60MwAK3inUBqbUL7bTy+VMmCJZz3CH7lh3LQqQLzO8ntERelXCrN6d81TOUMGSYfUmI+HykxSRh1QYoMrHh0ZGH0YZkagqfOIEG4EA1Cwst4jDGZguiYnpIHWjHDWGbdaRICl+GPKDvA6coodxCAl9hDYjQsn0JEfkKy6c30AcXu+VxA3L4UBG3lE/WjGQun7uwEi8qHzpezt0raLpjzOpuPT96O8LKBbYTf4iLeiqzV6KP1KOX4cqxSUmBZcknvehGRp/wDUpTv8SYimpvDBt9BVpjXiET10/wBj50qYZzTjD0DirHpJoy0gQHFEL1wqxBJPci3oKXsDiSARuPT+7USyjFaNYk3Asfxbi3pQVrEaQQOsz0EHetRMtMPJOvXpiLBQMGfTarGUtoErUohQn8X0FunOqKsKpwqLY2SJ1SBJ6fnVxpYaCFAIKpCp8pB6J61DKBgTiZmH1KGy4UIv61XyDEht9BJ0gmCek86I8RvFWhZsZVaPhBuB+dLqxuZ22pUnw7o08aHDPkl3CF6/8p4JvBELSSCOdymlvJnQH2ydtYB9Nv1ptw2LLuCxwc/EllxFrDQoz9FUiJMGeYpuIXGri0PC0aFuj/jebWTO8yPf1r3Ln4xCzEgpBPPe0VXxmakKcULeK233sP6WqcMqS9eBKSYBiwIiaePNnO+kmUr/AJi9rto7bE0QzdOpuQeYMehoXljepwAzcLFuRCv61Zx6wEKgkwFAD6gxRrYtihnzMPqncmb978+81lXeKGpLbg/EBzmNqykbo6ocGD7NMyGHXilKky1GmJkyYE8veqGZ4pai2oyBoSBA5CxielVOHHlEuiTcJTYTuo1dzBuUMmTdC97AEHYCOXP1qqVkpexNj3IYSjUQJiCB5YVb6VT4ZwgfxTbahZQVz7GPrRPixpKXENj4irxDcx5wmE+qYnc2IqlwYD9+Zi+9om0GbU1UCPqSOLJy4Dpio35luf0pPbPm96bHjGHcbk+XFA3H/StPztSgo+b3NKy0TpHCbKUtB5K9KkgeSCfEUCdzyTEVnF2NSpxhSZCgpWokC5tf6mqfBzSlp8qlagTCeRtNZxSf9NRSEq8RXI7QIN9/7FMjlfsA84ZjCtqmQVc+XtRLh0nQzEg+IgSO5j9aE5qFfd2zfeB/far2BBbbQIjZYPIgXkH5Uv0f4MWYyl1tLgEpxL4J5eYJUPlSXjzoxi7/AIhf1FMGOdUXUrAJT4qV37gA3oZjcnfexikMtlxYAJCItFpJMCPejJo0RnyB9IcsklejTqKJiFG/QTIBoFluGJVCLlakpmOoUI9SaZ1ZU/g1sghWpQVJ+ITKSEyDt/WrmXNtYZsLCg7CdZTaxSTCkyJG5v2pZ5VFWSbqxZay9bYKLJWQFGQT5bgd9+lSNcNOpSVaBCRqAjSDa9/91tqesmwGGcHiJ+IokFZkgE8geQJ+tQ52pYQXAoaQdJCgY9TJ8vc39K5XKTfBtM5ficuWUrUoQAkkEqsSD3HqPalx82Hen7E5s04qC4FHzeUAQbxIgc6RnGiVmxsqw52/pVE97L4pfloZeF31KZdaIBPhqQAoxCTee5ttScrlTNlyz94UYSnSUggq9YNyPcd6B4olOpBH4t/emSVlYauhheCFMYdU7oWld+YEjl1/KmLicIJwryZUHEFK4EDVpTA9d/lSrhVk4MWmHYB6WnaOc0xZliCcFhTCoQEwYsCd56kgWp1w5p9IMTiUp0bAJWQoiZAUBP1ANR5w0Uyb+YE7RVB1alCLXWnn6m/e1WcViNYRebXk1qJsp5w8pTDaCn4YKfSIv69KyibWGS7hkrMSlaUG/LVG3vvXlK6KxnSo9+z1nxFPtAgFfhjafLKpixI9RRHOsNowWFUm4S6+1I53PYbgb1d+w9EvYoRPlb5xHmUKu8VYVP8AD3vKJbxjsH/vIA/8T9KsuAl7knFrSVry0hGlKuRHIBs7z/cUn/Z9Csww14BPbmk01cRqAbyp2SR4TkzeISna3WlLhN0N4/Bqt8SJ7cv1rBjxkfEA04vFNz/7kmPdX70sYn/UV/8AJX5mmjjPT/EMSQQQXCQQd5E0rOi9Iy0eI6f9lTqClSFRvqG0k/oO9F+PsmU94LbawohZWQSAEJIubCT6VzrhpZCVFM6hHO1+vanrKMWsMLcd8zhEJ5kjYD/NqE8njA5Z6kWmy22NOGw5Wow2HlpJSTElZPSLzarDTOHbAb8JtSQNaTaNSt4vrCQeW16VeKeJyhvCpQQkOJcdWgWEylKUrjsCY7mkbBZs4l7xFLJIAt2BmBa1czg39BbO3YLGMqlKkNTY6TspJ53tfkR0pa4yS4nzNAJ1G+lGkyNgVCxHSDvSSjN1KxDimyohSj4QJEJkyExF/wChozxjnDJZabZWFuJcl7SVaNSRcJncSd+ooRhK9F8UW2e8LeM46VyVFMESuLi/T8q34ufWEEKQ42l03MQCByE7n8vegeU5sUFQS4pOttfnQYUDuN55iCK8fzk4rDtherW2qFrKlKCpHljVMGx2tVJRdIbNivZfyPMf5a0LJ1lCHG3EkHQBqOlU7A9OtXct4jLi1saleGhZVqKgidIIkEARJAUZnc0orA2SRzmOf9iq+EWlKiPiSoEGNyDufamU9cOd42grnmIQFaVIhelBCrCQRfYRMzyohkbiAkkpCz/uUNunIiKFZqWnQlQVqWlKAowQCb6onuAfc1RdUpBFiUKiQfhqc/0T5slzRsJdXEgkydW9/YVQXtc7UyZeA+0UqQmUkaVAwediST7TQDFNAGx1DeSI/pQhKzuwTsuZU4QhSQbagr32FNOYOP8A8NaVADCYGqB5iCYnn1j3pOyxZ1G8C30p4xWNCshS3+JLxA+ZP612Q4SzL9ArO8MW8Q4jYhSCYPUHb6VXCDoCpEbRz5zRXiNHi4vWgQkoaUoEgHYSR1qPH4NbFoEkuEBQ2CTaeRkXrWuImzbLcPOGWmFhWpKkgiExIvWVNh8wXiUFClaJSk6tJjebaQYHKvK45Sm31ITyDX2PYcIxD6Uu+dSBKYiAFTN786I8Q4UDBY8XIbxcjzczov8AU0F+yXFg5i7BUQppcFfxC4N4tRPjPF6WswR/vxjI+aAo/RNdy4Vl7i/nzhOXYAyq33hHYfCR9KWVuQ40QY+Az7025+wE4BCP+LEkf+SCPzSaS8a2VJRpEkogDuKAyYU4kb04x5I2BtPMQL7Cl7FJiDyO3tv+Ypw48QfvKHIgOMtqnqopE0DzbChLWk7t4haFeikpP5pNLRRS4EeBcMlZWFE2AgT3v9Ka8/x/gsaU/iBERfoPcnrS99nAH3gNgDU4FfFfSmJFjud5HpTJxdlym2nFlNgYEncEbjpXL/Ii3FP/AEzmye5zPMRr1BR2gT6AgR7VBhygHmVH5VPhcOtw9CRN+3+aKYXJIKgq8R1G9BPW2XxQtAI4jSqwggGCD8qgwyyT7iiufYUJgJSBflzoXliSVWkwRb966IV42dcF4lppRCien670x5XhkJwgSoJ1uLK+4SPKn5nUflQB3dVE+HXy6rQV2CCRbaP0pJWNkX52SYjBt2hI3ND15amNo7j9qMrZUlSUwDqKgmREwdJj3qNOFKiEpBEjUmLgjtNQba6Rfi0L5ZWm+/m0+tq2Vq2khMwe1Mb+WLLekpgoGojncx9IqVnJlF4JAT5glUE9d4+lDys5Jx3oDYfEFtBgkH4VDoOXr/ihoPiLImSbXoxxHgSytBINxM8jBj86EtNkqCkogkCL1bClVlILxVk+UYSVkbAD4on5DnRp1MYVbUAy6lU9ZEe21bZLlilGdJGlR3G4O3rE79qvfw5xAUAQIUN4uRcW9KEsm9CSey5lbba1tqI1rDaClQMXSNjePX0o4cKhADzxS8JJKlzpKVDYAA77XoGnDaiUfCopJCkQAPTkAaK4Jfgto8RQGm4B5x0KpAMiw6muTNOfknBkpM9ZbSkKW2hMKUBoCSEzMBI76rDlWUFxLwTigCCtpCk6gFEwrkbmd+9qyovFbuV2KUvsmf05i3/1IcT9J/SiP2g4mMW83y8VCyPRAH6mlzgTElvH4dWw8TSf+61EuOkn7/iCQfi/JIJr3teJZ+4f4ha1MYgATOIQsD/7HUftQTJMs0hK3IGkEb3HypoxD3kxKwRDaSqYtd2R+ZpexeNTpHm0ptJBn5Aj8qnmfxCx0Xs/wPjN6wSFBKQAYi09drUt8bDS/ikclLZcHT4ST/8Ao0x5c4h3yOEqSU+Uj8RBkgRsYP1rbjvAMqKlgHxlNNkInlEAAnn1ioLMoaYV0TeCcVoxjaySIUD9YPtB+ldB46fccUpv4UJ8pM2k7kDmQOe1cqyppSnQEAlUnbeuxcQ5dra8QA61sOHTzCglP71TJ4uLRskbaYmNZMtKdSQYAcv2gEn8qnytlLzzclUOhXw8im+3v9Kf+H8Lry5KXkwotqBBEG9vqIrmuWtOM4kIC1IAcNzIGkGCB1BHPvXIoxVbGhKUVSCPEHCqrJSlUhSpJIEgE6TPp+dIrWGKVuJsFCAU2nci3I11fHlRbKk7lcQCOfOCL/1pXe4UH+smSsg2BmDFz2pllV0ysMsl0SV4yDoCYMwZ+lHuDz4a1LIF0qRHqP8AFU8Iga3ZFtEm17TH1pi4OwoWpyYNhA7+1XlJRVgnOTRazbBKX4UJVKS6QobDzarn3+lMTWFQWmkkeZsyCBc2jT3G1EMSpIZIKSZSSFDa/wCHrUaMImUK1qFxA6+lrdK4Mmf+wmkDn8K8tcpbVGlSVGIsqP2qfwUsITzUCBqVACU7GP6TV7PM0CREENo8kTCjt139a57m+b/zNLkqa1EiDcAcrUIpzDoJcfYYLaacSdR1KTuLyJjePiFImAZUXLJIsIN5m+02p7yHDIxZBcUrw2TqDZtrJ2n9+9OPhMNps0lIvbcntflE3q0Z/wBa8Q/ALgsQylExLhMAoBm8STB2jl61XzLIw64FINt1hSyLTc7ifY9KPJVh0geG2jfyo3lQtbtBqPHoW6QHErDUEKKYsAbSTfrsOQrnm3FNiNEOH8FALDaIJJ+OCk2uZMnTciJ5ClLibElxaWwACpQkD4RFhHKSOY6VYzeS9rTKtI5+XcWmw26xQPFuaHgULJUlM22nqPelwY3J+RNLZZypttKlLeJ0oPmQk/zCZ6kQb2rKDv44hQEEmFDydTea8rr8GhZWnoM47JlMLbfHlGpK0oEGNBBUkmdwLiNwaZ+J8D4ilvoUSXItFgCAD8wDTUMGmISJCoIATIvzuelpqs+x4YmdWgDyRvp6iLzPLpU1/JlXiywv8P4FbuGxYcUEF4BCQZtEnb1P0oSxw67pjSkhJ+Ix8MW06hFzTrhVpgrCYtKecn1kgE1VnEqRdpR5aSQB2IAMAb7dKp/fOXDC9iMuLIYU2kEIVqUpZsSYBkDYWqXPFOOpKk7BACU3A9RFwL1JnWJxaUkFlWk/FF9tojlfahrrr7bXiOKMwmEqJk+g26WpVGb3I27BeQDw8S0EohMwu0m879+9dNwONAgG9jbmJ3/xXLHuIFpWoBO8Ha/0puyPGLWgFSVBW4PXfahmjJuzOxqbx8QYUQLSbX6VRxeNadd1KbQSgwCoA23tW7OPL48NJ8iQAb7npfn3qPCZOZSEjQQYJkyRvaTcAc65/Gts2zV3FNJ82khfLn8XbYbVUQwhcoDmkqhItyuDEcpMUyoyNMEElJVbfkJsIqonKMKkRrAI/ErcfWJpovZjh2JK2Vvok3SpCh2mulfZlk6kYdb5B1u6fMf9o6e9LXHOWo+8lWHV4iVo8wTchX+BvT9w5idOBw8yCpIgdN5meprq/kP8pFEFG8MkI0knfcbmhecYbXoTAGggiT0M3jfarKsa2AoBXhqkWJ25mIk0K/jyQ6BYqIISdJF95teudYZfECwdxrBdQlROnSr4DfomZ70tqwCHnw2ClFo1Hp+9Gc/xrb+IEuaQkAEBBMgmTJ2NC81ZbSseAQoDmqxP7i31q0YSiqoRjZw1w+WllKlaiQjSk7HrH51ZwuVPvaw62VDWUpEwNF0qjnO1Bsj4iebWDHiRbSLmKYMTxhiSk+HhUhUWUpQt7TSeGV6DbCqMvZwwbK4UpI8pItHP0VteoMVmoUD4SJSDdV4+sd+1Jz2ZYx0EumJNw2Jj1NoHvRDD4IlAUpx1SZAhKVQoiOxBFH/Gn9ZqbLassYxAlT0rJOqDeDdQE2JP60g8QZSMMAgSNa1KMgHybAAwTqHOnBWUF1TaG8PilaN3UpQkT31EAx1qPMuB3iNb+rQCpR1LTInmdJPKnhgkn03ic8/i5b1EJCiqACQDblbbava6Rw3kzTSycOohFlLSQlYJvcEnVNogD2rK6KQ6gOuCR59Ow0kwLC3+aGZyzrQpRUraAAY+sSa8rK8qXETYv5Kkt4jEIKisILQTq5SDtTpg0ApVAA0JJkiSTIv+fzrKyr4+mIs4znw20gInVYAkQIFrBImr+UYvWyCpCZAEwAAfbavayu5DIiXkuGI1pw7KFElRIQNzYzETVfNMQMKhIaQgQZsIHcRWVlGrZig/i3VJB1wDyCQIrTBY5calhC1JsFFIkDpIrKymlCN8GSI8Tj3DOkhCRNgDc+5qnisoTiEFK1ESN09qysrKKXA0JGdZYcOEltw6grTqjfvvRdgPrTLmJcUlAT5RYG3a9ZWU1IFFdCFqPx7ndSZO3rRTLeH/ABVqC3CSk7x+kwKyspX0ahtPBGHS3aYi4tc9etZlXDOHWCS2kBFo0gz3JN6yspJMDDWXZKykJKUAWJsKtuMISPgB9a9rKKFBrWJQcR4AaSmW/E1DfeIsPrUjjnh+VAAkTJua8rKzCDcRmi/hkiYuD61E9l+tOta1k84UQCepExXlZWQSnwzgkuBS25ZEgFKYhR6qsJNe1lZW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d-ID" altLang="id-ID">
              <a:latin typeface="Calibri" pitchFamily="34" charset="0"/>
            </a:endParaRPr>
          </a:p>
        </p:txBody>
      </p:sp>
      <p:pic>
        <p:nvPicPr>
          <p:cNvPr id="5127" name="Picture 12" descr="http://img.antaranews.com/stockphotos/ilustrasi/20091130171638-hutan301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114925"/>
            <a:ext cx="19812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 noGrp="1"/>
          </p:cNvSpPr>
          <p:nvPr>
            <p:ph type="title"/>
          </p:nvPr>
        </p:nvSpPr>
        <p:spPr>
          <a:xfrm>
            <a:off x="76200" y="141288"/>
            <a:ext cx="8915400" cy="1306512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>
                <a:latin typeface="Plantagenet Cherokee" pitchFamily="18" charset="0"/>
                <a:ea typeface="+mn-ea"/>
                <a:cs typeface="Aharoni" pitchFamily="2" charset="-79"/>
              </a:rPr>
              <a:t/>
            </a:r>
            <a:br>
              <a:rPr lang="en-US" sz="3400" b="1" dirty="0">
                <a:latin typeface="Plantagenet Cherokee" pitchFamily="18" charset="0"/>
                <a:ea typeface="+mn-ea"/>
                <a:cs typeface="Aharoni" pitchFamily="2" charset="-79"/>
              </a:rPr>
            </a:br>
            <a:r>
              <a:rPr lang="en-US" sz="3400" b="1" dirty="0">
                <a:latin typeface="Plantagenet Cherokee" pitchFamily="18" charset="0"/>
                <a:ea typeface="+mn-ea"/>
                <a:cs typeface="Aharoni" pitchFamily="2" charset="-79"/>
              </a:rPr>
              <a:t>TUJUAN PEMBIAYAAN DANA BERGULIR USAHA KEHUTANAN SKEMA </a:t>
            </a:r>
            <a:r>
              <a:rPr lang="en-US" sz="3400" b="1" dirty="0" smtClean="0">
                <a:latin typeface="Plantagenet Cherokee" pitchFamily="18" charset="0"/>
                <a:ea typeface="+mn-ea"/>
                <a:cs typeface="Aharoni" pitchFamily="2" charset="-79"/>
              </a:rPr>
              <a:t>PINJAMAN </a:t>
            </a:r>
            <a:r>
              <a:rPr lang="en-US" sz="3400" b="1" dirty="0">
                <a:latin typeface="Plantagenet Cherokee" pitchFamily="18" charset="0"/>
                <a:ea typeface="+mn-ea"/>
                <a:cs typeface="Aharoni" pitchFamily="2" charset="-79"/>
              </a:rPr>
              <a:t/>
            </a:r>
            <a:br>
              <a:rPr lang="en-US" sz="3400" b="1" dirty="0">
                <a:latin typeface="Plantagenet Cherokee" pitchFamily="18" charset="0"/>
                <a:ea typeface="+mn-ea"/>
                <a:cs typeface="Aharoni" pitchFamily="2" charset="-79"/>
              </a:rPr>
            </a:br>
            <a:endParaRPr lang="en-US" sz="3400" b="1" dirty="0">
              <a:latin typeface="Plantagenet Cherokee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5129" name="Picture 8" descr="C:\Users\BLU Laptop\AppData\Local\Microsoft\Windows\Temporary Internet Files\Content.Word\20140619_0722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105400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Content Placeholder 2"/>
          <p:cNvSpPr txBox="1">
            <a:spLocks/>
          </p:cNvSpPr>
          <p:nvPr/>
        </p:nvSpPr>
        <p:spPr bwMode="auto">
          <a:xfrm>
            <a:off x="192088" y="2438400"/>
            <a:ext cx="8759825" cy="2311400"/>
          </a:xfrm>
          <a:prstGeom prst="rect">
            <a:avLst/>
          </a:prstGeom>
          <a:solidFill>
            <a:srgbClr val="92D050">
              <a:alpha val="43921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memulihkan, mempertahankan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meningkatkan fungsi hutan dan lahan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kehutanan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pengelolaan hutan lestar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en-US" sz="3600" dirty="0">
              <a:latin typeface="Agency FB" pitchFamily="34" charset="0"/>
              <a:ea typeface="Batang" pitchFamily="18" charset="-127"/>
              <a:cs typeface="Aharoni" pitchFamily="2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 rot="5400000">
            <a:off x="4229100" y="1098550"/>
            <a:ext cx="685800" cy="1638300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2400" y="838200"/>
            <a:ext cx="8763000" cy="5715000"/>
          </a:xfrm>
          <a:prstGeom prst="rect">
            <a:avLst/>
          </a:prstGeom>
          <a:solidFill>
            <a:srgbClr val="FFFF99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id-ID" sz="3600" b="1" i="1">
              <a:latin typeface="Segoe Print" panose="02000600000000000000" pitchFamily="2" charset="0"/>
            </a:endParaRPr>
          </a:p>
        </p:txBody>
      </p:sp>
      <p:sp>
        <p:nvSpPr>
          <p:cNvPr id="18435" name="Title 1"/>
          <p:cNvSpPr txBox="1">
            <a:spLocks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3200" b="1">
                <a:solidFill>
                  <a:schemeClr val="bg1"/>
                </a:solidFill>
                <a:latin typeface="Lucida Console" panose="020B0609040504020204" pitchFamily="49" charset="0"/>
              </a:rPr>
              <a:t>SASARAN PEMBERIAN PINJAMAN</a:t>
            </a:r>
            <a:endParaRPr lang="en-US" altLang="id-ID" sz="3200" b="1" i="1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752600"/>
            <a:ext cx="8153400" cy="76200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1313" indent="-341313"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Di areal </a:t>
            </a:r>
            <a:r>
              <a:rPr lang="en-US" sz="28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izin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usaha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dalam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kawasan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hutan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590800"/>
            <a:ext cx="8153400" cy="1285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 eaLnBrk="1" hangingPunct="1">
              <a:spcAft>
                <a:spcPts val="600"/>
              </a:spcAft>
              <a:buFontTx/>
              <a:buAutoNum type="alphaLcPeriod"/>
              <a:defRPr/>
            </a:pPr>
            <a:r>
              <a:rPr lang="en-US" altLang="id-ID" sz="2000" b="1" dirty="0" err="1">
                <a:latin typeface="+mn-lt"/>
                <a:cs typeface="Nirmala UI Semilight" panose="020B0402040204020203" pitchFamily="34" charset="0"/>
              </a:rPr>
              <a:t>Pemegang</a:t>
            </a:r>
            <a:r>
              <a:rPr lang="en-US" altLang="id-ID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altLang="id-ID" sz="2000" b="1" dirty="0" err="1">
                <a:latin typeface="+mn-lt"/>
                <a:cs typeface="Nirmala UI Semilight" panose="020B0402040204020203" pitchFamily="34" charset="0"/>
              </a:rPr>
              <a:t>izin</a:t>
            </a:r>
            <a:r>
              <a:rPr lang="en-US" altLang="id-ID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altLang="id-ID" sz="2000" b="1" dirty="0" err="1" smtClean="0">
                <a:latin typeface="+mn-lt"/>
                <a:cs typeface="Nirmala UI Semilight" panose="020B0402040204020203" pitchFamily="34" charset="0"/>
              </a:rPr>
              <a:t>usaha</a:t>
            </a:r>
            <a:endParaRPr lang="id-ID" altLang="id-ID" sz="2000" b="1" dirty="0">
              <a:latin typeface="+mn-lt"/>
              <a:cs typeface="Nirmala UI Semilight" panose="020B0402040204020203" pitchFamily="34" charset="0"/>
            </a:endParaRPr>
          </a:p>
          <a:p>
            <a:pPr marL="457200" indent="-457200" algn="just" eaLnBrk="1" hangingPunct="1">
              <a:spcAft>
                <a:spcPts val="600"/>
              </a:spcAft>
              <a:buFontTx/>
              <a:buAutoNum type="alphaLcPeriod"/>
              <a:defRPr/>
            </a:pPr>
            <a:r>
              <a:rPr lang="en-US" altLang="id-ID" sz="2000" b="1" dirty="0" err="1" smtClean="0">
                <a:latin typeface="+mn-lt"/>
                <a:cs typeface="Nirmala UI Semilight" panose="020B0402040204020203" pitchFamily="34" charset="0"/>
              </a:rPr>
              <a:t>Badan</a:t>
            </a:r>
            <a:r>
              <a:rPr lang="en-US" altLang="id-ID" sz="2000" b="1" dirty="0" smtClean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altLang="id-ID" sz="2000" b="1" dirty="0" err="1">
                <a:latin typeface="+mn-lt"/>
                <a:cs typeface="Nirmala UI Semilight" panose="020B0402040204020203" pitchFamily="34" charset="0"/>
              </a:rPr>
              <a:t>usaha</a:t>
            </a:r>
            <a:r>
              <a:rPr lang="en-US" altLang="id-ID" sz="2000" b="1" dirty="0">
                <a:latin typeface="+mn-lt"/>
                <a:cs typeface="Nirmala UI Semilight" panose="020B0402040204020203" pitchFamily="34" charset="0"/>
              </a:rPr>
              <a:t> yang </a:t>
            </a:r>
            <a:r>
              <a:rPr lang="en-US" altLang="id-ID" sz="2000" b="1" dirty="0" err="1">
                <a:latin typeface="+mn-lt"/>
                <a:cs typeface="Nirmala UI Semilight" panose="020B0402040204020203" pitchFamily="34" charset="0"/>
              </a:rPr>
              <a:t>bermitra</a:t>
            </a:r>
            <a:r>
              <a:rPr lang="en-US" altLang="id-ID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altLang="id-ID" sz="2000" b="1" dirty="0" err="1">
                <a:latin typeface="+mn-lt"/>
                <a:cs typeface="Nirmala UI Semilight" panose="020B0402040204020203" pitchFamily="34" charset="0"/>
              </a:rPr>
              <a:t>dengan</a:t>
            </a:r>
            <a:r>
              <a:rPr lang="en-US" altLang="id-ID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altLang="id-ID" sz="2000" b="1" dirty="0" err="1">
                <a:latin typeface="+mn-lt"/>
                <a:cs typeface="Nirmala UI Semilight" panose="020B0402040204020203" pitchFamily="34" charset="0"/>
              </a:rPr>
              <a:t>pemegang</a:t>
            </a:r>
            <a:r>
              <a:rPr lang="en-US" altLang="id-ID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altLang="id-ID" sz="2000" b="1" dirty="0" err="1">
                <a:latin typeface="+mn-lt"/>
                <a:cs typeface="Nirmala UI Semilight" panose="020B0402040204020203" pitchFamily="34" charset="0"/>
              </a:rPr>
              <a:t>izin</a:t>
            </a:r>
            <a:r>
              <a:rPr lang="en-US" altLang="id-ID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altLang="id-ID" sz="2000" b="1" dirty="0" err="1" smtClean="0">
                <a:latin typeface="+mn-lt"/>
                <a:cs typeface="Nirmala UI Semilight" panose="020B0402040204020203" pitchFamily="34" charset="0"/>
              </a:rPr>
              <a:t>usaha</a:t>
            </a:r>
            <a:endParaRPr lang="en-US" altLang="id-ID" sz="2000" b="1" dirty="0">
              <a:latin typeface="+mn-lt"/>
              <a:cs typeface="Nirmala UI Semilight" panose="020B0402040204020203" pitchFamily="34" charset="0"/>
            </a:endParaRPr>
          </a:p>
          <a:p>
            <a:pPr marL="457200" indent="-457200" algn="just" eaLnBrk="1" hangingPunct="1">
              <a:buFontTx/>
              <a:buAutoNum type="alphaLcPeriod"/>
              <a:defRPr/>
            </a:pPr>
            <a:r>
              <a:rPr lang="en-US" altLang="id-ID" sz="2000" b="1" dirty="0">
                <a:latin typeface="+mn-lt"/>
                <a:cs typeface="Nirmala UI Semilight" panose="020B0402040204020203" pitchFamily="34" charset="0"/>
              </a:rPr>
              <a:t>BUMN </a:t>
            </a:r>
            <a:r>
              <a:rPr lang="en-US" altLang="id-ID" sz="2000" b="1" dirty="0" smtClean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altLang="id-ID" sz="2000" b="1" dirty="0" err="1">
                <a:latin typeface="+mn-lt"/>
                <a:cs typeface="Nirmala UI Semilight" panose="020B0402040204020203" pitchFamily="34" charset="0"/>
              </a:rPr>
              <a:t>bermitra</a:t>
            </a:r>
            <a:r>
              <a:rPr lang="en-US" altLang="id-ID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altLang="id-ID" sz="2000" b="1" dirty="0" err="1">
                <a:latin typeface="+mn-lt"/>
                <a:cs typeface="Nirmala UI Semilight" panose="020B0402040204020203" pitchFamily="34" charset="0"/>
              </a:rPr>
              <a:t>dengan</a:t>
            </a:r>
            <a:r>
              <a:rPr lang="en-US" altLang="id-ID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altLang="id-ID" sz="2000" b="1" dirty="0" err="1">
                <a:latin typeface="+mn-lt"/>
                <a:cs typeface="Nirmala UI Semilight" panose="020B0402040204020203" pitchFamily="34" charset="0"/>
              </a:rPr>
              <a:t>pemegang</a:t>
            </a:r>
            <a:r>
              <a:rPr lang="en-US" altLang="id-ID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altLang="id-ID" sz="2000" b="1" dirty="0" err="1">
                <a:latin typeface="+mn-lt"/>
                <a:cs typeface="Nirmala UI Semilight" panose="020B0402040204020203" pitchFamily="34" charset="0"/>
              </a:rPr>
              <a:t>izin</a:t>
            </a:r>
            <a:r>
              <a:rPr lang="en-US" altLang="id-ID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altLang="id-ID" sz="2000" b="1" dirty="0" err="1" smtClean="0">
                <a:latin typeface="+mn-lt"/>
                <a:cs typeface="Nirmala UI Semilight" panose="020B0402040204020203" pitchFamily="34" charset="0"/>
              </a:rPr>
              <a:t>usaha</a:t>
            </a:r>
            <a:endParaRPr lang="en-US" altLang="id-ID" sz="2000" b="1" dirty="0">
              <a:latin typeface="+mn-lt"/>
              <a:cs typeface="Nirmala UI Semilight" panose="020B04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4114800"/>
            <a:ext cx="8234363" cy="600075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2. Di </a:t>
            </a:r>
            <a:r>
              <a:rPr lang="en-AU" sz="28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wilayah</a:t>
            </a:r>
            <a:r>
              <a:rPr lang="en-AU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AU" sz="28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tertentu</a:t>
            </a:r>
            <a:r>
              <a:rPr lang="en-AU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AU" sz="28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pada</a:t>
            </a:r>
            <a:r>
              <a:rPr lang="en-AU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 KPH</a:t>
            </a:r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953000"/>
            <a:ext cx="8310563" cy="14287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 eaLnBrk="1" hangingPunct="1">
              <a:spcAft>
                <a:spcPts val="600"/>
              </a:spcAft>
              <a:buFontTx/>
              <a:buAutoNum type="alphaLcPeriod"/>
              <a:defRPr/>
            </a:pP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Perorangan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yang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tergabung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dalam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KTH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dan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terikat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perjanjian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kemitraan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dengan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KPH.</a:t>
            </a:r>
          </a:p>
          <a:p>
            <a:pPr marL="457200" indent="-457200" algn="just" eaLnBrk="1" hangingPunct="1">
              <a:spcAft>
                <a:spcPts val="600"/>
              </a:spcAft>
              <a:buFontTx/>
              <a:buAutoNum type="alphaLcPeriod"/>
              <a:defRPr/>
            </a:pP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Badan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usaha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yang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terikat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perjanjian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kemitraan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dengan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KPH.</a:t>
            </a:r>
          </a:p>
          <a:p>
            <a:pPr marL="457200" indent="-457200" algn="just" eaLnBrk="1" hangingPunct="1">
              <a:spcAft>
                <a:spcPts val="600"/>
              </a:spcAft>
              <a:buFontTx/>
              <a:buAutoNum type="alphaLcPeriod"/>
              <a:defRPr/>
            </a:pPr>
            <a:r>
              <a:rPr lang="en-US" altLang="id-ID" sz="2000" b="1" dirty="0">
                <a:latin typeface="+mn-lt"/>
                <a:cs typeface="Nirmala UI Semilight" panose="020B0402040204020203" pitchFamily="34" charset="0"/>
              </a:rPr>
              <a:t>BUMN 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yang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terikat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perjanjian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kemitraan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000" b="1" dirty="0" err="1">
                <a:latin typeface="+mn-lt"/>
                <a:cs typeface="Nirmala UI Semilight" panose="020B0402040204020203" pitchFamily="34" charset="0"/>
              </a:rPr>
              <a:t>dengan</a:t>
            </a:r>
            <a:r>
              <a:rPr lang="en-AU" sz="2000" b="1" dirty="0">
                <a:latin typeface="+mn-lt"/>
                <a:cs typeface="Nirmala UI Semilight" panose="020B0402040204020203" pitchFamily="34" charset="0"/>
              </a:rPr>
              <a:t> KPH.</a:t>
            </a:r>
            <a:endParaRPr lang="en-US" altLang="id-ID" sz="2000" b="1" dirty="0">
              <a:latin typeface="+mn-lt"/>
              <a:cs typeface="Nirmala UI Semilight" panose="020B04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914400"/>
            <a:ext cx="3487738" cy="6842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</a:rPr>
              <a:t>A. </a:t>
            </a:r>
            <a:r>
              <a:rPr lang="en-US" sz="24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Pinjaman</a:t>
            </a:r>
            <a:r>
              <a:rPr lang="en-US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Agency FB" panose="020B0503020202020204" pitchFamily="34" charset="0"/>
              </a:rPr>
              <a:t>On-Farm</a:t>
            </a:r>
            <a:endParaRPr lang="en-US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6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685800"/>
            <a:ext cx="8686800" cy="259080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id-ID" sz="3600" b="1" i="1" dirty="0">
              <a:latin typeface="Segoe Print" pitchFamily="2" charset="0"/>
            </a:endParaRPr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3800" b="1">
                <a:latin typeface="Segoe Print" panose="02000600000000000000" pitchFamily="2" charset="0"/>
              </a:rPr>
              <a:t>Lanjutan…..</a:t>
            </a:r>
            <a:endParaRPr lang="en-US" altLang="id-ID" sz="3800" b="1" i="1">
              <a:latin typeface="Segoe Print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8305800" cy="76200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3.  Di areal </a:t>
            </a:r>
            <a:r>
              <a:rPr lang="en-US" sz="32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kerja</a:t>
            </a:r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 BUMN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676400"/>
            <a:ext cx="83058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AU" sz="2800" b="1" dirty="0" err="1">
                <a:latin typeface="+mn-lt"/>
                <a:cs typeface="Nirmala UI Semilight" panose="020B0402040204020203" pitchFamily="34" charset="0"/>
              </a:rPr>
              <a:t>Pelaku</a:t>
            </a:r>
            <a:r>
              <a:rPr lang="en-AU" sz="28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800" b="1" dirty="0" err="1">
                <a:latin typeface="+mn-lt"/>
                <a:cs typeface="Nirmala UI Semilight" panose="020B0402040204020203" pitchFamily="34" charset="0"/>
              </a:rPr>
              <a:t>usaha</a:t>
            </a:r>
            <a:r>
              <a:rPr lang="en-AU" sz="28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800" b="1" dirty="0" err="1">
                <a:latin typeface="+mn-lt"/>
                <a:cs typeface="Nirmala UI Semilight" panose="020B0402040204020203" pitchFamily="34" charset="0"/>
              </a:rPr>
              <a:t>kehutanan</a:t>
            </a:r>
            <a:r>
              <a:rPr lang="en-AU" sz="28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800" b="1" dirty="0" err="1">
                <a:latin typeface="+mn-lt"/>
                <a:cs typeface="Nirmala UI Semilight" panose="020B0402040204020203" pitchFamily="34" charset="0"/>
              </a:rPr>
              <a:t>perorangan</a:t>
            </a:r>
            <a:r>
              <a:rPr lang="en-AU" sz="2800" b="1" dirty="0">
                <a:latin typeface="+mn-lt"/>
                <a:cs typeface="Nirmala UI Semilight" panose="020B0402040204020203" pitchFamily="34" charset="0"/>
              </a:rPr>
              <a:t> yang </a:t>
            </a:r>
            <a:r>
              <a:rPr lang="en-AU" sz="2800" b="1" dirty="0" err="1">
                <a:latin typeface="+mn-lt"/>
                <a:cs typeface="Nirmala UI Semilight" panose="020B0402040204020203" pitchFamily="34" charset="0"/>
              </a:rPr>
              <a:t>tergabung</a:t>
            </a:r>
            <a:r>
              <a:rPr lang="en-AU" sz="28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800" b="1" dirty="0" err="1">
                <a:latin typeface="+mn-lt"/>
                <a:cs typeface="Nirmala UI Semilight" panose="020B0402040204020203" pitchFamily="34" charset="0"/>
              </a:rPr>
              <a:t>dalam</a:t>
            </a:r>
            <a:r>
              <a:rPr lang="en-AU" sz="2800" b="1" dirty="0">
                <a:latin typeface="+mn-lt"/>
                <a:cs typeface="Nirmala UI Semilight" panose="020B0402040204020203" pitchFamily="34" charset="0"/>
              </a:rPr>
              <a:t> KTH </a:t>
            </a:r>
            <a:r>
              <a:rPr lang="en-AU" sz="2800" b="1" dirty="0" err="1">
                <a:latin typeface="+mn-lt"/>
                <a:cs typeface="Nirmala UI Semilight" panose="020B0402040204020203" pitchFamily="34" charset="0"/>
              </a:rPr>
              <a:t>atau</a:t>
            </a:r>
            <a:r>
              <a:rPr lang="en-AU" sz="28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800" b="1" dirty="0" err="1">
                <a:latin typeface="+mn-lt"/>
                <a:cs typeface="Nirmala UI Semilight" panose="020B0402040204020203" pitchFamily="34" charset="0"/>
              </a:rPr>
              <a:t>koperasi</a:t>
            </a:r>
            <a:r>
              <a:rPr lang="en-AU" sz="2800" b="1" dirty="0">
                <a:latin typeface="+mn-lt"/>
                <a:cs typeface="Nirmala UI Semilight" panose="020B0402040204020203" pitchFamily="34" charset="0"/>
              </a:rPr>
              <a:t> yang </a:t>
            </a:r>
            <a:r>
              <a:rPr lang="en-AU" sz="2800" b="1" dirty="0" err="1">
                <a:latin typeface="+mn-lt"/>
                <a:cs typeface="Nirmala UI Semilight" panose="020B0402040204020203" pitchFamily="34" charset="0"/>
              </a:rPr>
              <a:t>terikat</a:t>
            </a:r>
            <a:r>
              <a:rPr lang="en-AU" sz="28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800" b="1" dirty="0" err="1">
                <a:latin typeface="+mn-lt"/>
                <a:cs typeface="Nirmala UI Semilight" panose="020B0402040204020203" pitchFamily="34" charset="0"/>
              </a:rPr>
              <a:t>perjanjian</a:t>
            </a:r>
            <a:r>
              <a:rPr lang="en-AU" sz="28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800" b="1" dirty="0" err="1">
                <a:latin typeface="+mn-lt"/>
                <a:cs typeface="Nirmala UI Semilight" panose="020B0402040204020203" pitchFamily="34" charset="0"/>
              </a:rPr>
              <a:t>kemitraan</a:t>
            </a:r>
            <a:r>
              <a:rPr lang="en-AU" sz="28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800" b="1" dirty="0" err="1">
                <a:latin typeface="+mn-lt"/>
                <a:cs typeface="Nirmala UI Semilight" panose="020B0402040204020203" pitchFamily="34" charset="0"/>
              </a:rPr>
              <a:t>dengan</a:t>
            </a:r>
            <a:r>
              <a:rPr lang="en-AU" sz="2800" b="1" dirty="0">
                <a:latin typeface="+mn-lt"/>
                <a:cs typeface="Nirmala UI Semilight" panose="020B0402040204020203" pitchFamily="34" charset="0"/>
              </a:rPr>
              <a:t> BUMN.</a:t>
            </a:r>
            <a:endParaRPr lang="en-US" altLang="id-ID" sz="2800" b="1" dirty="0">
              <a:latin typeface="+mn-lt"/>
              <a:cs typeface="Nirmala UI Semilight" panose="020B0402040204020203" pitchFamily="34" charset="0"/>
            </a:endParaRPr>
          </a:p>
        </p:txBody>
      </p:sp>
      <p:sp>
        <p:nvSpPr>
          <p:cNvPr id="19462" name="Title 1"/>
          <p:cNvSpPr txBox="1">
            <a:spLocks/>
          </p:cNvSpPr>
          <p:nvPr/>
        </p:nvSpPr>
        <p:spPr bwMode="auto">
          <a:xfrm>
            <a:off x="228600" y="3581400"/>
            <a:ext cx="8686800" cy="29718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id-ID" sz="3600" b="1" i="1">
              <a:latin typeface="Segoe Print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738563"/>
            <a:ext cx="8305800" cy="752475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4. D</a:t>
            </a:r>
            <a:r>
              <a:rPr lang="en-AU" sz="32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i</a:t>
            </a:r>
            <a:r>
              <a:rPr lang="en-AU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AU" sz="32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lahan</a:t>
            </a:r>
            <a:r>
              <a:rPr lang="en-AU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AU" sz="32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milik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4572000"/>
            <a:ext cx="8305800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 eaLnBrk="1" hangingPunct="1">
              <a:spcAft>
                <a:spcPts val="600"/>
              </a:spcAft>
              <a:buFontTx/>
              <a:buAutoNum type="alphaLcPeriod"/>
              <a:defRPr/>
            </a:pPr>
            <a:r>
              <a:rPr lang="en-US" sz="2800" b="1" dirty="0" err="1">
                <a:latin typeface="+mn-lt"/>
                <a:cs typeface="Nirmala UI Semilight" panose="020B0402040204020203" pitchFamily="34" charset="0"/>
              </a:rPr>
              <a:t>Perorangan</a:t>
            </a:r>
            <a:r>
              <a:rPr lang="en-US" sz="28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id-ID" sz="2800" b="1" dirty="0" smtClean="0">
                <a:latin typeface="+mn-lt"/>
                <a:cs typeface="Nirmala UI Semilight" panose="020B0402040204020203" pitchFamily="34" charset="0"/>
              </a:rPr>
              <a:t>pemegang hak kuasa atas lahan </a:t>
            </a:r>
            <a:r>
              <a:rPr lang="en-US" sz="2800" b="1" dirty="0" smtClean="0">
                <a:latin typeface="+mn-lt"/>
                <a:cs typeface="Nirmala UI Semilight" panose="020B0402040204020203" pitchFamily="34" charset="0"/>
              </a:rPr>
              <a:t>yang </a:t>
            </a:r>
            <a:r>
              <a:rPr lang="en-US" sz="2800" b="1" dirty="0" err="1">
                <a:latin typeface="+mn-lt"/>
                <a:cs typeface="Nirmala UI Semilight" panose="020B0402040204020203" pitchFamily="34" charset="0"/>
              </a:rPr>
              <a:t>tergabung</a:t>
            </a:r>
            <a:r>
              <a:rPr lang="en-US" sz="28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800" b="1" dirty="0" err="1">
                <a:latin typeface="+mn-lt"/>
                <a:cs typeface="Nirmala UI Semilight" panose="020B0402040204020203" pitchFamily="34" charset="0"/>
              </a:rPr>
              <a:t>dalam</a:t>
            </a:r>
            <a:r>
              <a:rPr lang="en-US" sz="2800" b="1" dirty="0">
                <a:latin typeface="+mn-lt"/>
                <a:cs typeface="Nirmala UI Semilight" panose="020B0402040204020203" pitchFamily="34" charset="0"/>
              </a:rPr>
              <a:t> KTH </a:t>
            </a:r>
            <a:r>
              <a:rPr lang="en-US" sz="2800" b="1" dirty="0" err="1">
                <a:latin typeface="+mn-lt"/>
                <a:cs typeface="Nirmala UI Semilight" panose="020B0402040204020203" pitchFamily="34" charset="0"/>
              </a:rPr>
              <a:t>atau</a:t>
            </a:r>
            <a:r>
              <a:rPr lang="en-US" sz="28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800" b="1" dirty="0" err="1" smtClean="0">
                <a:latin typeface="+mn-lt"/>
                <a:cs typeface="Nirmala UI Semilight" panose="020B0402040204020203" pitchFamily="34" charset="0"/>
              </a:rPr>
              <a:t>koperasi</a:t>
            </a:r>
            <a:r>
              <a:rPr lang="en-US" sz="2800" b="1" dirty="0" smtClean="0">
                <a:latin typeface="+mn-lt"/>
                <a:cs typeface="Nirmala UI Semilight" panose="020B0402040204020203" pitchFamily="34" charset="0"/>
              </a:rPr>
              <a:t> </a:t>
            </a:r>
            <a:endParaRPr lang="id-ID" sz="2800" b="1" dirty="0" smtClean="0">
              <a:latin typeface="+mn-lt"/>
              <a:cs typeface="Nirmala UI Semilight" panose="020B0402040204020203" pitchFamily="34" charset="0"/>
            </a:endParaRPr>
          </a:p>
          <a:p>
            <a:pPr marL="457200" indent="-457200" algn="just" eaLnBrk="1" hangingPunct="1">
              <a:buFontTx/>
              <a:buAutoNum type="alphaLcPeriod"/>
              <a:defRPr/>
            </a:pPr>
            <a:r>
              <a:rPr lang="id-ID" sz="2800" b="1" dirty="0" smtClean="0">
                <a:latin typeface="+mn-lt"/>
                <a:cs typeface="Nirmala UI Semilight" panose="020B0402040204020203" pitchFamily="34" charset="0"/>
              </a:rPr>
              <a:t>Badan </a:t>
            </a:r>
            <a:r>
              <a:rPr lang="id-ID" sz="2800" b="1" dirty="0">
                <a:latin typeface="+mn-lt"/>
                <a:cs typeface="Nirmala UI Semilight" panose="020B0402040204020203" pitchFamily="34" charset="0"/>
              </a:rPr>
              <a:t>usaha </a:t>
            </a:r>
            <a:r>
              <a:rPr lang="id-ID" sz="2800" b="1" dirty="0" smtClean="0">
                <a:latin typeface="+mn-lt"/>
                <a:cs typeface="Nirmala UI Semilight" panose="020B0402040204020203" pitchFamily="34" charset="0"/>
              </a:rPr>
              <a:t>pemegang hak kuasa atas lahan</a:t>
            </a:r>
            <a:endParaRPr lang="en-AU" sz="2800" b="1" dirty="0">
              <a:latin typeface="+mn-lt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76200" y="114300"/>
            <a:ext cx="8839200" cy="64389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id-ID" sz="3600" b="1" i="1">
              <a:latin typeface="Segoe Print" panose="02000600000000000000" pitchFamily="2" charset="0"/>
            </a:endParaRPr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3800" b="1">
                <a:latin typeface="Segoe Print" panose="02000600000000000000" pitchFamily="2" charset="0"/>
              </a:rPr>
              <a:t> Lanjutan…..</a:t>
            </a:r>
            <a:endParaRPr lang="en-US" altLang="id-ID" sz="3800" b="1" i="1">
              <a:latin typeface="Segoe Print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13" y="690563"/>
            <a:ext cx="3519487" cy="8556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</a:rPr>
              <a:t>B. </a:t>
            </a:r>
            <a:r>
              <a:rPr lang="en-US" sz="36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Pinjaman</a:t>
            </a:r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Agency FB" panose="020B0503020202020204" pitchFamily="34" charset="0"/>
              </a:rPr>
              <a:t>Off-Farm</a:t>
            </a:r>
            <a:endParaRPr lang="en-US" sz="36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39722" y="741843"/>
            <a:ext cx="4119562" cy="135655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AU" sz="2400" b="1" dirty="0" err="1">
                <a:latin typeface="+mn-lt"/>
                <a:cs typeface="Nirmala UI Semilight" panose="020B0402040204020203" pitchFamily="34" charset="0"/>
              </a:rPr>
              <a:t>Diberikan</a:t>
            </a:r>
            <a:r>
              <a:rPr lang="en-AU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400" b="1" dirty="0" err="1">
                <a:latin typeface="+mn-lt"/>
                <a:cs typeface="Nirmala UI Semilight" panose="020B0402040204020203" pitchFamily="34" charset="0"/>
              </a:rPr>
              <a:t>kepada</a:t>
            </a:r>
            <a:r>
              <a:rPr lang="en-AU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400" b="1" dirty="0" err="1">
                <a:latin typeface="+mn-lt"/>
                <a:cs typeface="Nirmala UI Semilight" panose="020B0402040204020203" pitchFamily="34" charset="0"/>
              </a:rPr>
              <a:t>perorangan</a:t>
            </a:r>
            <a:r>
              <a:rPr lang="en-AU" sz="2400" b="1" dirty="0">
                <a:latin typeface="+mn-lt"/>
                <a:cs typeface="Nirmala UI Semilight" panose="020B0402040204020203" pitchFamily="34" charset="0"/>
              </a:rPr>
              <a:t>, </a:t>
            </a:r>
            <a:r>
              <a:rPr lang="en-AU" sz="2400" b="1" dirty="0" err="1">
                <a:latin typeface="+mn-lt"/>
                <a:cs typeface="Nirmala UI Semilight" panose="020B0402040204020203" pitchFamily="34" charset="0"/>
              </a:rPr>
              <a:t>badan</a:t>
            </a:r>
            <a:r>
              <a:rPr lang="en-AU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400" b="1" dirty="0" err="1">
                <a:latin typeface="+mn-lt"/>
                <a:cs typeface="Nirmala UI Semilight" panose="020B0402040204020203" pitchFamily="34" charset="0"/>
              </a:rPr>
              <a:t>usaha</a:t>
            </a:r>
            <a:r>
              <a:rPr lang="en-AU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AU" sz="2400" b="1" dirty="0" err="1">
                <a:latin typeface="+mn-lt"/>
                <a:cs typeface="Nirmala UI Semilight" panose="020B0402040204020203" pitchFamily="34" charset="0"/>
              </a:rPr>
              <a:t>atau</a:t>
            </a:r>
            <a:r>
              <a:rPr lang="en-AU" sz="2400" b="1" dirty="0">
                <a:latin typeface="+mn-lt"/>
                <a:cs typeface="Nirmala UI Semilight" panose="020B0402040204020203" pitchFamily="34" charset="0"/>
              </a:rPr>
              <a:t> BUMN, yang </a:t>
            </a:r>
            <a:r>
              <a:rPr lang="en-AU" sz="2400" b="1" dirty="0" err="1">
                <a:latin typeface="+mn-lt"/>
                <a:cs typeface="Nirmala UI Semilight" panose="020B0402040204020203" pitchFamily="34" charset="0"/>
              </a:rPr>
              <a:t>meliputi</a:t>
            </a:r>
            <a:r>
              <a:rPr lang="en-AU" sz="2400" b="1" dirty="0">
                <a:latin typeface="+mn-lt"/>
                <a:cs typeface="Nirmala UI Semilight" panose="020B0402040204020203" pitchFamily="34" charset="0"/>
              </a:rPr>
              <a:t>:</a:t>
            </a:r>
            <a:endParaRPr lang="en-US" altLang="id-ID" sz="2400" b="1" dirty="0">
              <a:latin typeface="+mn-lt"/>
              <a:cs typeface="Nirmala UI Semilight" panose="020B0402040204020203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459413" y="2235200"/>
            <a:ext cx="1676400" cy="4953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1825" y="2830608"/>
            <a:ext cx="8232775" cy="158899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 eaLnBrk="1" hangingPunct="1">
              <a:buFontTx/>
              <a:buAutoNum type="alphaLcPeriod"/>
              <a:defRPr/>
            </a:pP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Pelaku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usaha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pengolahan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hasil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hutan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dan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hasil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lainnya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yang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dihasilkan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dari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Usaha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Kehutanan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On Farm.</a:t>
            </a:r>
          </a:p>
          <a:p>
            <a:pPr marL="457200" indent="-457200" algn="l" eaLnBrk="1" hangingPunct="1">
              <a:buFontTx/>
              <a:buAutoNum type="alphaLcPeriod"/>
              <a:defRPr/>
            </a:pP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Pelaku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usaha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penyediaan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sarana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produksi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Usaha </a:t>
            </a:r>
            <a:r>
              <a:rPr lang="en-US" sz="2400" b="1" dirty="0" err="1">
                <a:latin typeface="+mn-lt"/>
                <a:cs typeface="Nirmala UI Semilight" panose="020B0402040204020203" pitchFamily="34" charset="0"/>
              </a:rPr>
              <a:t>Kehutanan</a:t>
            </a:r>
            <a:r>
              <a:rPr lang="en-US" sz="2400" b="1" dirty="0">
                <a:latin typeface="+mn-lt"/>
                <a:cs typeface="Nirmala UI Semilight" panose="020B0402040204020203" pitchFamily="34" charset="0"/>
              </a:rPr>
              <a:t> On Farm.</a:t>
            </a:r>
          </a:p>
          <a:p>
            <a:pPr marL="457200" indent="-457200" algn="l" eaLnBrk="1" hangingPunct="1">
              <a:buFontTx/>
              <a:buAutoNum type="alphaLcPeriod"/>
              <a:defRPr/>
            </a:pPr>
            <a:endParaRPr lang="en-US" sz="2400" b="1" dirty="0">
              <a:latin typeface="+mn-lt"/>
              <a:cs typeface="Nirmala UI Semilight" panose="020B0402040204020203" pitchFamily="34" charset="0"/>
            </a:endParaRPr>
          </a:p>
          <a:p>
            <a:pPr marL="457200" indent="-457200" algn="l" eaLnBrk="1" hangingPunct="1">
              <a:defRPr/>
            </a:pPr>
            <a:endParaRPr lang="en-AU" sz="2400" b="1" dirty="0">
              <a:latin typeface="+mn-lt"/>
              <a:cs typeface="Nirmala UI Semilight" panose="020B04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01888" y="5029200"/>
            <a:ext cx="3876675" cy="1387475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76213" indent="-3175" eaLnBrk="1" hangingPunct="1">
              <a:buFont typeface="Arial" panose="020B0604020202020204" pitchFamily="34" charset="0"/>
              <a:buNone/>
              <a:defRPr/>
            </a:pPr>
            <a:r>
              <a:rPr lang="id-ID" altLang="id-ID" sz="2400" dirty="0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Skala </a:t>
            </a:r>
            <a:r>
              <a:rPr lang="en-US" altLang="id-ID" sz="2400" dirty="0" err="1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usaha</a:t>
            </a:r>
            <a:r>
              <a:rPr lang="en-US" altLang="id-ID" sz="2400" dirty="0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 </a:t>
            </a:r>
            <a:r>
              <a:rPr lang="en-US" altLang="id-ID" sz="2400" dirty="0" err="1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dibatasi</a:t>
            </a:r>
            <a:r>
              <a:rPr lang="en-US" altLang="id-ID" sz="2400" dirty="0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 </a:t>
            </a:r>
            <a:r>
              <a:rPr lang="en-US" altLang="id-ID" sz="2400" dirty="0" err="1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untuk</a:t>
            </a:r>
            <a:r>
              <a:rPr lang="id-ID" altLang="id-ID" sz="2400" dirty="0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 </a:t>
            </a:r>
            <a:r>
              <a:rPr lang="en-US" altLang="id-ID" sz="2400" dirty="0" err="1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usaha</a:t>
            </a:r>
            <a:r>
              <a:rPr lang="en-US" altLang="id-ID" sz="2400" dirty="0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 </a:t>
            </a:r>
            <a:r>
              <a:rPr lang="en-US" altLang="id-ID" sz="2400" dirty="0" err="1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mikro</a:t>
            </a:r>
            <a:r>
              <a:rPr lang="id-ID" altLang="id-ID" sz="2400" dirty="0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, </a:t>
            </a:r>
            <a:r>
              <a:rPr lang="en-US" altLang="id-ID" sz="2400" dirty="0" err="1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kecil</a:t>
            </a:r>
            <a:r>
              <a:rPr lang="id-ID" altLang="id-ID" sz="2400" dirty="0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 dan </a:t>
            </a:r>
            <a:r>
              <a:rPr lang="en-US" altLang="id-ID" sz="2400" dirty="0" err="1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menengah</a:t>
            </a:r>
            <a:r>
              <a:rPr lang="id-ID" altLang="id-ID" sz="2400" dirty="0">
                <a:solidFill>
                  <a:srgbClr val="002060"/>
                </a:solidFill>
                <a:latin typeface="Berlin Sans FB" panose="020E0602020502020306" pitchFamily="34" charset="0"/>
                <a:cs typeface="Aparajita" panose="020B0604020202020204" pitchFamily="34" charset="0"/>
              </a:rPr>
              <a:t> (UMKM).</a:t>
            </a:r>
            <a:endParaRPr lang="en-US" altLang="id-ID" sz="2400" dirty="0">
              <a:solidFill>
                <a:srgbClr val="002060"/>
              </a:solidFill>
              <a:latin typeface="Berlin Sans FB Demi" panose="020E0802020502020306" pitchFamily="34" charset="0"/>
              <a:cs typeface="Aparajita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652838" y="4551363"/>
            <a:ext cx="1376362" cy="40163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2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213" y="1657350"/>
            <a:ext cx="6705600" cy="430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Pinjaman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Wanatani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Agroforestry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7213" y="2122488"/>
            <a:ext cx="6705600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Pinjaman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Pembibitan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Kehutanan</a:t>
            </a: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7213" y="1189038"/>
            <a:ext cx="6705600" cy="430212"/>
          </a:xfrm>
          <a:prstGeom prst="rect">
            <a:avLst/>
          </a:prstGeom>
          <a:solidFill>
            <a:schemeClr val="accent3">
              <a:lumMod val="40000"/>
              <a:lumOff val="60000"/>
              <a:alpha val="99000"/>
            </a:schemeClr>
          </a:solidFill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Pinjaman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Refinancing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Kehutanan</a:t>
            </a: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7213" y="704850"/>
            <a:ext cx="6705600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Pinjaman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Pembuatan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Kehutanan</a:t>
            </a:r>
            <a:endParaRPr lang="id-ID" sz="2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7213" y="2589213"/>
            <a:ext cx="6705600" cy="4302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Pinjaman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Pemeliharaan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Kehutanan</a:t>
            </a: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9275" y="3070225"/>
            <a:ext cx="6705600" cy="4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Pinjaman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Tebang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Kehutanan</a:t>
            </a: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7213" y="3549650"/>
            <a:ext cx="6705600" cy="430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Pinjaman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Komoditas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Kehutanan</a:t>
            </a: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6100" y="4027488"/>
            <a:ext cx="6705600" cy="431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Pinjaman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Pemanenan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Kehutanan</a:t>
            </a: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9700" y="5449888"/>
            <a:ext cx="5853113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Pinjaman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Pengolahan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Hasil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Hutan</a:t>
            </a: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76525" y="5934075"/>
            <a:ext cx="5856288" cy="430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Pinjaman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Sarana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Produksi</a:t>
            </a: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9309" y="-26870"/>
            <a:ext cx="9173309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latin typeface="Britannic Bold" panose="020B0903060703020204" pitchFamily="34" charset="0"/>
                <a:ea typeface="MS PMincho" panose="02020600040205080304" pitchFamily="18" charset="-128"/>
              </a:rPr>
              <a:t>JENIS PINJAMAN FDB UNTUK USAHA PS</a:t>
            </a:r>
          </a:p>
        </p:txBody>
      </p:sp>
      <p:sp>
        <p:nvSpPr>
          <p:cNvPr id="16" name="Oval 15"/>
          <p:cNvSpPr/>
          <p:nvPr/>
        </p:nvSpPr>
        <p:spPr>
          <a:xfrm>
            <a:off x="76200" y="2152650"/>
            <a:ext cx="1663700" cy="1177925"/>
          </a:xfrm>
          <a:prstGeom prst="ellipse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Berlin Sans FB Demi" pitchFamily="34" charset="0"/>
              </a:rPr>
              <a:t>ON FARM</a:t>
            </a:r>
            <a:endParaRPr lang="en-US" sz="44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11250" y="5416550"/>
            <a:ext cx="1479550" cy="984250"/>
          </a:xfrm>
          <a:prstGeom prst="ellipse">
            <a:avLst/>
          </a:prstGeom>
          <a:solidFill>
            <a:schemeClr val="accent5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Berlin Sans FB Demi" pitchFamily="34" charset="0"/>
              </a:rPr>
              <a:t>OFF FARM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27213" y="4494213"/>
            <a:ext cx="6705600" cy="4302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Pinjaman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Pemungutan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HHBK</a:t>
            </a: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4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1524000"/>
            <a:ext cx="11906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738" y="5551488"/>
            <a:ext cx="10255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00038" y="4946650"/>
            <a:ext cx="85153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d-ID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--- --- --- --- --- --- --- --- --- --- --- --- --- --- --- --- --- --- --- --- --- --- --- --- --- --- ---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0" y="4763"/>
            <a:ext cx="9144000" cy="104933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id-ID" sz="2800" b="1">
                <a:solidFill>
                  <a:schemeClr val="bg1"/>
                </a:solidFill>
                <a:latin typeface="Berlin Sans FB Demi" pitchFamily="34" charset="0"/>
              </a:rPr>
              <a:t>PERSYARATAN ADMINISTRASI PINJAMAN </a:t>
            </a:r>
            <a:r>
              <a:rPr lang="en-US" altLang="id-ID" sz="2800" b="1" i="1">
                <a:solidFill>
                  <a:schemeClr val="bg1"/>
                </a:solidFill>
                <a:latin typeface="Berlin Sans FB Demi" pitchFamily="34" charset="0"/>
              </a:rPr>
              <a:t>ON FARM </a:t>
            </a:r>
            <a:r>
              <a:rPr lang="en-US" altLang="id-ID" sz="2800" b="1">
                <a:solidFill>
                  <a:schemeClr val="bg1"/>
                </a:solidFill>
                <a:latin typeface="Berlin Sans FB Demi" pitchFamily="34" charset="0"/>
              </a:rPr>
              <a:t>BAGI PERORANGAN YANG TERGABUNG DALAM KTH</a:t>
            </a:r>
            <a:endParaRPr lang="en-US" altLang="id-ID" sz="2400" b="1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1484784"/>
            <a:ext cx="8458200" cy="51552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id-ID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permohonan Pinjaman </a:t>
            </a:r>
            <a:endParaRPr lang="id-ID" sz="2300" dirty="0" smtClean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3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</a:t>
            </a:r>
            <a:r>
              <a:rPr lang="id-ID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okumen</a:t>
            </a:r>
            <a:r>
              <a:rPr lang="id-ID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legalitas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d-ID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kawasan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hutan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(HTR, HKm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Pemanfaatan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HHBK)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perjanjian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kerjasama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kemitraan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Bukti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pengusahaan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lahan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milik</a:t>
            </a:r>
            <a:r>
              <a:rPr lang="en-AU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tabLst>
                <a:tab pos="288925" algn="l"/>
              </a:tabLst>
              <a:defRPr/>
            </a:pP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</a:t>
            </a:r>
            <a:r>
              <a:rPr lang="id-ID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identitas </a:t>
            </a:r>
            <a:r>
              <a:rPr lang="en-US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penerima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pinjaman</a:t>
            </a:r>
            <a:r>
              <a:rPr lang="id-ID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(KTP dan KK)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AutoNum type="arabicPeriod" startAt="4"/>
              <a:tabLst>
                <a:tab pos="336550" algn="l"/>
              </a:tabLst>
              <a:defRPr/>
            </a:pP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</a:t>
            </a:r>
            <a:r>
              <a:rPr lang="en-US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KTH (BA Pembentukan Kelompok, Peraturan Kelompok)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AutoNum type="arabicPeriod" startAt="4"/>
              <a:tabLst>
                <a:tab pos="336550" algn="l"/>
              </a:tabLst>
              <a:defRPr/>
            </a:pPr>
            <a:r>
              <a:rPr lang="en-US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penunjukan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pendamping</a:t>
            </a:r>
            <a:r>
              <a:rPr lang="id-ID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KTH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AutoNum type="arabicPeriod" startAt="6"/>
              <a:tabLst>
                <a:tab pos="288925" algn="l"/>
              </a:tabLst>
              <a:defRPr/>
            </a:pPr>
            <a:r>
              <a:rPr lang="en-US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permohonan </a:t>
            </a:r>
            <a:r>
              <a:rPr lang="en-US" sz="23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pinjaman</a:t>
            </a:r>
            <a:r>
              <a:rPr lang="en-US" sz="23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300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endParaRPr lang="en-US" b="1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AutoNum type="arabicPeriod" startAt="6"/>
              <a:tabLst>
                <a:tab pos="288925" algn="l"/>
              </a:tabLst>
              <a:defRPr/>
            </a:pPr>
            <a:endParaRPr lang="en-US" b="1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tabLst>
                <a:tab pos="288925" algn="l"/>
              </a:tabLst>
              <a:defRPr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0" y="4763"/>
            <a:ext cx="9144000" cy="90963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id-ID" sz="2400" b="1">
                <a:solidFill>
                  <a:schemeClr val="bg1"/>
                </a:solidFill>
                <a:latin typeface="Berlin Sans FB Demi" pitchFamily="34" charset="0"/>
              </a:rPr>
              <a:t>PERSYARATAN ADMINISTRASI PINJAMAN </a:t>
            </a:r>
            <a:r>
              <a:rPr lang="en-US" altLang="id-ID" sz="2400" b="1" i="1">
                <a:solidFill>
                  <a:schemeClr val="bg1"/>
                </a:solidFill>
                <a:latin typeface="Berlin Sans FB Demi" pitchFamily="34" charset="0"/>
              </a:rPr>
              <a:t>ON FARM </a:t>
            </a:r>
            <a:r>
              <a:rPr lang="en-US" altLang="id-ID" sz="2400" b="1">
                <a:solidFill>
                  <a:schemeClr val="bg1"/>
                </a:solidFill>
                <a:latin typeface="Berlin Sans FB Demi" pitchFamily="34" charset="0"/>
              </a:rPr>
              <a:t>BAGI BADAN USAHA (BUMN/BUMS/BUMD/KOPERASI)</a:t>
            </a:r>
            <a:endParaRPr lang="en-US" altLang="id-ID" sz="2000" b="1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1066800"/>
            <a:ext cx="8458200" cy="5108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tabLst>
                <a:tab pos="336550" algn="l"/>
              </a:tabLst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Surat </a:t>
            </a: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permohonan Pinjaman Pembuatan Tanaman Kehutanan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</a:t>
            </a: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legalitas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usaha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berupa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7550" lvl="1" indent="-342900">
              <a:buFont typeface="+mj-lt"/>
              <a:buAutoNum type="alphaLcPeriod"/>
              <a:defRPr/>
            </a:pP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Izin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usaha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kawasan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hutan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RKT </a:t>
            </a: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HTI, HTR, HD,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</a:t>
            </a: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7550" lvl="1" indent="-342900">
              <a:buFont typeface="+mj-lt"/>
              <a:buAutoNum type="alphaLcPeriod"/>
              <a:defRPr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Surat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perjanjian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kemitraan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pemegang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izin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HTR,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HKm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HD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pemanfaatan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HHBK;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7550" lvl="1" indent="-342900">
              <a:buFont typeface="+mj-lt"/>
              <a:buAutoNum type="alphaLcPeriod"/>
              <a:defRPr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Surat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perjanjian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kemitraan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KPH;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7550" lvl="1" indent="-342900">
              <a:buFont typeface="+mj-lt"/>
              <a:buAutoNum type="alphaLcPeriod"/>
              <a:defRPr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Surat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perjanjian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kerjasama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KPH/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penguasa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lahan</a:t>
            </a: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7550" lvl="1" indent="-342900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Surat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perjanjian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kerjasama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penguasa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lahan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milik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 </a:t>
            </a: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 badan usaha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terdiri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2788" indent="-350838">
              <a:buFont typeface="+mj-lt"/>
              <a:buAutoNum type="alphaLcPeriod"/>
              <a:defRPr/>
            </a:pP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Koperasi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berupa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0613" indent="-352425">
              <a:buFont typeface="+mj-lt"/>
              <a:buAutoNum type="arabicParenR"/>
              <a:tabLst>
                <a:tab pos="1090613" algn="l"/>
              </a:tabLst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pendirian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perubahan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koperasi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disahkan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berwenang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0613" indent="-352425">
              <a:buFont typeface="+mj-lt"/>
              <a:buAutoNum type="arabicParenR"/>
              <a:tabLst>
                <a:tab pos="1090613" algn="l"/>
              </a:tabLst>
              <a:defRPr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Identitas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koperasi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0613" indent="-352425">
              <a:buFont typeface="+mj-lt"/>
              <a:buAutoNum type="arabicParenR"/>
              <a:tabLst>
                <a:tab pos="1090613" algn="l"/>
              </a:tabLst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 NPWP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Koperasi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0613" indent="-352425">
              <a:buFont typeface="+mj-lt"/>
              <a:buAutoNum type="arabicParenR"/>
              <a:tabLst>
                <a:tab pos="1090613" algn="l"/>
              </a:tabLst>
              <a:defRPr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Rapat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Anggota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terkait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permohonan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pinjaman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0613" indent="-352425">
              <a:buFont typeface="+mj-lt"/>
              <a:buAutoNum type="arabicParenR"/>
              <a:tabLst>
                <a:tab pos="1090613" algn="l"/>
              </a:tabLst>
              <a:defRPr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terakhir</a:t>
            </a: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0"/>
            <a:ext cx="8229600" cy="3646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en-A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BUMN/BUMS/BUMD </a:t>
            </a:r>
            <a:r>
              <a:rPr lang="en-A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berupa</a:t>
            </a:r>
            <a:r>
              <a:rPr lang="en-A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defRPr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1688" indent="-512763" algn="just">
              <a:spcAft>
                <a:spcPts val="600"/>
              </a:spcAft>
              <a:buFont typeface="+mj-lt"/>
              <a:buAutoNum type="arabicParenR"/>
              <a:defRPr/>
            </a:pPr>
            <a:r>
              <a:rPr lang="id-ID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pendirian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usaha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perubahannya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1688" indent="-512763" algn="just"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Identitas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NPWP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berwenang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menandatangani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terkait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pinjaman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1688" indent="-512763" algn="just"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Rekening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terakhir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1688" indent="-512763" algn="just">
              <a:buFont typeface="+mj-lt"/>
              <a:buAutoNum type="arabicParenR"/>
              <a:defRPr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id-ID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keuangan 2 (dua) tahun terakhir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diaudit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651" name="Title 1"/>
          <p:cNvSpPr txBox="1">
            <a:spLocks/>
          </p:cNvSpPr>
          <p:nvPr/>
        </p:nvSpPr>
        <p:spPr bwMode="auto">
          <a:xfrm>
            <a:off x="23813" y="7938"/>
            <a:ext cx="9144000" cy="6778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eaLnBrk="1" hangingPunct="1"/>
            <a:r>
              <a:rPr lang="en-US" altLang="id-ID" sz="2800" b="1">
                <a:solidFill>
                  <a:schemeClr val="bg1"/>
                </a:solidFill>
                <a:latin typeface="Berlin Sans FB Demi" pitchFamily="34" charset="0"/>
              </a:rPr>
              <a:t>LANJUTAN….</a:t>
            </a:r>
            <a:endParaRPr lang="en-US" altLang="id-ID" sz="2400" b="1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799</Words>
  <Application>Microsoft Office PowerPoint</Application>
  <PresentationFormat>On-screen Show (4:3)</PresentationFormat>
  <Paragraphs>143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 TUJUAN PEMBIAYAAN DANA BERGULIR USAHA KEHUTANAN SKEMA PINJAMAN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poed</cp:lastModifiedBy>
  <cp:revision>16</cp:revision>
  <dcterms:created xsi:type="dcterms:W3CDTF">2016-09-20T04:16:29Z</dcterms:created>
  <dcterms:modified xsi:type="dcterms:W3CDTF">2016-11-22T17:15:52Z</dcterms:modified>
</cp:coreProperties>
</file>