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628" r:id="rId2"/>
    <p:sldId id="629" r:id="rId3"/>
    <p:sldId id="540" r:id="rId4"/>
    <p:sldId id="630" r:id="rId5"/>
    <p:sldId id="582" r:id="rId6"/>
    <p:sldId id="631" r:id="rId7"/>
    <p:sldId id="607" r:id="rId8"/>
    <p:sldId id="555" r:id="rId9"/>
    <p:sldId id="556" r:id="rId10"/>
    <p:sldId id="621" r:id="rId11"/>
    <p:sldId id="569" r:id="rId12"/>
    <p:sldId id="374" r:id="rId13"/>
    <p:sldId id="623" r:id="rId14"/>
    <p:sldId id="624" r:id="rId15"/>
    <p:sldId id="625" r:id="rId16"/>
    <p:sldId id="560" r:id="rId17"/>
    <p:sldId id="567" r:id="rId18"/>
    <p:sldId id="575" r:id="rId19"/>
    <p:sldId id="578" r:id="rId20"/>
    <p:sldId id="608" r:id="rId21"/>
    <p:sldId id="609" r:id="rId22"/>
    <p:sldId id="610" r:id="rId23"/>
    <p:sldId id="611" r:id="rId24"/>
    <p:sldId id="612" r:id="rId25"/>
    <p:sldId id="613" r:id="rId26"/>
    <p:sldId id="614" r:id="rId27"/>
    <p:sldId id="549" r:id="rId28"/>
    <p:sldId id="545" r:id="rId29"/>
    <p:sldId id="632" r:id="rId30"/>
    <p:sldId id="636" r:id="rId31"/>
    <p:sldId id="594" r:id="rId32"/>
    <p:sldId id="626" r:id="rId33"/>
    <p:sldId id="627" r:id="rId34"/>
    <p:sldId id="615" r:id="rId35"/>
    <p:sldId id="617" r:id="rId36"/>
    <p:sldId id="616" r:id="rId37"/>
    <p:sldId id="618" r:id="rId38"/>
    <p:sldId id="620" r:id="rId39"/>
    <p:sldId id="619" r:id="rId40"/>
    <p:sldId id="603" r:id="rId41"/>
    <p:sldId id="604" r:id="rId42"/>
    <p:sldId id="633" r:id="rId43"/>
    <p:sldId id="634" r:id="rId44"/>
    <p:sldId id="635" r:id="rId45"/>
    <p:sldId id="598" r:id="rId46"/>
    <p:sldId id="407" r:id="rId47"/>
  </p:sldIdLst>
  <p:sldSz cx="9144000" cy="6858000" type="screen4x3"/>
  <p:notesSz cx="9309100" cy="70532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3333CC"/>
    <a:srgbClr val="66FF66"/>
    <a:srgbClr val="FFCCFF"/>
    <a:srgbClr val="008000"/>
    <a:srgbClr val="CCFFFF"/>
    <a:srgbClr val="CCFF66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818" autoAdjust="0"/>
    <p:restoredTop sz="93428" autoAdjust="0"/>
  </p:normalViewPr>
  <p:slideViewPr>
    <p:cSldViewPr>
      <p:cViewPr>
        <p:scale>
          <a:sx n="50" d="100"/>
          <a:sy n="50" d="100"/>
        </p:scale>
        <p:origin x="-50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jpeg"/><Relationship Id="rId1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1.jpeg"/><Relationship Id="rId1" Type="http://schemas.openxmlformats.org/officeDocument/2006/relationships/image" Target="../media/image121.jpeg"/><Relationship Id="rId4" Type="http://schemas.openxmlformats.org/officeDocument/2006/relationships/image" Target="../media/image15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jpeg"/><Relationship Id="rId2" Type="http://schemas.openxmlformats.org/officeDocument/2006/relationships/image" Target="../media/image281.jpeg"/><Relationship Id="rId1" Type="http://schemas.openxmlformats.org/officeDocument/2006/relationships/image" Target="../media/image4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0FC13-17CF-485E-9FC6-01203B2FA8E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0CEF2149-E18B-4518-9177-16461BF529E8}">
      <dgm:prSet phldrT="[Text]" custT="1"/>
      <dgm:spPr>
        <a:solidFill>
          <a:srgbClr val="CCFFCC"/>
        </a:solidFill>
      </dgm:spPr>
      <dgm:t>
        <a:bodyPr/>
        <a:lstStyle/>
        <a:p>
          <a:pPr algn="just"/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Merupakan bagian dari keuangan negara (APBN) bukan hibah atau bukan proyek.</a:t>
          </a:r>
          <a:endParaRPr lang="id-ID" sz="2400" b="1" dirty="0">
            <a:solidFill>
              <a:schemeClr val="tx1"/>
            </a:solidFill>
          </a:endParaRPr>
        </a:p>
      </dgm:t>
    </dgm:pt>
    <dgm:pt modelId="{529FE755-7A30-48E6-8BA7-01FAE73D5874}" type="parTrans" cxnId="{DEFED443-A939-4D46-AD92-3ECAAC2DBF46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AD4AE70A-7AD7-4B02-9FA5-C720B5304434}" type="sibTrans" cxnId="{DEFED443-A939-4D46-AD92-3ECAAC2DBF46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192F08BF-4577-4EC6-942E-E05D9D3E1EE0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Disalurkan, ditagih dan dikembalikan, serta digulirkan kembali kepada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penerima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FDB</a:t>
          </a:r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lainnya. </a:t>
          </a:r>
        </a:p>
      </dgm:t>
    </dgm:pt>
    <dgm:pt modelId="{8B08ED71-D686-4EC7-8A92-091E18C9D5B4}" type="parTrans" cxnId="{1DEBC7CF-7ABC-4F2C-A81E-BCDF9948E3CF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586D7FC1-22E2-4ECC-AB2B-7443B34AD1A0}" type="sibTrans" cxnId="{1DEBC7CF-7ABC-4F2C-A81E-BCDF9948E3CF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7194723C-2535-4EDA-A2F5-A726965A0E4B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id-ID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Pelengkap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/</a:t>
          </a:r>
          <a:r>
            <a:rPr lang="en-US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</a:t>
          </a:r>
          <a:r>
            <a:rPr lang="id-ID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ng</a:t>
          </a:r>
          <a:r>
            <a:rPr lang="en-US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uatan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modal</a:t>
          </a:r>
          <a:r>
            <a:rPr lang="id-ID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GB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usaha</a:t>
          </a:r>
          <a:r>
            <a:rPr lang="en-GB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GB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kehutanan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/</a:t>
          </a:r>
          <a:r>
            <a:rPr lang="en-US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investasi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lingkungan</a:t>
          </a:r>
          <a:r>
            <a:rPr lang="id-ID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id-ID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 </a:t>
          </a:r>
          <a:r>
            <a:rPr lang="id-ID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hanya diberikan atas permintaan calon </a:t>
          </a:r>
          <a:r>
            <a:rPr lang="en-US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penerima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FDB  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 </a:t>
          </a:r>
          <a:r>
            <a:rPr lang="en-US" sz="23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ada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 proposal</a:t>
          </a:r>
          <a:r>
            <a:rPr lang="en-US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endParaRPr lang="id-ID" sz="2300" b="1" dirty="0">
            <a:solidFill>
              <a:schemeClr val="tx1"/>
            </a:solidFill>
          </a:endParaRPr>
        </a:p>
      </dgm:t>
    </dgm:pt>
    <dgm:pt modelId="{E43070A5-32ED-4777-B8BF-A50CAE90616D}" type="parTrans" cxnId="{C1007F3F-84AF-4143-8D3A-F8D9F920CC50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2B555D47-06D6-4048-BE46-0C96934D6FA3}" type="sibTrans" cxnId="{C1007F3F-84AF-4143-8D3A-F8D9F920CC50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26D9F7EC-14C1-4054-A7E1-A2DDB0121E1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Hanya diberikan kepada c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alon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penerima</a:t>
          </a:r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yang dinilai layak dibiayai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 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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usaha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prospektif</a:t>
          </a:r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,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layak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secara</a:t>
          </a:r>
          <a:r>
            <a: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finansial</a:t>
          </a:r>
          <a:r>
            <a:rPr lang="id-ID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endParaRPr lang="id-ID" sz="2400" b="1" dirty="0">
            <a:solidFill>
              <a:schemeClr val="tx1"/>
            </a:solidFill>
          </a:endParaRPr>
        </a:p>
      </dgm:t>
    </dgm:pt>
    <dgm:pt modelId="{539F4E51-C552-4416-928D-2E17A06F3442}" type="parTrans" cxnId="{A74BBF0B-BE7A-4F8D-AE39-AC0DEB3B5FAC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A13ED541-C961-4CAE-A0C4-5B8D29681A5F}" type="sibTrans" cxnId="{A74BBF0B-BE7A-4F8D-AE39-AC0DEB3B5FAC}">
      <dgm:prSet/>
      <dgm:spPr/>
      <dgm:t>
        <a:bodyPr/>
        <a:lstStyle/>
        <a:p>
          <a:endParaRPr lang="id-ID">
            <a:solidFill>
              <a:schemeClr val="tx1"/>
            </a:solidFill>
          </a:endParaRPr>
        </a:p>
      </dgm:t>
    </dgm:pt>
    <dgm:pt modelId="{D73C4FAC-9D4B-4301-B54D-D194A52DCB22}" type="pres">
      <dgm:prSet presAssocID="{97A0FC13-17CF-485E-9FC6-01203B2FA8E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937C113B-C264-4D5F-A574-5E563D8ABDB1}" type="pres">
      <dgm:prSet presAssocID="{0CEF2149-E18B-4518-9177-16461BF529E8}" presName="composite" presStyleCnt="0"/>
      <dgm:spPr/>
    </dgm:pt>
    <dgm:pt modelId="{B40EE045-C2B8-4007-9984-D467BC85597F}" type="pres">
      <dgm:prSet presAssocID="{0CEF2149-E18B-4518-9177-16461BF529E8}" presName="imgShp" presStyleLbl="fgImgPlace1" presStyleIdx="0" presStyleCnt="4" custScaleX="104190"/>
      <dgm:spPr>
        <a:blipFill>
          <a:blip xmlns:r="http://schemas.openxmlformats.org/officeDocument/2006/relationships" r:embed="rId1">
            <a:extLst/>
          </a:blip>
          <a:srcRect/>
          <a:stretch>
            <a:fillRect l="-14000" r="-14000"/>
          </a:stretch>
        </a:blipFill>
      </dgm:spPr>
    </dgm:pt>
    <dgm:pt modelId="{2B7D19DA-6C9B-4665-AF74-C394194606FA}" type="pres">
      <dgm:prSet presAssocID="{0CEF2149-E18B-4518-9177-16461BF529E8}" presName="txShp" presStyleLbl="node1" presStyleIdx="0" presStyleCnt="4" custScaleX="10058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B3F7403-F4AD-45CD-9874-BF27FA7B1D1D}" type="pres">
      <dgm:prSet presAssocID="{AD4AE70A-7AD7-4B02-9FA5-C720B5304434}" presName="spacing" presStyleCnt="0"/>
      <dgm:spPr/>
    </dgm:pt>
    <dgm:pt modelId="{8EF0EEF4-EB2D-4DFB-AD00-D2FDDAC9AAA2}" type="pres">
      <dgm:prSet presAssocID="{192F08BF-4577-4EC6-942E-E05D9D3E1EE0}" presName="composite" presStyleCnt="0"/>
      <dgm:spPr/>
    </dgm:pt>
    <dgm:pt modelId="{1B00A25E-5B13-41D0-96E9-F5912CC08331}" type="pres">
      <dgm:prSet presAssocID="{192F08BF-4577-4EC6-942E-E05D9D3E1EE0}" presName="imgShp" presStyleLbl="fgImgPlace1" presStyleIdx="1" presStyleCnt="4"/>
      <dgm:spPr>
        <a:blipFill>
          <a:blip xmlns:r="http://schemas.openxmlformats.org/officeDocument/2006/relationships" r:embed="rId2">
            <a:extLst/>
          </a:blip>
          <a:srcRect/>
          <a:stretch>
            <a:fillRect l="-17000" r="-17000"/>
          </a:stretch>
        </a:blipFill>
      </dgm:spPr>
    </dgm:pt>
    <dgm:pt modelId="{A1ED0E6C-B15E-4BEF-A9DC-629DAA21AC8C}" type="pres">
      <dgm:prSet presAssocID="{192F08BF-4577-4EC6-942E-E05D9D3E1EE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28CFC1A-6354-4DE1-8203-86E49CFA114F}" type="pres">
      <dgm:prSet presAssocID="{586D7FC1-22E2-4ECC-AB2B-7443B34AD1A0}" presName="spacing" presStyleCnt="0"/>
      <dgm:spPr/>
    </dgm:pt>
    <dgm:pt modelId="{CFE2BDB0-BB07-4D36-96E4-0D6CB0AFF579}" type="pres">
      <dgm:prSet presAssocID="{7194723C-2535-4EDA-A2F5-A726965A0E4B}" presName="composite" presStyleCnt="0"/>
      <dgm:spPr/>
    </dgm:pt>
    <dgm:pt modelId="{6E4BB6B0-2F4A-43CB-94FC-EAA4EC9BDE6C}" type="pres">
      <dgm:prSet presAssocID="{7194723C-2535-4EDA-A2F5-A726965A0E4B}" presName="imgShp" presStyleLbl="fgImgPlace1" presStyleIdx="2" presStyleCnt="4"/>
      <dgm:spPr>
        <a:blipFill>
          <a:blip xmlns:r="http://schemas.openxmlformats.org/officeDocument/2006/relationships" r:embed="rId3">
            <a:extLst/>
          </a:blip>
          <a:srcRect/>
          <a:stretch>
            <a:fillRect l="-18000" r="-18000"/>
          </a:stretch>
        </a:blipFill>
      </dgm:spPr>
    </dgm:pt>
    <dgm:pt modelId="{C8206D69-08E0-4EF6-AEB5-CC521C0E0A73}" type="pres">
      <dgm:prSet presAssocID="{7194723C-2535-4EDA-A2F5-A726965A0E4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6FDEFC0-C8BD-4EED-BAF4-E05AB3F215AD}" type="pres">
      <dgm:prSet presAssocID="{2B555D47-06D6-4048-BE46-0C96934D6FA3}" presName="spacing" presStyleCnt="0"/>
      <dgm:spPr/>
    </dgm:pt>
    <dgm:pt modelId="{C722F84A-169A-4EF3-8FDF-19EA9A68B764}" type="pres">
      <dgm:prSet presAssocID="{26D9F7EC-14C1-4054-A7E1-A2DDB0121E1D}" presName="composite" presStyleCnt="0"/>
      <dgm:spPr/>
    </dgm:pt>
    <dgm:pt modelId="{BE71DEFA-308E-436D-9B76-527A8E54AB69}" type="pres">
      <dgm:prSet presAssocID="{26D9F7EC-14C1-4054-A7E1-A2DDB0121E1D}" presName="imgShp" presStyleLbl="fgImgPlace1" presStyleIdx="3" presStyleCnt="4"/>
      <dgm:spPr>
        <a:blipFill>
          <a:blip xmlns:r="http://schemas.openxmlformats.org/officeDocument/2006/relationships" r:embed="rId4">
            <a:extLst/>
          </a:blip>
          <a:srcRect/>
          <a:stretch>
            <a:fillRect l="-16000" r="-16000"/>
          </a:stretch>
        </a:blipFill>
      </dgm:spPr>
    </dgm:pt>
    <dgm:pt modelId="{7BC14E54-16DE-4360-AC3E-4FD09FF8F85B}" type="pres">
      <dgm:prSet presAssocID="{26D9F7EC-14C1-4054-A7E1-A2DDB0121E1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7B9E28F-898E-4D0E-8BB5-D01312F57DBE}" type="presOf" srcId="{97A0FC13-17CF-485E-9FC6-01203B2FA8EE}" destId="{D73C4FAC-9D4B-4301-B54D-D194A52DCB22}" srcOrd="0" destOrd="0" presId="urn:microsoft.com/office/officeart/2005/8/layout/vList3#1"/>
    <dgm:cxn modelId="{CDDC4904-D8BC-42B4-9D17-FDD8D1DC0EF5}" type="presOf" srcId="{0CEF2149-E18B-4518-9177-16461BF529E8}" destId="{2B7D19DA-6C9B-4665-AF74-C394194606FA}" srcOrd="0" destOrd="0" presId="urn:microsoft.com/office/officeart/2005/8/layout/vList3#1"/>
    <dgm:cxn modelId="{D772D9A5-9FA5-4BE4-8BD0-C80B6623544C}" type="presOf" srcId="{7194723C-2535-4EDA-A2F5-A726965A0E4B}" destId="{C8206D69-08E0-4EF6-AEB5-CC521C0E0A73}" srcOrd="0" destOrd="0" presId="urn:microsoft.com/office/officeart/2005/8/layout/vList3#1"/>
    <dgm:cxn modelId="{DEFED443-A939-4D46-AD92-3ECAAC2DBF46}" srcId="{97A0FC13-17CF-485E-9FC6-01203B2FA8EE}" destId="{0CEF2149-E18B-4518-9177-16461BF529E8}" srcOrd="0" destOrd="0" parTransId="{529FE755-7A30-48E6-8BA7-01FAE73D5874}" sibTransId="{AD4AE70A-7AD7-4B02-9FA5-C720B5304434}"/>
    <dgm:cxn modelId="{A74BBF0B-BE7A-4F8D-AE39-AC0DEB3B5FAC}" srcId="{97A0FC13-17CF-485E-9FC6-01203B2FA8EE}" destId="{26D9F7EC-14C1-4054-A7E1-A2DDB0121E1D}" srcOrd="3" destOrd="0" parTransId="{539F4E51-C552-4416-928D-2E17A06F3442}" sibTransId="{A13ED541-C961-4CAE-A0C4-5B8D29681A5F}"/>
    <dgm:cxn modelId="{C1007F3F-84AF-4143-8D3A-F8D9F920CC50}" srcId="{97A0FC13-17CF-485E-9FC6-01203B2FA8EE}" destId="{7194723C-2535-4EDA-A2F5-A726965A0E4B}" srcOrd="2" destOrd="0" parTransId="{E43070A5-32ED-4777-B8BF-A50CAE90616D}" sibTransId="{2B555D47-06D6-4048-BE46-0C96934D6FA3}"/>
    <dgm:cxn modelId="{37A5E571-DC93-4D10-BBE1-CDE1591D6C38}" type="presOf" srcId="{192F08BF-4577-4EC6-942E-E05D9D3E1EE0}" destId="{A1ED0E6C-B15E-4BEF-A9DC-629DAA21AC8C}" srcOrd="0" destOrd="0" presId="urn:microsoft.com/office/officeart/2005/8/layout/vList3#1"/>
    <dgm:cxn modelId="{1DEBC7CF-7ABC-4F2C-A81E-BCDF9948E3CF}" srcId="{97A0FC13-17CF-485E-9FC6-01203B2FA8EE}" destId="{192F08BF-4577-4EC6-942E-E05D9D3E1EE0}" srcOrd="1" destOrd="0" parTransId="{8B08ED71-D686-4EC7-8A92-091E18C9D5B4}" sibTransId="{586D7FC1-22E2-4ECC-AB2B-7443B34AD1A0}"/>
    <dgm:cxn modelId="{14D6FA76-3C55-4E9D-B079-091C510C50D1}" type="presOf" srcId="{26D9F7EC-14C1-4054-A7E1-A2DDB0121E1D}" destId="{7BC14E54-16DE-4360-AC3E-4FD09FF8F85B}" srcOrd="0" destOrd="0" presId="urn:microsoft.com/office/officeart/2005/8/layout/vList3#1"/>
    <dgm:cxn modelId="{8CD3980A-A1ED-4352-8F69-ACA1BC699DDF}" type="presParOf" srcId="{D73C4FAC-9D4B-4301-B54D-D194A52DCB22}" destId="{937C113B-C264-4D5F-A574-5E563D8ABDB1}" srcOrd="0" destOrd="0" presId="urn:microsoft.com/office/officeart/2005/8/layout/vList3#1"/>
    <dgm:cxn modelId="{0E452A7D-4070-4A0D-A39F-7210E49CD820}" type="presParOf" srcId="{937C113B-C264-4D5F-A574-5E563D8ABDB1}" destId="{B40EE045-C2B8-4007-9984-D467BC85597F}" srcOrd="0" destOrd="0" presId="urn:microsoft.com/office/officeart/2005/8/layout/vList3#1"/>
    <dgm:cxn modelId="{3E74A919-4E72-49CF-A60A-FEFC22A50ACF}" type="presParOf" srcId="{937C113B-C264-4D5F-A574-5E563D8ABDB1}" destId="{2B7D19DA-6C9B-4665-AF74-C394194606FA}" srcOrd="1" destOrd="0" presId="urn:microsoft.com/office/officeart/2005/8/layout/vList3#1"/>
    <dgm:cxn modelId="{5EF1F28A-24A8-4797-941C-43CB0AB53BEE}" type="presParOf" srcId="{D73C4FAC-9D4B-4301-B54D-D194A52DCB22}" destId="{3B3F7403-F4AD-45CD-9874-BF27FA7B1D1D}" srcOrd="1" destOrd="0" presId="urn:microsoft.com/office/officeart/2005/8/layout/vList3#1"/>
    <dgm:cxn modelId="{CF01FB22-F2BB-4716-A8A4-67AA8F294B6D}" type="presParOf" srcId="{D73C4FAC-9D4B-4301-B54D-D194A52DCB22}" destId="{8EF0EEF4-EB2D-4DFB-AD00-D2FDDAC9AAA2}" srcOrd="2" destOrd="0" presId="urn:microsoft.com/office/officeart/2005/8/layout/vList3#1"/>
    <dgm:cxn modelId="{69E8E61D-0367-4503-ABB8-C0851154F75F}" type="presParOf" srcId="{8EF0EEF4-EB2D-4DFB-AD00-D2FDDAC9AAA2}" destId="{1B00A25E-5B13-41D0-96E9-F5912CC08331}" srcOrd="0" destOrd="0" presId="urn:microsoft.com/office/officeart/2005/8/layout/vList3#1"/>
    <dgm:cxn modelId="{C1251CC5-32CD-4DE5-A3EB-98DEE99003C8}" type="presParOf" srcId="{8EF0EEF4-EB2D-4DFB-AD00-D2FDDAC9AAA2}" destId="{A1ED0E6C-B15E-4BEF-A9DC-629DAA21AC8C}" srcOrd="1" destOrd="0" presId="urn:microsoft.com/office/officeart/2005/8/layout/vList3#1"/>
    <dgm:cxn modelId="{21F25114-35D5-409D-A70D-3F62CD0723C8}" type="presParOf" srcId="{D73C4FAC-9D4B-4301-B54D-D194A52DCB22}" destId="{728CFC1A-6354-4DE1-8203-86E49CFA114F}" srcOrd="3" destOrd="0" presId="urn:microsoft.com/office/officeart/2005/8/layout/vList3#1"/>
    <dgm:cxn modelId="{208AE71A-9B78-45A7-BE2F-391B9D0AE31E}" type="presParOf" srcId="{D73C4FAC-9D4B-4301-B54D-D194A52DCB22}" destId="{CFE2BDB0-BB07-4D36-96E4-0D6CB0AFF579}" srcOrd="4" destOrd="0" presId="urn:microsoft.com/office/officeart/2005/8/layout/vList3#1"/>
    <dgm:cxn modelId="{C8B5AB11-9D51-4234-BE8E-0FF7C412A685}" type="presParOf" srcId="{CFE2BDB0-BB07-4D36-96E4-0D6CB0AFF579}" destId="{6E4BB6B0-2F4A-43CB-94FC-EAA4EC9BDE6C}" srcOrd="0" destOrd="0" presId="urn:microsoft.com/office/officeart/2005/8/layout/vList3#1"/>
    <dgm:cxn modelId="{D4038C7E-0265-49EB-A21C-D9DED40795AE}" type="presParOf" srcId="{CFE2BDB0-BB07-4D36-96E4-0D6CB0AFF579}" destId="{C8206D69-08E0-4EF6-AEB5-CC521C0E0A73}" srcOrd="1" destOrd="0" presId="urn:microsoft.com/office/officeart/2005/8/layout/vList3#1"/>
    <dgm:cxn modelId="{1250F441-7BC8-4074-9F2F-2FEF0FBAECD5}" type="presParOf" srcId="{D73C4FAC-9D4B-4301-B54D-D194A52DCB22}" destId="{D6FDEFC0-C8BD-4EED-BAF4-E05AB3F215AD}" srcOrd="5" destOrd="0" presId="urn:microsoft.com/office/officeart/2005/8/layout/vList3#1"/>
    <dgm:cxn modelId="{EBD795D1-EB11-4F3E-8A43-9517FA342EDB}" type="presParOf" srcId="{D73C4FAC-9D4B-4301-B54D-D194A52DCB22}" destId="{C722F84A-169A-4EF3-8FDF-19EA9A68B764}" srcOrd="6" destOrd="0" presId="urn:microsoft.com/office/officeart/2005/8/layout/vList3#1"/>
    <dgm:cxn modelId="{E6C73CF2-4D95-43A0-B977-F5610D827890}" type="presParOf" srcId="{C722F84A-169A-4EF3-8FDF-19EA9A68B764}" destId="{BE71DEFA-308E-436D-9B76-527A8E54AB69}" srcOrd="0" destOrd="0" presId="urn:microsoft.com/office/officeart/2005/8/layout/vList3#1"/>
    <dgm:cxn modelId="{DF431895-CCA0-46BA-B301-E816585B754B}" type="presParOf" srcId="{C722F84A-169A-4EF3-8FDF-19EA9A68B764}" destId="{7BC14E54-16DE-4360-AC3E-4FD09FF8F85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0E8660-7A48-4430-94AE-7F3642BBC415}" type="doc">
      <dgm:prSet loTypeId="urn:microsoft.com/office/officeart/2005/8/layout/hierarchy1" loCatId="hierarchy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C54C39C-C128-4ED0-8AD3-36DA0739E987}">
      <dgm:prSet phldrT="[Text]"/>
      <dgm:spPr/>
      <dgm:t>
        <a:bodyPr/>
        <a:lstStyle/>
        <a:p>
          <a:r>
            <a:rPr lang="en-US" dirty="0">
              <a:latin typeface="Berlin Sans FB Demi" pitchFamily="34" charset="0"/>
            </a:rPr>
            <a:t>Para </a:t>
          </a:r>
          <a:r>
            <a:rPr lang="en-US" dirty="0" err="1">
              <a:latin typeface="Berlin Sans FB Demi" pitchFamily="34" charset="0"/>
            </a:rPr>
            <a:t>Pihak</a:t>
          </a:r>
          <a:endParaRPr lang="en-US" dirty="0">
            <a:latin typeface="Berlin Sans FB Demi" pitchFamily="34" charset="0"/>
          </a:endParaRPr>
        </a:p>
      </dgm:t>
    </dgm:pt>
    <dgm:pt modelId="{329652E2-380A-49BC-A0FF-9BD7DF186375}" type="parTrans" cxnId="{632D5AD8-8C23-407A-B15C-4A99EB8E978A}">
      <dgm:prSet/>
      <dgm:spPr/>
      <dgm:t>
        <a:bodyPr/>
        <a:lstStyle/>
        <a:p>
          <a:endParaRPr lang="en-US"/>
        </a:p>
      </dgm:t>
    </dgm:pt>
    <dgm:pt modelId="{12EC2A60-653F-498A-848F-F78F5FBDAECA}" type="sibTrans" cxnId="{632D5AD8-8C23-407A-B15C-4A99EB8E978A}">
      <dgm:prSet/>
      <dgm:spPr/>
      <dgm:t>
        <a:bodyPr/>
        <a:lstStyle/>
        <a:p>
          <a:endParaRPr lang="en-US"/>
        </a:p>
      </dgm:t>
    </dgm:pt>
    <dgm:pt modelId="{E8C411AE-04F6-4A29-8D99-777C41E90C6C}">
      <dgm:prSet phldrT="[Text]"/>
      <dgm:spPr/>
      <dgm:t>
        <a:bodyPr/>
        <a:lstStyle/>
        <a:p>
          <a:r>
            <a:rPr lang="en-US" dirty="0" err="1">
              <a:latin typeface="Berlin Sans FB Demi" pitchFamily="34" charset="0"/>
            </a:rPr>
            <a:t>Pusat</a:t>
          </a:r>
          <a:r>
            <a:rPr lang="en-US" dirty="0">
              <a:latin typeface="Berlin Sans FB Demi" pitchFamily="34" charset="0"/>
            </a:rPr>
            <a:t> P2H</a:t>
          </a:r>
        </a:p>
      </dgm:t>
    </dgm:pt>
    <dgm:pt modelId="{E0CE443D-17A5-4108-99F6-FE32F7A1B111}" type="parTrans" cxnId="{E5DF6834-8D1A-4D34-B31F-A9D079048216}">
      <dgm:prSet/>
      <dgm:spPr/>
      <dgm:t>
        <a:bodyPr/>
        <a:lstStyle/>
        <a:p>
          <a:endParaRPr lang="en-US"/>
        </a:p>
      </dgm:t>
    </dgm:pt>
    <dgm:pt modelId="{7F921982-DBE6-4FA7-91F6-6CDDD9747ED0}" type="sibTrans" cxnId="{E5DF6834-8D1A-4D34-B31F-A9D079048216}">
      <dgm:prSet/>
      <dgm:spPr/>
      <dgm:t>
        <a:bodyPr/>
        <a:lstStyle/>
        <a:p>
          <a:endParaRPr lang="en-US"/>
        </a:p>
      </dgm:t>
    </dgm:pt>
    <dgm:pt modelId="{9AD1A762-FE05-44F9-9956-ACA309697AAB}">
      <dgm:prSet phldrT="[Text]"/>
      <dgm:spPr/>
      <dgm:t>
        <a:bodyPr/>
        <a:lstStyle/>
        <a:p>
          <a:r>
            <a:rPr lang="en-US" dirty="0" err="1">
              <a:latin typeface="Berlin Sans FB Demi" pitchFamily="34" charset="0"/>
            </a:rPr>
            <a:t>Mitra</a:t>
          </a:r>
          <a:r>
            <a:rPr lang="en-US" dirty="0">
              <a:latin typeface="Berlin Sans FB Demi" pitchFamily="34" charset="0"/>
            </a:rPr>
            <a:t> Usaha</a:t>
          </a:r>
        </a:p>
      </dgm:t>
    </dgm:pt>
    <dgm:pt modelId="{753C75D3-E00E-4949-AE82-C6503DC67F5D}" type="parTrans" cxnId="{E1EF25FA-6170-4B8B-9C64-61BFB541C400}">
      <dgm:prSet/>
      <dgm:spPr/>
      <dgm:t>
        <a:bodyPr/>
        <a:lstStyle/>
        <a:p>
          <a:endParaRPr lang="en-US"/>
        </a:p>
      </dgm:t>
    </dgm:pt>
    <dgm:pt modelId="{5A7C08A4-6095-4CD6-9B03-F09F6E9A78A4}" type="sibTrans" cxnId="{E1EF25FA-6170-4B8B-9C64-61BFB541C400}">
      <dgm:prSet/>
      <dgm:spPr/>
      <dgm:t>
        <a:bodyPr/>
        <a:lstStyle/>
        <a:p>
          <a:endParaRPr lang="en-US"/>
        </a:p>
      </dgm:t>
    </dgm:pt>
    <dgm:pt modelId="{67BAD493-24E1-42BD-800A-607E03AE863F}">
      <dgm:prSet phldrT="[Text]"/>
      <dgm:spPr/>
      <dgm:t>
        <a:bodyPr/>
        <a:lstStyle/>
        <a:p>
          <a:r>
            <a:rPr lang="id-ID" dirty="0">
              <a:latin typeface="Berlin Sans FB Demi" pitchFamily="34" charset="0"/>
            </a:rPr>
            <a:t>Pengelola</a:t>
          </a:r>
          <a:endParaRPr lang="en-US" dirty="0">
            <a:latin typeface="Berlin Sans FB Demi" pitchFamily="34" charset="0"/>
          </a:endParaRPr>
        </a:p>
      </dgm:t>
    </dgm:pt>
    <dgm:pt modelId="{6F145C08-22F4-4D5A-9888-139EF5C95A9A}" type="parTrans" cxnId="{76104961-41C3-4C1B-A281-F7824B62BF51}">
      <dgm:prSet/>
      <dgm:spPr/>
      <dgm:t>
        <a:bodyPr/>
        <a:lstStyle/>
        <a:p>
          <a:endParaRPr lang="id-ID"/>
        </a:p>
      </dgm:t>
    </dgm:pt>
    <dgm:pt modelId="{4494047C-2486-4483-9DF5-C927B0A330B0}" type="sibTrans" cxnId="{76104961-41C3-4C1B-A281-F7824B62BF51}">
      <dgm:prSet/>
      <dgm:spPr/>
      <dgm:t>
        <a:bodyPr/>
        <a:lstStyle/>
        <a:p>
          <a:endParaRPr lang="id-ID"/>
        </a:p>
      </dgm:t>
    </dgm:pt>
    <dgm:pt modelId="{D1AA8B17-BB77-4276-86DE-DB0D0184D1D8}" type="pres">
      <dgm:prSet presAssocID="{2D0E8660-7A48-4430-94AE-7F3642BBC4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8C78CB3F-D701-44FC-AD90-5F23278CB21A}" type="pres">
      <dgm:prSet presAssocID="{4C54C39C-C128-4ED0-8AD3-36DA0739E987}" presName="hierRoot1" presStyleCnt="0"/>
      <dgm:spPr/>
      <dgm:t>
        <a:bodyPr/>
        <a:lstStyle/>
        <a:p>
          <a:endParaRPr lang="id-ID"/>
        </a:p>
      </dgm:t>
    </dgm:pt>
    <dgm:pt modelId="{B1259513-F388-49B5-8063-E92A34BDD365}" type="pres">
      <dgm:prSet presAssocID="{4C54C39C-C128-4ED0-8AD3-36DA0739E987}" presName="composite" presStyleCnt="0"/>
      <dgm:spPr/>
      <dgm:t>
        <a:bodyPr/>
        <a:lstStyle/>
        <a:p>
          <a:endParaRPr lang="id-ID"/>
        </a:p>
      </dgm:t>
    </dgm:pt>
    <dgm:pt modelId="{9C25BBEB-92AB-4D26-9B13-CDF7BF7887B9}" type="pres">
      <dgm:prSet presAssocID="{4C54C39C-C128-4ED0-8AD3-36DA0739E987}" presName="background" presStyleLbl="node0" presStyleIdx="0" presStyleCnt="1"/>
      <dgm:spPr/>
      <dgm:t>
        <a:bodyPr/>
        <a:lstStyle/>
        <a:p>
          <a:endParaRPr lang="id-ID"/>
        </a:p>
      </dgm:t>
    </dgm:pt>
    <dgm:pt modelId="{8342F015-BCFB-4C4D-89F9-5B655BACC9FF}" type="pres">
      <dgm:prSet presAssocID="{4C54C39C-C128-4ED0-8AD3-36DA0739E987}" presName="text" presStyleLbl="fgAcc0" presStyleIdx="0" presStyleCnt="1" custAng="0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FBB35CD9-6591-491F-B576-83308923A27F}" type="pres">
      <dgm:prSet presAssocID="{4C54C39C-C128-4ED0-8AD3-36DA0739E987}" presName="hierChild2" presStyleCnt="0"/>
      <dgm:spPr/>
      <dgm:t>
        <a:bodyPr/>
        <a:lstStyle/>
        <a:p>
          <a:endParaRPr lang="id-ID"/>
        </a:p>
      </dgm:t>
    </dgm:pt>
    <dgm:pt modelId="{53FCA197-96FB-40F9-BD7B-70341E77407F}" type="pres">
      <dgm:prSet presAssocID="{E0CE443D-17A5-4108-99F6-FE32F7A1B111}" presName="Name10" presStyleLbl="parChTrans1D2" presStyleIdx="0" presStyleCnt="3"/>
      <dgm:spPr/>
      <dgm:t>
        <a:bodyPr/>
        <a:lstStyle/>
        <a:p>
          <a:endParaRPr lang="id-ID"/>
        </a:p>
      </dgm:t>
    </dgm:pt>
    <dgm:pt modelId="{DB3241F8-BCE9-4DA4-BE2E-F18F605F5C5A}" type="pres">
      <dgm:prSet presAssocID="{E8C411AE-04F6-4A29-8D99-777C41E90C6C}" presName="hierRoot2" presStyleCnt="0"/>
      <dgm:spPr/>
      <dgm:t>
        <a:bodyPr/>
        <a:lstStyle/>
        <a:p>
          <a:endParaRPr lang="id-ID"/>
        </a:p>
      </dgm:t>
    </dgm:pt>
    <dgm:pt modelId="{DBCA5256-22D2-445F-BBC7-C4ACDB6FC99C}" type="pres">
      <dgm:prSet presAssocID="{E8C411AE-04F6-4A29-8D99-777C41E90C6C}" presName="composite2" presStyleCnt="0"/>
      <dgm:spPr/>
      <dgm:t>
        <a:bodyPr/>
        <a:lstStyle/>
        <a:p>
          <a:endParaRPr lang="id-ID"/>
        </a:p>
      </dgm:t>
    </dgm:pt>
    <dgm:pt modelId="{2ABAE01A-8DE9-4AF7-9F69-4B448EF9622D}" type="pres">
      <dgm:prSet presAssocID="{E8C411AE-04F6-4A29-8D99-777C41E90C6C}" presName="background2" presStyleLbl="node2" presStyleIdx="0" presStyleCnt="3"/>
      <dgm:spPr/>
      <dgm:t>
        <a:bodyPr/>
        <a:lstStyle/>
        <a:p>
          <a:endParaRPr lang="id-ID"/>
        </a:p>
      </dgm:t>
    </dgm:pt>
    <dgm:pt modelId="{4BC604F5-6417-4A3A-B982-C672BDC8E21F}" type="pres">
      <dgm:prSet presAssocID="{E8C411AE-04F6-4A29-8D99-777C41E90C6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A3610910-9363-440F-A41D-5C0068A7BFB4}" type="pres">
      <dgm:prSet presAssocID="{E8C411AE-04F6-4A29-8D99-777C41E90C6C}" presName="hierChild3" presStyleCnt="0"/>
      <dgm:spPr/>
      <dgm:t>
        <a:bodyPr/>
        <a:lstStyle/>
        <a:p>
          <a:endParaRPr lang="id-ID"/>
        </a:p>
      </dgm:t>
    </dgm:pt>
    <dgm:pt modelId="{F214A8C3-6E56-4DC4-B7EF-265217CE0239}" type="pres">
      <dgm:prSet presAssocID="{6F145C08-22F4-4D5A-9888-139EF5C95A9A}" presName="Name10" presStyleLbl="parChTrans1D2" presStyleIdx="1" presStyleCnt="3"/>
      <dgm:spPr/>
      <dgm:t>
        <a:bodyPr/>
        <a:lstStyle/>
        <a:p>
          <a:endParaRPr lang="id-ID"/>
        </a:p>
      </dgm:t>
    </dgm:pt>
    <dgm:pt modelId="{659FA291-9E7D-4AA7-B291-FBFCBCCE28DE}" type="pres">
      <dgm:prSet presAssocID="{67BAD493-24E1-42BD-800A-607E03AE863F}" presName="hierRoot2" presStyleCnt="0"/>
      <dgm:spPr/>
      <dgm:t>
        <a:bodyPr/>
        <a:lstStyle/>
        <a:p>
          <a:endParaRPr lang="id-ID"/>
        </a:p>
      </dgm:t>
    </dgm:pt>
    <dgm:pt modelId="{670B01BB-CCE1-4447-BDF1-93D00D3DBE7C}" type="pres">
      <dgm:prSet presAssocID="{67BAD493-24E1-42BD-800A-607E03AE863F}" presName="composite2" presStyleCnt="0"/>
      <dgm:spPr/>
      <dgm:t>
        <a:bodyPr/>
        <a:lstStyle/>
        <a:p>
          <a:endParaRPr lang="id-ID"/>
        </a:p>
      </dgm:t>
    </dgm:pt>
    <dgm:pt modelId="{288EEE40-F8E3-4668-BC1D-50BA1BEB25F8}" type="pres">
      <dgm:prSet presAssocID="{67BAD493-24E1-42BD-800A-607E03AE863F}" presName="background2" presStyleLbl="node2" presStyleIdx="1" presStyleCnt="3"/>
      <dgm:spPr/>
      <dgm:t>
        <a:bodyPr/>
        <a:lstStyle/>
        <a:p>
          <a:endParaRPr lang="id-ID"/>
        </a:p>
      </dgm:t>
    </dgm:pt>
    <dgm:pt modelId="{8917F954-BBFD-4021-B703-9305C2A0A543}" type="pres">
      <dgm:prSet presAssocID="{67BAD493-24E1-42BD-800A-607E03AE863F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D1560450-403F-413B-B7CA-22E41268346B}" type="pres">
      <dgm:prSet presAssocID="{67BAD493-24E1-42BD-800A-607E03AE863F}" presName="hierChild3" presStyleCnt="0"/>
      <dgm:spPr/>
      <dgm:t>
        <a:bodyPr/>
        <a:lstStyle/>
        <a:p>
          <a:endParaRPr lang="id-ID"/>
        </a:p>
      </dgm:t>
    </dgm:pt>
    <dgm:pt modelId="{34EDF07B-845C-49A8-82D7-013A49E5321A}" type="pres">
      <dgm:prSet presAssocID="{753C75D3-E00E-4949-AE82-C6503DC67F5D}" presName="Name10" presStyleLbl="parChTrans1D2" presStyleIdx="2" presStyleCnt="3"/>
      <dgm:spPr/>
      <dgm:t>
        <a:bodyPr/>
        <a:lstStyle/>
        <a:p>
          <a:endParaRPr lang="id-ID"/>
        </a:p>
      </dgm:t>
    </dgm:pt>
    <dgm:pt modelId="{94147E86-2E96-4D05-9FD9-9017774CF86C}" type="pres">
      <dgm:prSet presAssocID="{9AD1A762-FE05-44F9-9956-ACA309697AAB}" presName="hierRoot2" presStyleCnt="0"/>
      <dgm:spPr/>
      <dgm:t>
        <a:bodyPr/>
        <a:lstStyle/>
        <a:p>
          <a:endParaRPr lang="id-ID"/>
        </a:p>
      </dgm:t>
    </dgm:pt>
    <dgm:pt modelId="{A31326F8-9B01-4E08-86B4-F1AE1750261D}" type="pres">
      <dgm:prSet presAssocID="{9AD1A762-FE05-44F9-9956-ACA309697AAB}" presName="composite2" presStyleCnt="0"/>
      <dgm:spPr/>
      <dgm:t>
        <a:bodyPr/>
        <a:lstStyle/>
        <a:p>
          <a:endParaRPr lang="id-ID"/>
        </a:p>
      </dgm:t>
    </dgm:pt>
    <dgm:pt modelId="{0443446B-D808-45DD-945C-939C8909F3BF}" type="pres">
      <dgm:prSet presAssocID="{9AD1A762-FE05-44F9-9956-ACA309697AAB}" presName="background2" presStyleLbl="node2" presStyleIdx="2" presStyleCnt="3"/>
      <dgm:spPr/>
      <dgm:t>
        <a:bodyPr/>
        <a:lstStyle/>
        <a:p>
          <a:endParaRPr lang="id-ID"/>
        </a:p>
      </dgm:t>
    </dgm:pt>
    <dgm:pt modelId="{D6B99825-72C0-4CE1-AE82-17F9EA4EA9C5}" type="pres">
      <dgm:prSet presAssocID="{9AD1A762-FE05-44F9-9956-ACA309697AAB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ED14005F-C5EF-4999-BBDE-8BC153D68076}" type="pres">
      <dgm:prSet presAssocID="{9AD1A762-FE05-44F9-9956-ACA309697AAB}" presName="hierChild3" presStyleCnt="0"/>
      <dgm:spPr/>
      <dgm:t>
        <a:bodyPr/>
        <a:lstStyle/>
        <a:p>
          <a:endParaRPr lang="id-ID"/>
        </a:p>
      </dgm:t>
    </dgm:pt>
  </dgm:ptLst>
  <dgm:cxnLst>
    <dgm:cxn modelId="{FC8C29FE-0C61-4921-8C2D-85AD184DF8B7}" type="presOf" srcId="{753C75D3-E00E-4949-AE82-C6503DC67F5D}" destId="{34EDF07B-845C-49A8-82D7-013A49E5321A}" srcOrd="0" destOrd="0" presId="urn:microsoft.com/office/officeart/2005/8/layout/hierarchy1"/>
    <dgm:cxn modelId="{EC12E799-F060-484B-8F28-F3AA7F0EFFCF}" type="presOf" srcId="{67BAD493-24E1-42BD-800A-607E03AE863F}" destId="{8917F954-BBFD-4021-B703-9305C2A0A543}" srcOrd="0" destOrd="0" presId="urn:microsoft.com/office/officeart/2005/8/layout/hierarchy1"/>
    <dgm:cxn modelId="{76104961-41C3-4C1B-A281-F7824B62BF51}" srcId="{4C54C39C-C128-4ED0-8AD3-36DA0739E987}" destId="{67BAD493-24E1-42BD-800A-607E03AE863F}" srcOrd="1" destOrd="0" parTransId="{6F145C08-22F4-4D5A-9888-139EF5C95A9A}" sibTransId="{4494047C-2486-4483-9DF5-C927B0A330B0}"/>
    <dgm:cxn modelId="{B58DD5EF-873E-4A49-B2AF-8AAACCE063F9}" type="presOf" srcId="{2D0E8660-7A48-4430-94AE-7F3642BBC415}" destId="{D1AA8B17-BB77-4276-86DE-DB0D0184D1D8}" srcOrd="0" destOrd="0" presId="urn:microsoft.com/office/officeart/2005/8/layout/hierarchy1"/>
    <dgm:cxn modelId="{AEF8D35A-00FB-46A8-BD83-9950443001BA}" type="presOf" srcId="{4C54C39C-C128-4ED0-8AD3-36DA0739E987}" destId="{8342F015-BCFB-4C4D-89F9-5B655BACC9FF}" srcOrd="0" destOrd="0" presId="urn:microsoft.com/office/officeart/2005/8/layout/hierarchy1"/>
    <dgm:cxn modelId="{34D78018-7406-4925-8169-8867A78ED8C7}" type="presOf" srcId="{E0CE443D-17A5-4108-99F6-FE32F7A1B111}" destId="{53FCA197-96FB-40F9-BD7B-70341E77407F}" srcOrd="0" destOrd="0" presId="urn:microsoft.com/office/officeart/2005/8/layout/hierarchy1"/>
    <dgm:cxn modelId="{345B064C-4039-442A-BCC5-2F2AA0FE9BEF}" type="presOf" srcId="{9AD1A762-FE05-44F9-9956-ACA309697AAB}" destId="{D6B99825-72C0-4CE1-AE82-17F9EA4EA9C5}" srcOrd="0" destOrd="0" presId="urn:microsoft.com/office/officeart/2005/8/layout/hierarchy1"/>
    <dgm:cxn modelId="{632D5AD8-8C23-407A-B15C-4A99EB8E978A}" srcId="{2D0E8660-7A48-4430-94AE-7F3642BBC415}" destId="{4C54C39C-C128-4ED0-8AD3-36DA0739E987}" srcOrd="0" destOrd="0" parTransId="{329652E2-380A-49BC-A0FF-9BD7DF186375}" sibTransId="{12EC2A60-653F-498A-848F-F78F5FBDAECA}"/>
    <dgm:cxn modelId="{672C0032-0175-400F-B3CF-570BCBC9DE5F}" type="presOf" srcId="{E8C411AE-04F6-4A29-8D99-777C41E90C6C}" destId="{4BC604F5-6417-4A3A-B982-C672BDC8E21F}" srcOrd="0" destOrd="0" presId="urn:microsoft.com/office/officeart/2005/8/layout/hierarchy1"/>
    <dgm:cxn modelId="{E1EF25FA-6170-4B8B-9C64-61BFB541C400}" srcId="{4C54C39C-C128-4ED0-8AD3-36DA0739E987}" destId="{9AD1A762-FE05-44F9-9956-ACA309697AAB}" srcOrd="2" destOrd="0" parTransId="{753C75D3-E00E-4949-AE82-C6503DC67F5D}" sibTransId="{5A7C08A4-6095-4CD6-9B03-F09F6E9A78A4}"/>
    <dgm:cxn modelId="{E5DF6834-8D1A-4D34-B31F-A9D079048216}" srcId="{4C54C39C-C128-4ED0-8AD3-36DA0739E987}" destId="{E8C411AE-04F6-4A29-8D99-777C41E90C6C}" srcOrd="0" destOrd="0" parTransId="{E0CE443D-17A5-4108-99F6-FE32F7A1B111}" sibTransId="{7F921982-DBE6-4FA7-91F6-6CDDD9747ED0}"/>
    <dgm:cxn modelId="{F83786DB-BA5F-454E-9373-61FCF313EAF3}" type="presOf" srcId="{6F145C08-22F4-4D5A-9888-139EF5C95A9A}" destId="{F214A8C3-6E56-4DC4-B7EF-265217CE0239}" srcOrd="0" destOrd="0" presId="urn:microsoft.com/office/officeart/2005/8/layout/hierarchy1"/>
    <dgm:cxn modelId="{0E39F98B-C2E4-40B5-98B9-46433965F80B}" type="presParOf" srcId="{D1AA8B17-BB77-4276-86DE-DB0D0184D1D8}" destId="{8C78CB3F-D701-44FC-AD90-5F23278CB21A}" srcOrd="0" destOrd="0" presId="urn:microsoft.com/office/officeart/2005/8/layout/hierarchy1"/>
    <dgm:cxn modelId="{0380F61B-0541-4076-AEB9-940B00700D30}" type="presParOf" srcId="{8C78CB3F-D701-44FC-AD90-5F23278CB21A}" destId="{B1259513-F388-49B5-8063-E92A34BDD365}" srcOrd="0" destOrd="0" presId="urn:microsoft.com/office/officeart/2005/8/layout/hierarchy1"/>
    <dgm:cxn modelId="{C2ADBFA3-DFB1-43B0-A33F-89A05CA22A88}" type="presParOf" srcId="{B1259513-F388-49B5-8063-E92A34BDD365}" destId="{9C25BBEB-92AB-4D26-9B13-CDF7BF7887B9}" srcOrd="0" destOrd="0" presId="urn:microsoft.com/office/officeart/2005/8/layout/hierarchy1"/>
    <dgm:cxn modelId="{B603F428-DA6B-4D01-91CC-39A527D9E373}" type="presParOf" srcId="{B1259513-F388-49B5-8063-E92A34BDD365}" destId="{8342F015-BCFB-4C4D-89F9-5B655BACC9FF}" srcOrd="1" destOrd="0" presId="urn:microsoft.com/office/officeart/2005/8/layout/hierarchy1"/>
    <dgm:cxn modelId="{71CE7AD4-FD89-4597-B219-0E9CCC0EB6D4}" type="presParOf" srcId="{8C78CB3F-D701-44FC-AD90-5F23278CB21A}" destId="{FBB35CD9-6591-491F-B576-83308923A27F}" srcOrd="1" destOrd="0" presId="urn:microsoft.com/office/officeart/2005/8/layout/hierarchy1"/>
    <dgm:cxn modelId="{02002E03-9A5F-4301-9ACA-9BCE11C55482}" type="presParOf" srcId="{FBB35CD9-6591-491F-B576-83308923A27F}" destId="{53FCA197-96FB-40F9-BD7B-70341E77407F}" srcOrd="0" destOrd="0" presId="urn:microsoft.com/office/officeart/2005/8/layout/hierarchy1"/>
    <dgm:cxn modelId="{E174B624-819B-4740-BFE6-3249AF4C5860}" type="presParOf" srcId="{FBB35CD9-6591-491F-B576-83308923A27F}" destId="{DB3241F8-BCE9-4DA4-BE2E-F18F605F5C5A}" srcOrd="1" destOrd="0" presId="urn:microsoft.com/office/officeart/2005/8/layout/hierarchy1"/>
    <dgm:cxn modelId="{B3ACA988-C5DB-4C82-AC01-D7AA6D2690EE}" type="presParOf" srcId="{DB3241F8-BCE9-4DA4-BE2E-F18F605F5C5A}" destId="{DBCA5256-22D2-445F-BBC7-C4ACDB6FC99C}" srcOrd="0" destOrd="0" presId="urn:microsoft.com/office/officeart/2005/8/layout/hierarchy1"/>
    <dgm:cxn modelId="{37998C4D-FCCE-4442-B4BF-E21106A35B9D}" type="presParOf" srcId="{DBCA5256-22D2-445F-BBC7-C4ACDB6FC99C}" destId="{2ABAE01A-8DE9-4AF7-9F69-4B448EF9622D}" srcOrd="0" destOrd="0" presId="urn:microsoft.com/office/officeart/2005/8/layout/hierarchy1"/>
    <dgm:cxn modelId="{A62DA5A4-87E2-42EB-BAF1-CF97715BE7BB}" type="presParOf" srcId="{DBCA5256-22D2-445F-BBC7-C4ACDB6FC99C}" destId="{4BC604F5-6417-4A3A-B982-C672BDC8E21F}" srcOrd="1" destOrd="0" presId="urn:microsoft.com/office/officeart/2005/8/layout/hierarchy1"/>
    <dgm:cxn modelId="{41EBB9E7-8F3E-401C-8968-9C29861C77B1}" type="presParOf" srcId="{DB3241F8-BCE9-4DA4-BE2E-F18F605F5C5A}" destId="{A3610910-9363-440F-A41D-5C0068A7BFB4}" srcOrd="1" destOrd="0" presId="urn:microsoft.com/office/officeart/2005/8/layout/hierarchy1"/>
    <dgm:cxn modelId="{392A4F6E-769F-4B48-B09C-2F5CE8ECC3D6}" type="presParOf" srcId="{FBB35CD9-6591-491F-B576-83308923A27F}" destId="{F214A8C3-6E56-4DC4-B7EF-265217CE0239}" srcOrd="2" destOrd="0" presId="urn:microsoft.com/office/officeart/2005/8/layout/hierarchy1"/>
    <dgm:cxn modelId="{AAC34644-9D62-47D4-8B02-D55188F01F85}" type="presParOf" srcId="{FBB35CD9-6591-491F-B576-83308923A27F}" destId="{659FA291-9E7D-4AA7-B291-FBFCBCCE28DE}" srcOrd="3" destOrd="0" presId="urn:microsoft.com/office/officeart/2005/8/layout/hierarchy1"/>
    <dgm:cxn modelId="{D2DA7ECE-D8F3-4B9F-B862-2356DDB2DF99}" type="presParOf" srcId="{659FA291-9E7D-4AA7-B291-FBFCBCCE28DE}" destId="{670B01BB-CCE1-4447-BDF1-93D00D3DBE7C}" srcOrd="0" destOrd="0" presId="urn:microsoft.com/office/officeart/2005/8/layout/hierarchy1"/>
    <dgm:cxn modelId="{5198FC69-2AEA-4027-A3D1-48F0BAA18610}" type="presParOf" srcId="{670B01BB-CCE1-4447-BDF1-93D00D3DBE7C}" destId="{288EEE40-F8E3-4668-BC1D-50BA1BEB25F8}" srcOrd="0" destOrd="0" presId="urn:microsoft.com/office/officeart/2005/8/layout/hierarchy1"/>
    <dgm:cxn modelId="{FCB02574-AD77-4068-AB20-0129D5F90059}" type="presParOf" srcId="{670B01BB-CCE1-4447-BDF1-93D00D3DBE7C}" destId="{8917F954-BBFD-4021-B703-9305C2A0A543}" srcOrd="1" destOrd="0" presId="urn:microsoft.com/office/officeart/2005/8/layout/hierarchy1"/>
    <dgm:cxn modelId="{720BCC43-12B9-40D8-B983-8F4A0129B5A5}" type="presParOf" srcId="{659FA291-9E7D-4AA7-B291-FBFCBCCE28DE}" destId="{D1560450-403F-413B-B7CA-22E41268346B}" srcOrd="1" destOrd="0" presId="urn:microsoft.com/office/officeart/2005/8/layout/hierarchy1"/>
    <dgm:cxn modelId="{78F39D7C-D269-44B8-A9DE-D2916029A86E}" type="presParOf" srcId="{FBB35CD9-6591-491F-B576-83308923A27F}" destId="{34EDF07B-845C-49A8-82D7-013A49E5321A}" srcOrd="4" destOrd="0" presId="urn:microsoft.com/office/officeart/2005/8/layout/hierarchy1"/>
    <dgm:cxn modelId="{24E72481-9BF8-4B21-9979-633A9FF8B062}" type="presParOf" srcId="{FBB35CD9-6591-491F-B576-83308923A27F}" destId="{94147E86-2E96-4D05-9FD9-9017774CF86C}" srcOrd="5" destOrd="0" presId="urn:microsoft.com/office/officeart/2005/8/layout/hierarchy1"/>
    <dgm:cxn modelId="{D4822517-1164-4A51-AFC7-89DC62882441}" type="presParOf" srcId="{94147E86-2E96-4D05-9FD9-9017774CF86C}" destId="{A31326F8-9B01-4E08-86B4-F1AE1750261D}" srcOrd="0" destOrd="0" presId="urn:microsoft.com/office/officeart/2005/8/layout/hierarchy1"/>
    <dgm:cxn modelId="{B49EDD5F-DD36-4C84-A8C4-CC1010AA868F}" type="presParOf" srcId="{A31326F8-9B01-4E08-86B4-F1AE1750261D}" destId="{0443446B-D808-45DD-945C-939C8909F3BF}" srcOrd="0" destOrd="0" presId="urn:microsoft.com/office/officeart/2005/8/layout/hierarchy1"/>
    <dgm:cxn modelId="{5C58C422-0039-423D-A05A-41C402D57BF6}" type="presParOf" srcId="{A31326F8-9B01-4E08-86B4-F1AE1750261D}" destId="{D6B99825-72C0-4CE1-AE82-17F9EA4EA9C5}" srcOrd="1" destOrd="0" presId="urn:microsoft.com/office/officeart/2005/8/layout/hierarchy1"/>
    <dgm:cxn modelId="{C793A508-A6F1-41EA-B657-415D428C194C}" type="presParOf" srcId="{94147E86-2E96-4D05-9FD9-9017774CF86C}" destId="{ED14005F-C5EF-4999-BBDE-8BC153D68076}" srcOrd="1" destOrd="0" presId="urn:microsoft.com/office/officeart/2005/8/layout/hierarchy1"/>
  </dgm:cxnLst>
  <dgm:bg>
    <a:solidFill>
      <a:schemeClr val="accent2">
        <a:lumMod val="20000"/>
        <a:lumOff val="80000"/>
        <a:alpha val="74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3E7D1D-EA2D-4759-A189-94BDB704245B}" type="doc">
      <dgm:prSet loTypeId="urn:microsoft.com/office/officeart/2005/8/layout/hierarchy3" loCatId="list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id-ID"/>
        </a:p>
      </dgm:t>
    </dgm:pt>
    <dgm:pt modelId="{82E10058-BA04-4343-919D-434D242025B8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3000" dirty="0" err="1" smtClean="0">
              <a:solidFill>
                <a:schemeClr val="tx1"/>
              </a:solidFill>
              <a:latin typeface="Cooper Black" pitchFamily="18" charset="0"/>
            </a:rPr>
            <a:t>Jaminan</a:t>
          </a:r>
          <a:r>
            <a:rPr lang="en-US" sz="3000" dirty="0" smtClean="0">
              <a:solidFill>
                <a:schemeClr val="tx1"/>
              </a:solidFill>
              <a:latin typeface="Cooper Black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Cooper Black" pitchFamily="18" charset="0"/>
            </a:rPr>
            <a:t>Utama</a:t>
          </a:r>
          <a:endParaRPr lang="id-ID" sz="3000" dirty="0">
            <a:solidFill>
              <a:schemeClr val="tx1"/>
            </a:solidFill>
          </a:endParaRPr>
        </a:p>
      </dgm:t>
    </dgm:pt>
    <dgm:pt modelId="{DF8FD191-EEC3-4A18-9ED2-8D97F25AB2C2}" type="parTrans" cxnId="{FFD31B17-8D59-4ADC-87C1-11E6C3BBD991}">
      <dgm:prSet/>
      <dgm:spPr/>
      <dgm:t>
        <a:bodyPr/>
        <a:lstStyle/>
        <a:p>
          <a:endParaRPr lang="id-ID"/>
        </a:p>
      </dgm:t>
    </dgm:pt>
    <dgm:pt modelId="{9F5804C1-98A2-4FE3-817D-1C4060B79B81}" type="sibTrans" cxnId="{FFD31B17-8D59-4ADC-87C1-11E6C3BBD991}">
      <dgm:prSet/>
      <dgm:spPr/>
      <dgm:t>
        <a:bodyPr/>
        <a:lstStyle/>
        <a:p>
          <a:endParaRPr lang="id-ID"/>
        </a:p>
      </dgm:t>
    </dgm:pt>
    <dgm:pt modelId="{FDD3D50B-A080-4730-BAD1-4B442B482E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dgm:spPr>
      <dgm:t>
        <a:bodyPr/>
        <a:lstStyle/>
        <a:p>
          <a:r>
            <a:rPr lang="en-US" sz="2400" dirty="0" err="1" smtClean="0">
              <a:latin typeface="Berlin Sans FB" pitchFamily="34" charset="0"/>
            </a:rPr>
            <a:t>Aset</a:t>
          </a:r>
          <a:r>
            <a:rPr lang="en-US" sz="2400" dirty="0" smtClean="0">
              <a:latin typeface="Berlin Sans FB" pitchFamily="34" charset="0"/>
            </a:rPr>
            <a:t> </a:t>
          </a:r>
          <a:r>
            <a:rPr lang="en-US" sz="2400" dirty="0" err="1" smtClean="0">
              <a:latin typeface="Berlin Sans FB" pitchFamily="34" charset="0"/>
            </a:rPr>
            <a:t>usaha</a:t>
          </a:r>
          <a:r>
            <a:rPr lang="en-US" sz="2400" dirty="0" smtClean="0">
              <a:latin typeface="Berlin Sans FB" pitchFamily="34" charset="0"/>
            </a:rPr>
            <a:t> </a:t>
          </a:r>
          <a:r>
            <a:rPr lang="en-US" sz="2400" dirty="0" err="1" smtClean="0">
              <a:latin typeface="Berlin Sans FB" pitchFamily="34" charset="0"/>
            </a:rPr>
            <a:t>kehutanan</a:t>
          </a:r>
          <a:r>
            <a:rPr lang="en-US" sz="2400" dirty="0" smtClean="0">
              <a:latin typeface="Berlin Sans FB" pitchFamily="34" charset="0"/>
            </a:rPr>
            <a:t> yang </a:t>
          </a:r>
          <a:r>
            <a:rPr lang="en-US" sz="2400" dirty="0" err="1" smtClean="0">
              <a:latin typeface="Berlin Sans FB" pitchFamily="34" charset="0"/>
            </a:rPr>
            <a:t>dibiayai</a:t>
          </a:r>
          <a:r>
            <a:rPr lang="en-US" sz="2400" dirty="0" smtClean="0">
              <a:latin typeface="Berlin Sans FB" pitchFamily="34" charset="0"/>
            </a:rPr>
            <a:t> </a:t>
          </a:r>
          <a:r>
            <a:rPr lang="en-US" sz="2400" dirty="0" err="1" smtClean="0">
              <a:latin typeface="Berlin Sans FB" pitchFamily="34" charset="0"/>
            </a:rPr>
            <a:t>dari</a:t>
          </a:r>
          <a:r>
            <a:rPr lang="en-US" sz="2400" dirty="0" smtClean="0">
              <a:latin typeface="Berlin Sans FB" pitchFamily="34" charset="0"/>
            </a:rPr>
            <a:t> FDB</a:t>
          </a:r>
        </a:p>
        <a:p>
          <a:r>
            <a:rPr lang="en-US" sz="2400" dirty="0" smtClean="0">
              <a:latin typeface="Berlin Sans FB" pitchFamily="34" charset="0"/>
            </a:rPr>
            <a:t>(</a:t>
          </a:r>
          <a:r>
            <a:rPr lang="id-ID" sz="2400" dirty="0" smtClean="0">
              <a:latin typeface="Berlin Sans FB" pitchFamily="34" charset="0"/>
            </a:rPr>
            <a:t>nilai</a:t>
          </a:r>
          <a:r>
            <a:rPr lang="en-US" sz="2400" dirty="0" smtClean="0">
              <a:latin typeface="Berlin Sans FB" pitchFamily="34" charset="0"/>
            </a:rPr>
            <a:t> </a:t>
          </a:r>
          <a:r>
            <a:rPr lang="en-US" sz="2400" dirty="0" err="1" smtClean="0">
              <a:latin typeface="Berlin Sans FB" pitchFamily="34" charset="0"/>
            </a:rPr>
            <a:t>aset</a:t>
          </a:r>
          <a:r>
            <a:rPr lang="en-US" sz="2400" dirty="0" smtClean="0">
              <a:latin typeface="Berlin Sans FB" pitchFamily="34" charset="0"/>
            </a:rPr>
            <a:t> </a:t>
          </a:r>
          <a:r>
            <a:rPr lang="en-US" sz="2400" dirty="0" err="1" smtClean="0">
              <a:latin typeface="Berlin Sans FB" pitchFamily="34" charset="0"/>
            </a:rPr>
            <a:t>usaha</a:t>
          </a:r>
          <a:r>
            <a:rPr lang="id-ID" sz="2400" dirty="0" smtClean="0">
              <a:latin typeface="Berlin Sans FB" pitchFamily="34" charset="0"/>
            </a:rPr>
            <a:t> paling tinggi 100%</a:t>
          </a:r>
          <a:r>
            <a:rPr lang="en-US" sz="2400" dirty="0" smtClean="0">
              <a:latin typeface="Berlin Sans FB" pitchFamily="34" charset="0"/>
            </a:rPr>
            <a:t> </a:t>
          </a:r>
          <a:r>
            <a:rPr lang="id-ID" sz="2400" dirty="0" smtClean="0">
              <a:latin typeface="Berlin Sans FB" pitchFamily="34" charset="0"/>
            </a:rPr>
            <a:t>dari nilai penyaluran </a:t>
          </a:r>
          <a:r>
            <a:rPr lang="en-US" sz="2400" dirty="0" err="1" smtClean="0">
              <a:latin typeface="Berlin Sans FB" pitchFamily="34" charset="0"/>
            </a:rPr>
            <a:t>pembiayaan</a:t>
          </a:r>
          <a:r>
            <a:rPr lang="en-US" sz="2400" dirty="0" smtClean="0">
              <a:latin typeface="Berlin Sans FB" pitchFamily="34" charset="0"/>
            </a:rPr>
            <a:t>)</a:t>
          </a:r>
          <a:endParaRPr lang="id-ID" sz="2400" dirty="0"/>
        </a:p>
      </dgm:t>
    </dgm:pt>
    <dgm:pt modelId="{74C813BA-83FD-437E-B31D-ED7437CCC3E8}" type="parTrans" cxnId="{2731B2D6-276C-4096-A2B5-7E4C1888FEE9}">
      <dgm:prSet/>
      <dgm:spPr>
        <a:noFill/>
        <a:ln w="60325" cmpd="dbl">
          <a:solidFill>
            <a:srgbClr val="008000"/>
          </a:solidFill>
          <a:prstDash val="sysDash"/>
        </a:ln>
      </dgm:spPr>
      <dgm:t>
        <a:bodyPr/>
        <a:lstStyle/>
        <a:p>
          <a:endParaRPr lang="id-ID"/>
        </a:p>
      </dgm:t>
    </dgm:pt>
    <dgm:pt modelId="{B7E208B0-2084-40E0-8145-6D5BF519B22C}" type="sibTrans" cxnId="{2731B2D6-276C-4096-A2B5-7E4C1888FEE9}">
      <dgm:prSet/>
      <dgm:spPr/>
      <dgm:t>
        <a:bodyPr/>
        <a:lstStyle/>
        <a:p>
          <a:endParaRPr lang="id-ID"/>
        </a:p>
      </dgm:t>
    </dgm:pt>
    <dgm:pt modelId="{36ABBE2A-BDFF-40AF-986E-E2C890A521FA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3000" dirty="0" err="1" smtClean="0">
              <a:solidFill>
                <a:schemeClr val="tx1"/>
              </a:solidFill>
              <a:latin typeface="Cooper Black" pitchFamily="18" charset="0"/>
            </a:rPr>
            <a:t>Jaminan</a:t>
          </a:r>
          <a:r>
            <a:rPr lang="en-US" sz="3000" dirty="0" smtClean="0">
              <a:solidFill>
                <a:schemeClr val="tx1"/>
              </a:solidFill>
              <a:latin typeface="Cooper Black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Cooper Black" pitchFamily="18" charset="0"/>
            </a:rPr>
            <a:t>Tambahan</a:t>
          </a:r>
          <a:endParaRPr lang="id-ID" sz="3000" dirty="0">
            <a:solidFill>
              <a:schemeClr val="tx1"/>
            </a:solidFill>
          </a:endParaRPr>
        </a:p>
      </dgm:t>
    </dgm:pt>
    <dgm:pt modelId="{E370626A-0A58-4FB0-8459-726C430C723D}" type="parTrans" cxnId="{EF01137A-4433-4762-B7FB-C30A0516E619}">
      <dgm:prSet/>
      <dgm:spPr/>
      <dgm:t>
        <a:bodyPr/>
        <a:lstStyle/>
        <a:p>
          <a:endParaRPr lang="id-ID"/>
        </a:p>
      </dgm:t>
    </dgm:pt>
    <dgm:pt modelId="{D0F018FC-6F74-455D-AD63-AAC6A44A24A9}" type="sibTrans" cxnId="{EF01137A-4433-4762-B7FB-C30A0516E619}">
      <dgm:prSet/>
      <dgm:spPr/>
      <dgm:t>
        <a:bodyPr/>
        <a:lstStyle/>
        <a:p>
          <a:endParaRPr lang="id-ID"/>
        </a:p>
      </dgm:t>
    </dgm:pt>
    <dgm:pt modelId="{C0CB665C-AD05-44FB-AC68-F57BE361C9CD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190500" prstMaterial="metal">
          <a:bevelT w="88900" h="88900"/>
        </a:sp3d>
      </dgm:spPr>
      <dgm:t>
        <a:bodyPr/>
        <a:lstStyle/>
        <a:p>
          <a:r>
            <a:rPr lang="en-US" sz="2100" dirty="0" smtClean="0">
              <a:latin typeface="Berlin Sans FB" pitchFamily="34" charset="0"/>
            </a:rPr>
            <a:t>P</a:t>
          </a:r>
          <a:r>
            <a:rPr lang="id-ID" sz="2100" dirty="0" smtClean="0">
              <a:latin typeface="Berlin Sans FB" pitchFamily="34" charset="0"/>
            </a:rPr>
            <a:t>aling sedikit 25% dari total nilai p</a:t>
          </a:r>
          <a:r>
            <a:rPr lang="en-US" sz="2100" dirty="0" err="1" smtClean="0">
              <a:latin typeface="Berlin Sans FB" pitchFamily="34" charset="0"/>
            </a:rPr>
            <a:t>embiayaan</a:t>
          </a:r>
          <a:r>
            <a:rPr lang="en-US" sz="2100" dirty="0" smtClean="0">
              <a:latin typeface="Berlin Sans FB" pitchFamily="34" charset="0"/>
            </a:rPr>
            <a:t> </a:t>
          </a:r>
          <a:r>
            <a:rPr lang="id-ID" sz="2100" dirty="0" smtClean="0">
              <a:latin typeface="Berlin Sans FB" pitchFamily="34" charset="0"/>
            </a:rPr>
            <a:t>yang </a:t>
          </a:r>
          <a:r>
            <a:rPr lang="en-US" sz="2100" dirty="0" err="1" smtClean="0">
              <a:latin typeface="Berlin Sans FB" pitchFamily="34" charset="0"/>
            </a:rPr>
            <a:t>diusulkan</a:t>
          </a:r>
          <a:r>
            <a:rPr lang="en-US" sz="2100" dirty="0" smtClean="0">
              <a:latin typeface="Berlin Sans FB" pitchFamily="34" charset="0"/>
            </a:rPr>
            <a:t>.</a:t>
          </a:r>
          <a:endParaRPr lang="id-ID" sz="2100" dirty="0"/>
        </a:p>
      </dgm:t>
    </dgm:pt>
    <dgm:pt modelId="{99310EC7-D6F8-402D-B36F-088B82D73EDB}" type="parTrans" cxnId="{84986BE6-2401-4D2C-9994-B28FA38B49F6}">
      <dgm:prSet/>
      <dgm:spPr>
        <a:ln w="44450" cmpd="dbl">
          <a:solidFill>
            <a:srgbClr val="008000">
              <a:alpha val="90000"/>
            </a:srgbClr>
          </a:solidFill>
          <a:prstDash val="sysDash"/>
        </a:ln>
      </dgm:spPr>
      <dgm:t>
        <a:bodyPr/>
        <a:lstStyle/>
        <a:p>
          <a:endParaRPr lang="id-ID"/>
        </a:p>
      </dgm:t>
    </dgm:pt>
    <dgm:pt modelId="{CCA94853-9572-4C65-A549-9715E5197B0C}" type="sibTrans" cxnId="{84986BE6-2401-4D2C-9994-B28FA38B49F6}">
      <dgm:prSet/>
      <dgm:spPr/>
      <dgm:t>
        <a:bodyPr/>
        <a:lstStyle/>
        <a:p>
          <a:endParaRPr lang="id-ID"/>
        </a:p>
      </dgm:t>
    </dgm:pt>
    <dgm:pt modelId="{D2A96562-6C7C-405C-84C4-2584C47E7629}" type="pres">
      <dgm:prSet presAssocID="{E33E7D1D-EA2D-4759-A189-94BDB704245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AF7153FD-F61B-4F11-AF7A-1EEF4AEC6D52}" type="pres">
      <dgm:prSet presAssocID="{82E10058-BA04-4343-919D-434D242025B8}" presName="root" presStyleCnt="0"/>
      <dgm:spPr/>
    </dgm:pt>
    <dgm:pt modelId="{F4CE4C50-8C61-4F86-9A93-52183D7B5FBF}" type="pres">
      <dgm:prSet presAssocID="{82E10058-BA04-4343-919D-434D242025B8}" presName="rootComposite" presStyleCnt="0"/>
      <dgm:spPr/>
    </dgm:pt>
    <dgm:pt modelId="{A65C454B-EDBC-40BE-AEA7-8D92A45B0FFD}" type="pres">
      <dgm:prSet presAssocID="{82E10058-BA04-4343-919D-434D242025B8}" presName="rootText" presStyleLbl="node1" presStyleIdx="0" presStyleCnt="2" custScaleX="111744" custScaleY="35302" custLinFactNeighborX="1251" custLinFactNeighborY="-24022"/>
      <dgm:spPr/>
      <dgm:t>
        <a:bodyPr/>
        <a:lstStyle/>
        <a:p>
          <a:endParaRPr lang="id-ID"/>
        </a:p>
      </dgm:t>
    </dgm:pt>
    <dgm:pt modelId="{ABD69118-6E96-4F34-9243-0FCDB2A3AD16}" type="pres">
      <dgm:prSet presAssocID="{82E10058-BA04-4343-919D-434D242025B8}" presName="rootConnector" presStyleLbl="node1" presStyleIdx="0" presStyleCnt="2"/>
      <dgm:spPr/>
      <dgm:t>
        <a:bodyPr/>
        <a:lstStyle/>
        <a:p>
          <a:endParaRPr lang="id-ID"/>
        </a:p>
      </dgm:t>
    </dgm:pt>
    <dgm:pt modelId="{85BE8CD0-DE63-4EC2-978A-8B08E5CDDF9E}" type="pres">
      <dgm:prSet presAssocID="{82E10058-BA04-4343-919D-434D242025B8}" presName="childShape" presStyleCnt="0"/>
      <dgm:spPr/>
    </dgm:pt>
    <dgm:pt modelId="{ED3F7D87-87AC-4594-BB29-4A339F36328D}" type="pres">
      <dgm:prSet presAssocID="{74C813BA-83FD-437E-B31D-ED7437CCC3E8}" presName="Name13" presStyleLbl="parChTrans1D2" presStyleIdx="0" presStyleCnt="2"/>
      <dgm:spPr/>
      <dgm:t>
        <a:bodyPr/>
        <a:lstStyle/>
        <a:p>
          <a:endParaRPr lang="id-ID"/>
        </a:p>
      </dgm:t>
    </dgm:pt>
    <dgm:pt modelId="{C99C991D-AB20-443E-AD6E-0CC3191FD2CA}" type="pres">
      <dgm:prSet presAssocID="{FDD3D50B-A080-4730-BAD1-4B442B482EF0}" presName="childText" presStyleLbl="bgAcc1" presStyleIdx="0" presStyleCnt="2" custScaleX="101024" custScaleY="217881" custLinFactNeighborX="-4699" custLinFactNeighborY="-2649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6642B8C-F3B5-4253-A0CB-7D54470EB925}" type="pres">
      <dgm:prSet presAssocID="{36ABBE2A-BDFF-40AF-986E-E2C890A521FA}" presName="root" presStyleCnt="0"/>
      <dgm:spPr/>
    </dgm:pt>
    <dgm:pt modelId="{F41E6069-13C5-447A-A832-DA03ACDDD7C6}" type="pres">
      <dgm:prSet presAssocID="{36ABBE2A-BDFF-40AF-986E-E2C890A521FA}" presName="rootComposite" presStyleCnt="0"/>
      <dgm:spPr/>
    </dgm:pt>
    <dgm:pt modelId="{8D7BDB6D-6483-48CA-BF41-320B7F1E9BEA}" type="pres">
      <dgm:prSet presAssocID="{36ABBE2A-BDFF-40AF-986E-E2C890A521FA}" presName="rootText" presStyleLbl="node1" presStyleIdx="1" presStyleCnt="2" custScaleX="147289" custScaleY="33921" custLinFactNeighborX="-1141" custLinFactNeighborY="-25714"/>
      <dgm:spPr/>
      <dgm:t>
        <a:bodyPr/>
        <a:lstStyle/>
        <a:p>
          <a:endParaRPr lang="id-ID"/>
        </a:p>
      </dgm:t>
    </dgm:pt>
    <dgm:pt modelId="{A4EF0760-A0ED-47C5-B725-2281978408E5}" type="pres">
      <dgm:prSet presAssocID="{36ABBE2A-BDFF-40AF-986E-E2C890A521FA}" presName="rootConnector" presStyleLbl="node1" presStyleIdx="1" presStyleCnt="2"/>
      <dgm:spPr/>
      <dgm:t>
        <a:bodyPr/>
        <a:lstStyle/>
        <a:p>
          <a:endParaRPr lang="id-ID"/>
        </a:p>
      </dgm:t>
    </dgm:pt>
    <dgm:pt modelId="{BF3BDDD6-860E-4DAA-BE19-766CE41D5620}" type="pres">
      <dgm:prSet presAssocID="{36ABBE2A-BDFF-40AF-986E-E2C890A521FA}" presName="childShape" presStyleCnt="0"/>
      <dgm:spPr/>
    </dgm:pt>
    <dgm:pt modelId="{C6AA9ADD-4DFE-48F9-B423-E650438D8FFB}" type="pres">
      <dgm:prSet presAssocID="{99310EC7-D6F8-402D-B36F-088B82D73EDB}" presName="Name13" presStyleLbl="parChTrans1D2" presStyleIdx="1" presStyleCnt="2"/>
      <dgm:spPr/>
      <dgm:t>
        <a:bodyPr/>
        <a:lstStyle/>
        <a:p>
          <a:endParaRPr lang="id-ID"/>
        </a:p>
      </dgm:t>
    </dgm:pt>
    <dgm:pt modelId="{D63C5C4E-24DC-48A0-8DD0-D6B0DBB73BC4}" type="pres">
      <dgm:prSet presAssocID="{C0CB665C-AD05-44FB-AC68-F57BE361C9CD}" presName="childText" presStyleLbl="bgAcc1" presStyleIdx="1" presStyleCnt="2" custScaleX="139269" custScaleY="71381" custLinFactNeighborX="-6561" custLinFactNeighborY="-3931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343EF58-5064-4D61-AB94-E7B9EA43DC46}" type="presOf" srcId="{82E10058-BA04-4343-919D-434D242025B8}" destId="{A65C454B-EDBC-40BE-AEA7-8D92A45B0FFD}" srcOrd="0" destOrd="0" presId="urn:microsoft.com/office/officeart/2005/8/layout/hierarchy3"/>
    <dgm:cxn modelId="{89525D7A-2211-48F5-90AB-4C314DDD2883}" type="presOf" srcId="{36ABBE2A-BDFF-40AF-986E-E2C890A521FA}" destId="{A4EF0760-A0ED-47C5-B725-2281978408E5}" srcOrd="1" destOrd="0" presId="urn:microsoft.com/office/officeart/2005/8/layout/hierarchy3"/>
    <dgm:cxn modelId="{1AA30774-2E53-4D35-8906-AB4B7BFEAFF1}" type="presOf" srcId="{36ABBE2A-BDFF-40AF-986E-E2C890A521FA}" destId="{8D7BDB6D-6483-48CA-BF41-320B7F1E9BEA}" srcOrd="0" destOrd="0" presId="urn:microsoft.com/office/officeart/2005/8/layout/hierarchy3"/>
    <dgm:cxn modelId="{97313CD5-8F8D-4079-A16B-F09981E5478E}" type="presOf" srcId="{E33E7D1D-EA2D-4759-A189-94BDB704245B}" destId="{D2A96562-6C7C-405C-84C4-2584C47E7629}" srcOrd="0" destOrd="0" presId="urn:microsoft.com/office/officeart/2005/8/layout/hierarchy3"/>
    <dgm:cxn modelId="{FFD31B17-8D59-4ADC-87C1-11E6C3BBD991}" srcId="{E33E7D1D-EA2D-4759-A189-94BDB704245B}" destId="{82E10058-BA04-4343-919D-434D242025B8}" srcOrd="0" destOrd="0" parTransId="{DF8FD191-EEC3-4A18-9ED2-8D97F25AB2C2}" sibTransId="{9F5804C1-98A2-4FE3-817D-1C4060B79B81}"/>
    <dgm:cxn modelId="{EF01137A-4433-4762-B7FB-C30A0516E619}" srcId="{E33E7D1D-EA2D-4759-A189-94BDB704245B}" destId="{36ABBE2A-BDFF-40AF-986E-E2C890A521FA}" srcOrd="1" destOrd="0" parTransId="{E370626A-0A58-4FB0-8459-726C430C723D}" sibTransId="{D0F018FC-6F74-455D-AD63-AAC6A44A24A9}"/>
    <dgm:cxn modelId="{2731B2D6-276C-4096-A2B5-7E4C1888FEE9}" srcId="{82E10058-BA04-4343-919D-434D242025B8}" destId="{FDD3D50B-A080-4730-BAD1-4B442B482EF0}" srcOrd="0" destOrd="0" parTransId="{74C813BA-83FD-437E-B31D-ED7437CCC3E8}" sibTransId="{B7E208B0-2084-40E0-8145-6D5BF519B22C}"/>
    <dgm:cxn modelId="{A4689F33-7C53-4FE8-BC90-46972E4BBCDF}" type="presOf" srcId="{74C813BA-83FD-437E-B31D-ED7437CCC3E8}" destId="{ED3F7D87-87AC-4594-BB29-4A339F36328D}" srcOrd="0" destOrd="0" presId="urn:microsoft.com/office/officeart/2005/8/layout/hierarchy3"/>
    <dgm:cxn modelId="{9E0FFC28-1948-4302-8574-5CACF3B1C838}" type="presOf" srcId="{99310EC7-D6F8-402D-B36F-088B82D73EDB}" destId="{C6AA9ADD-4DFE-48F9-B423-E650438D8FFB}" srcOrd="0" destOrd="0" presId="urn:microsoft.com/office/officeart/2005/8/layout/hierarchy3"/>
    <dgm:cxn modelId="{54ED7BA2-2DF7-497F-9005-45C8D5AC78EB}" type="presOf" srcId="{FDD3D50B-A080-4730-BAD1-4B442B482EF0}" destId="{C99C991D-AB20-443E-AD6E-0CC3191FD2CA}" srcOrd="0" destOrd="0" presId="urn:microsoft.com/office/officeart/2005/8/layout/hierarchy3"/>
    <dgm:cxn modelId="{D21349EB-C262-4C31-88E5-D9DFB884A455}" type="presOf" srcId="{82E10058-BA04-4343-919D-434D242025B8}" destId="{ABD69118-6E96-4F34-9243-0FCDB2A3AD16}" srcOrd="1" destOrd="0" presId="urn:microsoft.com/office/officeart/2005/8/layout/hierarchy3"/>
    <dgm:cxn modelId="{DECD50C4-5A1F-496E-B8A7-9A2B7DBA3E5F}" type="presOf" srcId="{C0CB665C-AD05-44FB-AC68-F57BE361C9CD}" destId="{D63C5C4E-24DC-48A0-8DD0-D6B0DBB73BC4}" srcOrd="0" destOrd="0" presId="urn:microsoft.com/office/officeart/2005/8/layout/hierarchy3"/>
    <dgm:cxn modelId="{84986BE6-2401-4D2C-9994-B28FA38B49F6}" srcId="{36ABBE2A-BDFF-40AF-986E-E2C890A521FA}" destId="{C0CB665C-AD05-44FB-AC68-F57BE361C9CD}" srcOrd="0" destOrd="0" parTransId="{99310EC7-D6F8-402D-B36F-088B82D73EDB}" sibTransId="{CCA94853-9572-4C65-A549-9715E5197B0C}"/>
    <dgm:cxn modelId="{2B5064DB-672B-46AA-88F8-637BA94053E7}" type="presParOf" srcId="{D2A96562-6C7C-405C-84C4-2584C47E7629}" destId="{AF7153FD-F61B-4F11-AF7A-1EEF4AEC6D52}" srcOrd="0" destOrd="0" presId="urn:microsoft.com/office/officeart/2005/8/layout/hierarchy3"/>
    <dgm:cxn modelId="{CE797DD3-4437-47A6-BFE1-2F21187B83D4}" type="presParOf" srcId="{AF7153FD-F61B-4F11-AF7A-1EEF4AEC6D52}" destId="{F4CE4C50-8C61-4F86-9A93-52183D7B5FBF}" srcOrd="0" destOrd="0" presId="urn:microsoft.com/office/officeart/2005/8/layout/hierarchy3"/>
    <dgm:cxn modelId="{E72A2E01-83CC-4B81-ACFE-D7E401A70D9C}" type="presParOf" srcId="{F4CE4C50-8C61-4F86-9A93-52183D7B5FBF}" destId="{A65C454B-EDBC-40BE-AEA7-8D92A45B0FFD}" srcOrd="0" destOrd="0" presId="urn:microsoft.com/office/officeart/2005/8/layout/hierarchy3"/>
    <dgm:cxn modelId="{8DBA6F0B-87FD-4AAA-8F0C-D6B363CBBCAC}" type="presParOf" srcId="{F4CE4C50-8C61-4F86-9A93-52183D7B5FBF}" destId="{ABD69118-6E96-4F34-9243-0FCDB2A3AD16}" srcOrd="1" destOrd="0" presId="urn:microsoft.com/office/officeart/2005/8/layout/hierarchy3"/>
    <dgm:cxn modelId="{62C7E9CC-A4B1-4330-9400-76C701B98A46}" type="presParOf" srcId="{AF7153FD-F61B-4F11-AF7A-1EEF4AEC6D52}" destId="{85BE8CD0-DE63-4EC2-978A-8B08E5CDDF9E}" srcOrd="1" destOrd="0" presId="urn:microsoft.com/office/officeart/2005/8/layout/hierarchy3"/>
    <dgm:cxn modelId="{632D9D33-42FB-4D1C-B16B-9290FD233528}" type="presParOf" srcId="{85BE8CD0-DE63-4EC2-978A-8B08E5CDDF9E}" destId="{ED3F7D87-87AC-4594-BB29-4A339F36328D}" srcOrd="0" destOrd="0" presId="urn:microsoft.com/office/officeart/2005/8/layout/hierarchy3"/>
    <dgm:cxn modelId="{7E54E1F6-9F3A-4D76-B88D-279C6C175F75}" type="presParOf" srcId="{85BE8CD0-DE63-4EC2-978A-8B08E5CDDF9E}" destId="{C99C991D-AB20-443E-AD6E-0CC3191FD2CA}" srcOrd="1" destOrd="0" presId="urn:microsoft.com/office/officeart/2005/8/layout/hierarchy3"/>
    <dgm:cxn modelId="{B8EC3409-8B81-4107-8025-8CF6A6FC4506}" type="presParOf" srcId="{D2A96562-6C7C-405C-84C4-2584C47E7629}" destId="{66642B8C-F3B5-4253-A0CB-7D54470EB925}" srcOrd="1" destOrd="0" presId="urn:microsoft.com/office/officeart/2005/8/layout/hierarchy3"/>
    <dgm:cxn modelId="{8D11445A-20B5-472B-81CB-03C43F8094E8}" type="presParOf" srcId="{66642B8C-F3B5-4253-A0CB-7D54470EB925}" destId="{F41E6069-13C5-447A-A832-DA03ACDDD7C6}" srcOrd="0" destOrd="0" presId="urn:microsoft.com/office/officeart/2005/8/layout/hierarchy3"/>
    <dgm:cxn modelId="{2F3902B4-37D3-4517-B565-FFB748BA9E61}" type="presParOf" srcId="{F41E6069-13C5-447A-A832-DA03ACDDD7C6}" destId="{8D7BDB6D-6483-48CA-BF41-320B7F1E9BEA}" srcOrd="0" destOrd="0" presId="urn:microsoft.com/office/officeart/2005/8/layout/hierarchy3"/>
    <dgm:cxn modelId="{ABE1DDEA-ABC8-4E87-8349-1AE2A6A8CCC5}" type="presParOf" srcId="{F41E6069-13C5-447A-A832-DA03ACDDD7C6}" destId="{A4EF0760-A0ED-47C5-B725-2281978408E5}" srcOrd="1" destOrd="0" presId="urn:microsoft.com/office/officeart/2005/8/layout/hierarchy3"/>
    <dgm:cxn modelId="{A5E94371-EBCC-4194-8248-4DAD22359FC7}" type="presParOf" srcId="{66642B8C-F3B5-4253-A0CB-7D54470EB925}" destId="{BF3BDDD6-860E-4DAA-BE19-766CE41D5620}" srcOrd="1" destOrd="0" presId="urn:microsoft.com/office/officeart/2005/8/layout/hierarchy3"/>
    <dgm:cxn modelId="{C811F984-1E98-49BB-9F18-835346A0EE9B}" type="presParOf" srcId="{BF3BDDD6-860E-4DAA-BE19-766CE41D5620}" destId="{C6AA9ADD-4DFE-48F9-B423-E650438D8FFB}" srcOrd="0" destOrd="0" presId="urn:microsoft.com/office/officeart/2005/8/layout/hierarchy3"/>
    <dgm:cxn modelId="{CE1BA515-4C6C-47B5-9AA4-DE15DB75067F}" type="presParOf" srcId="{BF3BDDD6-860E-4DAA-BE19-766CE41D5620}" destId="{D63C5C4E-24DC-48A0-8DD0-D6B0DBB73BC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6A8354-F2B3-4682-8D57-FE91415E44BA}" type="doc">
      <dgm:prSet loTypeId="urn:microsoft.com/office/officeart/2005/8/layout/radial4" loCatId="relationship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id-ID"/>
        </a:p>
      </dgm:t>
    </dgm:pt>
    <dgm:pt modelId="{9FA24539-8E6C-4539-ADCF-EE0AEB69A416}">
      <dgm:prSet phldrT="[Text]" custT="1"/>
      <dgm:spPr/>
      <dgm:t>
        <a:bodyPr/>
        <a:lstStyle/>
        <a:p>
          <a:r>
            <a:rPr lang="id-ID" sz="2800" b="1" dirty="0" smtClean="0"/>
            <a:t>untuk mendukung pembiayaan</a:t>
          </a:r>
          <a:r>
            <a:rPr lang="en-US" sz="2800" b="1" dirty="0" smtClean="0"/>
            <a:t> </a:t>
          </a:r>
          <a:r>
            <a:rPr lang="en-US" sz="2800" b="1" dirty="0" err="1" smtClean="0"/>
            <a:t>usaha</a:t>
          </a:r>
          <a:r>
            <a:rPr lang="en-US" sz="2800" b="1" dirty="0" smtClean="0"/>
            <a:t> </a:t>
          </a:r>
          <a:r>
            <a:rPr lang="en-US" sz="2800" b="1" dirty="0" err="1" smtClean="0"/>
            <a:t>kehutanan</a:t>
          </a:r>
          <a:r>
            <a:rPr lang="en-US" sz="2800" b="1" dirty="0" smtClean="0"/>
            <a:t> </a:t>
          </a:r>
          <a:r>
            <a:rPr lang="en-US" sz="2800" b="1" dirty="0" err="1" smtClean="0"/>
            <a:t>dan</a:t>
          </a:r>
          <a:r>
            <a:rPr lang="en-US" sz="2800" b="1" dirty="0" smtClean="0"/>
            <a:t> </a:t>
          </a:r>
          <a:r>
            <a:rPr lang="en-US" sz="2800" b="1" dirty="0" err="1" smtClean="0"/>
            <a:t>investasi</a:t>
          </a:r>
          <a:r>
            <a:rPr lang="en-US" sz="2800" b="1" dirty="0" smtClean="0"/>
            <a:t> </a:t>
          </a:r>
          <a:r>
            <a:rPr lang="en-US" sz="2800" b="1" dirty="0" err="1" smtClean="0"/>
            <a:t>lingkungan</a:t>
          </a:r>
          <a:endParaRPr lang="id-ID" sz="2800" dirty="0"/>
        </a:p>
      </dgm:t>
    </dgm:pt>
    <dgm:pt modelId="{F6F7D4AD-5CBC-4F10-B27A-AC5A7C4E4007}" type="parTrans" cxnId="{4F9EC950-EBA4-426D-A454-E04BA8681667}">
      <dgm:prSet/>
      <dgm:spPr/>
      <dgm:t>
        <a:bodyPr/>
        <a:lstStyle/>
        <a:p>
          <a:endParaRPr lang="id-ID"/>
        </a:p>
      </dgm:t>
    </dgm:pt>
    <dgm:pt modelId="{5D38B7F3-3006-4809-A042-0EE3A452F787}" type="sibTrans" cxnId="{4F9EC950-EBA4-426D-A454-E04BA8681667}">
      <dgm:prSet/>
      <dgm:spPr/>
      <dgm:t>
        <a:bodyPr/>
        <a:lstStyle/>
        <a:p>
          <a:endParaRPr lang="id-ID"/>
        </a:p>
      </dgm:t>
    </dgm:pt>
    <dgm:pt modelId="{A2B26C48-130F-474B-B403-299ED6D34165}">
      <dgm:prSet phldrT="[Text]"/>
      <dgm:spPr/>
      <dgm:t>
        <a:bodyPr/>
        <a:lstStyle/>
        <a:p>
          <a:r>
            <a:rPr lang="en-GB" b="1" dirty="0" err="1" smtClean="0"/>
            <a:t>Nilai</a:t>
          </a:r>
          <a:r>
            <a:rPr lang="en-GB" b="1" dirty="0" smtClean="0"/>
            <a:t> </a:t>
          </a:r>
          <a:r>
            <a:rPr lang="en-GB" b="1" dirty="0" err="1" smtClean="0"/>
            <a:t>komitmen</a:t>
          </a:r>
          <a:r>
            <a:rPr lang="en-GB" b="1" dirty="0" smtClean="0"/>
            <a:t> </a:t>
          </a:r>
          <a:r>
            <a:rPr lang="en-GB" b="1" dirty="0" err="1" smtClean="0"/>
            <a:t>pembiayaan</a:t>
          </a:r>
          <a:r>
            <a:rPr lang="en-GB" b="1" dirty="0" smtClean="0"/>
            <a:t> FDB </a:t>
          </a:r>
          <a:r>
            <a:rPr lang="en-GB" b="1" dirty="0" err="1" smtClean="0"/>
            <a:t>sebesar</a:t>
          </a:r>
          <a:r>
            <a:rPr lang="en-GB" b="1" dirty="0" smtClean="0"/>
            <a:t> </a:t>
          </a:r>
          <a:r>
            <a:rPr lang="id-ID" b="1" dirty="0" smtClean="0"/>
            <a:t>Rp400 Milyar</a:t>
          </a:r>
          <a:r>
            <a:rPr lang="en-US" b="1" dirty="0" smtClean="0"/>
            <a:t> </a:t>
          </a:r>
          <a:endParaRPr lang="id-ID" b="1" dirty="0"/>
        </a:p>
      </dgm:t>
    </dgm:pt>
    <dgm:pt modelId="{BA53705C-3B4B-4372-BA22-A68F62F8A3B6}" type="parTrans" cxnId="{F0D52A59-B8BB-4234-80AE-D17A7D909C53}">
      <dgm:prSet/>
      <dgm:spPr>
        <a:gradFill rotWithShape="0">
          <a:gsLst>
            <a:gs pos="1200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4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id-ID"/>
        </a:p>
      </dgm:t>
    </dgm:pt>
    <dgm:pt modelId="{806D8160-EB16-4112-983D-6533C63F26A7}" type="sibTrans" cxnId="{F0D52A59-B8BB-4234-80AE-D17A7D909C53}">
      <dgm:prSet/>
      <dgm:spPr/>
      <dgm:t>
        <a:bodyPr/>
        <a:lstStyle/>
        <a:p>
          <a:endParaRPr lang="id-ID"/>
        </a:p>
      </dgm:t>
    </dgm:pt>
    <dgm:pt modelId="{D297D9C1-F2C8-4C1F-ACA4-DFB2470CB8E3}" type="pres">
      <dgm:prSet presAssocID="{B66A8354-F2B3-4682-8D57-FE91415E44B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4CAF28F-802B-484D-BEAA-7628D0C904BA}" type="pres">
      <dgm:prSet presAssocID="{9FA24539-8E6C-4539-ADCF-EE0AEB69A416}" presName="centerShape" presStyleLbl="node0" presStyleIdx="0" presStyleCnt="1" custScaleX="190633" custScaleY="104238" custLinFactNeighborX="6847" custLinFactNeighborY="-2143"/>
      <dgm:spPr/>
      <dgm:t>
        <a:bodyPr/>
        <a:lstStyle/>
        <a:p>
          <a:endParaRPr lang="id-ID"/>
        </a:p>
      </dgm:t>
    </dgm:pt>
    <dgm:pt modelId="{32734901-A6A6-4770-A30E-1F0300EE2656}" type="pres">
      <dgm:prSet presAssocID="{BA53705C-3B4B-4372-BA22-A68F62F8A3B6}" presName="parTrans" presStyleLbl="bgSibTrans2D1" presStyleIdx="0" presStyleCnt="1" custScaleX="150495" custScaleY="148287" custLinFactNeighborX="3080" custLinFactNeighborY="47739"/>
      <dgm:spPr/>
      <dgm:t>
        <a:bodyPr/>
        <a:lstStyle/>
        <a:p>
          <a:endParaRPr lang="id-ID"/>
        </a:p>
      </dgm:t>
    </dgm:pt>
    <dgm:pt modelId="{AB2BB4A2-BA00-4F79-B03C-257233FFB802}" type="pres">
      <dgm:prSet presAssocID="{A2B26C48-130F-474B-B403-299ED6D34165}" presName="node" presStyleLbl="node1" presStyleIdx="0" presStyleCnt="1" custScaleX="237857" custScaleY="97520" custRadScaleRad="97654" custRadScaleInc="418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DFEB4A1-A888-4D3B-B326-5010EF2A586A}" type="presOf" srcId="{A2B26C48-130F-474B-B403-299ED6D34165}" destId="{AB2BB4A2-BA00-4F79-B03C-257233FFB802}" srcOrd="0" destOrd="0" presId="urn:microsoft.com/office/officeart/2005/8/layout/radial4"/>
    <dgm:cxn modelId="{4F9EC950-EBA4-426D-A454-E04BA8681667}" srcId="{B66A8354-F2B3-4682-8D57-FE91415E44BA}" destId="{9FA24539-8E6C-4539-ADCF-EE0AEB69A416}" srcOrd="0" destOrd="0" parTransId="{F6F7D4AD-5CBC-4F10-B27A-AC5A7C4E4007}" sibTransId="{5D38B7F3-3006-4809-A042-0EE3A452F787}"/>
    <dgm:cxn modelId="{EEE343D9-71BA-4121-B766-B965FFC08709}" type="presOf" srcId="{9FA24539-8E6C-4539-ADCF-EE0AEB69A416}" destId="{84CAF28F-802B-484D-BEAA-7628D0C904BA}" srcOrd="0" destOrd="0" presId="urn:microsoft.com/office/officeart/2005/8/layout/radial4"/>
    <dgm:cxn modelId="{F0D52A59-B8BB-4234-80AE-D17A7D909C53}" srcId="{9FA24539-8E6C-4539-ADCF-EE0AEB69A416}" destId="{A2B26C48-130F-474B-B403-299ED6D34165}" srcOrd="0" destOrd="0" parTransId="{BA53705C-3B4B-4372-BA22-A68F62F8A3B6}" sibTransId="{806D8160-EB16-4112-983D-6533C63F26A7}"/>
    <dgm:cxn modelId="{63045EAE-A8D6-4123-8F08-37CD6B03F5EF}" type="presOf" srcId="{BA53705C-3B4B-4372-BA22-A68F62F8A3B6}" destId="{32734901-A6A6-4770-A30E-1F0300EE2656}" srcOrd="0" destOrd="0" presId="urn:microsoft.com/office/officeart/2005/8/layout/radial4"/>
    <dgm:cxn modelId="{DEB92531-D26B-420D-810D-9BE730BAE94D}" type="presOf" srcId="{B66A8354-F2B3-4682-8D57-FE91415E44BA}" destId="{D297D9C1-F2C8-4C1F-ACA4-DFB2470CB8E3}" srcOrd="0" destOrd="0" presId="urn:microsoft.com/office/officeart/2005/8/layout/radial4"/>
    <dgm:cxn modelId="{28AAAB75-6231-48A1-AC1D-E1CE84FAE880}" type="presParOf" srcId="{D297D9C1-F2C8-4C1F-ACA4-DFB2470CB8E3}" destId="{84CAF28F-802B-484D-BEAA-7628D0C904BA}" srcOrd="0" destOrd="0" presId="urn:microsoft.com/office/officeart/2005/8/layout/radial4"/>
    <dgm:cxn modelId="{920D9703-A764-4A93-B406-5D878990484D}" type="presParOf" srcId="{D297D9C1-F2C8-4C1F-ACA4-DFB2470CB8E3}" destId="{32734901-A6A6-4770-A30E-1F0300EE2656}" srcOrd="1" destOrd="0" presId="urn:microsoft.com/office/officeart/2005/8/layout/radial4"/>
    <dgm:cxn modelId="{F4C289FC-76D2-4A61-86F3-2B3FCD3984C3}" type="presParOf" srcId="{D297D9C1-F2C8-4C1F-ACA4-DFB2470CB8E3}" destId="{AB2BB4A2-BA00-4F79-B03C-257233FFB802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F968E2-8753-4D67-8C3C-2C048281D21F}" type="doc">
      <dgm:prSet loTypeId="urn:microsoft.com/office/officeart/2008/layout/VerticalCurvedList" loCatId="list" qsTypeId="urn:microsoft.com/office/officeart/2005/8/quickstyle/3d3" qsCatId="3D" csTypeId="urn:microsoft.com/office/officeart/2005/8/colors/accent0_2" csCatId="mainScheme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id-ID"/>
        </a:p>
      </dgm:t>
    </dgm:pt>
    <dgm:pt modelId="{9F1C566C-5B2B-4089-B18B-9AC4EB4507F8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GB" sz="2400" b="1" dirty="0" smtClean="0">
              <a:solidFill>
                <a:schemeClr val="tx1"/>
              </a:solidFill>
            </a:rPr>
            <a:t>Target FDB 400 M </a:t>
          </a:r>
          <a:r>
            <a:rPr lang="en-GB" sz="2400" b="1" dirty="0" err="1" smtClean="0">
              <a:solidFill>
                <a:schemeClr val="tx1"/>
              </a:solidFill>
            </a:rPr>
            <a:t>relatif</a:t>
          </a:r>
          <a:r>
            <a:rPr lang="en-GB" sz="2400" b="1" dirty="0" smtClean="0">
              <a:solidFill>
                <a:schemeClr val="tx1"/>
              </a:solidFill>
            </a:rPr>
            <a:t> </a:t>
          </a:r>
          <a:r>
            <a:rPr lang="en-GB" sz="2400" b="1" dirty="0" err="1" smtClean="0">
              <a:solidFill>
                <a:schemeClr val="tx1"/>
              </a:solidFill>
            </a:rPr>
            <a:t>kecil</a:t>
          </a:r>
          <a:r>
            <a:rPr lang="en-GB" sz="2400" b="1" dirty="0" smtClean="0">
              <a:solidFill>
                <a:schemeClr val="tx1"/>
              </a:solidFill>
            </a:rPr>
            <a:t> </a:t>
          </a:r>
          <a:r>
            <a:rPr lang="en-GB" sz="2400" b="1" dirty="0" err="1" smtClean="0">
              <a:solidFill>
                <a:schemeClr val="tx1"/>
              </a:solidFill>
            </a:rPr>
            <a:t>dibanding</a:t>
          </a:r>
          <a:r>
            <a:rPr lang="en-GB" sz="2400" b="1" dirty="0" smtClean="0">
              <a:solidFill>
                <a:schemeClr val="tx1"/>
              </a:solidFill>
            </a:rPr>
            <a:t> target </a:t>
          </a:r>
          <a:r>
            <a:rPr lang="en-GB" sz="2400" b="1" dirty="0" err="1" smtClean="0">
              <a:solidFill>
                <a:schemeClr val="tx1"/>
              </a:solidFill>
            </a:rPr>
            <a:t>pengembangan</a:t>
          </a:r>
          <a:r>
            <a:rPr lang="en-GB" sz="2400" b="1" dirty="0" smtClean="0">
              <a:solidFill>
                <a:schemeClr val="tx1"/>
              </a:solidFill>
            </a:rPr>
            <a:t> P</a:t>
          </a:r>
          <a:r>
            <a:rPr lang="id-ID" sz="2400" b="1" dirty="0" smtClean="0">
              <a:solidFill>
                <a:schemeClr val="tx1"/>
              </a:solidFill>
            </a:rPr>
            <a:t>S</a:t>
          </a:r>
          <a:r>
            <a:rPr lang="en-GB" sz="2400" b="1" dirty="0" smtClean="0">
              <a:solidFill>
                <a:schemeClr val="tx1"/>
              </a:solidFill>
            </a:rPr>
            <a:t> </a:t>
          </a:r>
          <a:r>
            <a:rPr lang="en-GB" sz="2400" b="1" dirty="0" err="1" smtClean="0">
              <a:solidFill>
                <a:schemeClr val="tx1"/>
              </a:solidFill>
            </a:rPr>
            <a:t>secara</a:t>
          </a:r>
          <a:r>
            <a:rPr lang="en-GB" sz="2400" b="1" dirty="0" smtClean="0">
              <a:solidFill>
                <a:schemeClr val="tx1"/>
              </a:solidFill>
            </a:rPr>
            <a:t> </a:t>
          </a:r>
          <a:r>
            <a:rPr lang="en-GB" sz="2400" b="1" dirty="0" err="1" smtClean="0">
              <a:solidFill>
                <a:schemeClr val="tx1"/>
              </a:solidFill>
            </a:rPr>
            <a:t>nasional</a:t>
          </a:r>
          <a:r>
            <a:rPr lang="en-GB" sz="2400" b="1" dirty="0" smtClean="0">
              <a:solidFill>
                <a:schemeClr val="tx1"/>
              </a:solidFill>
            </a:rPr>
            <a:t> 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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perlu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strategi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yang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tepat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agar FDB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efektif</a:t>
          </a:r>
          <a:endParaRPr lang="id-ID" sz="2400" b="1" dirty="0">
            <a:solidFill>
              <a:schemeClr val="tx1"/>
            </a:solidFill>
          </a:endParaRPr>
        </a:p>
      </dgm:t>
    </dgm:pt>
    <dgm:pt modelId="{6FBC8EC4-10D3-4917-B048-E5339929E30F}" type="parTrans" cxnId="{80807589-661C-4073-B206-0576FE776AF3}">
      <dgm:prSet/>
      <dgm:spPr/>
      <dgm:t>
        <a:bodyPr/>
        <a:lstStyle/>
        <a:p>
          <a:endParaRPr lang="id-ID"/>
        </a:p>
      </dgm:t>
    </dgm:pt>
    <dgm:pt modelId="{01BD30AC-34D7-4F60-8421-1EC750C1A829}" type="sibTrans" cxnId="{80807589-661C-4073-B206-0576FE776AF3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10000" prstMaterial="matte">
          <a:bevelT w="127000" h="63500"/>
        </a:sp3d>
      </dgm:spPr>
      <dgm:t>
        <a:bodyPr/>
        <a:lstStyle/>
        <a:p>
          <a:endParaRPr lang="id-ID"/>
        </a:p>
      </dgm:t>
    </dgm:pt>
    <dgm:pt modelId="{47E99CD8-AF70-41D5-823D-EBA84ECCEEE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500" b="1" dirty="0" err="1" smtClean="0">
              <a:solidFill>
                <a:schemeClr val="tx1"/>
              </a:solidFill>
              <a:sym typeface="Wingdings" pitchFamily="2" charset="2"/>
            </a:rPr>
            <a:t>Portofolio</a:t>
          </a:r>
          <a:r>
            <a:rPr lang="en-GB" sz="25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dirty="0" err="1" smtClean="0">
              <a:solidFill>
                <a:schemeClr val="tx1"/>
              </a:solidFill>
              <a:sym typeface="Wingdings" pitchFamily="2" charset="2"/>
            </a:rPr>
            <a:t>layanan</a:t>
          </a:r>
          <a:r>
            <a:rPr lang="en-GB" sz="25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dirty="0" err="1" smtClean="0">
              <a:solidFill>
                <a:schemeClr val="tx1"/>
              </a:solidFill>
              <a:sym typeface="Wingdings" pitchFamily="2" charset="2"/>
            </a:rPr>
            <a:t>pembiayaan</a:t>
          </a:r>
          <a:r>
            <a:rPr lang="en-GB" sz="2500" b="1" dirty="0" smtClean="0">
              <a:solidFill>
                <a:schemeClr val="tx1"/>
              </a:solidFill>
              <a:sym typeface="Wingdings" pitchFamily="2" charset="2"/>
            </a:rPr>
            <a:t> FDB </a:t>
          </a:r>
          <a:r>
            <a:rPr lang="en-GB" sz="2500" b="1" dirty="0" err="1" smtClean="0">
              <a:solidFill>
                <a:schemeClr val="tx1"/>
              </a:solidFill>
              <a:sym typeface="Wingdings" pitchFamily="2" charset="2"/>
            </a:rPr>
            <a:t>untuk</a:t>
          </a:r>
          <a:r>
            <a:rPr lang="en-GB" sz="25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dirty="0" err="1" smtClean="0">
              <a:solidFill>
                <a:schemeClr val="tx1"/>
              </a:solidFill>
              <a:sym typeface="Wingdings" pitchFamily="2" charset="2"/>
            </a:rPr>
            <a:t>usaha</a:t>
          </a:r>
          <a:r>
            <a:rPr lang="en-GB" sz="25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dirty="0" err="1" smtClean="0">
              <a:solidFill>
                <a:schemeClr val="tx1"/>
              </a:solidFill>
              <a:sym typeface="Wingdings" pitchFamily="2" charset="2"/>
            </a:rPr>
            <a:t>kehutanan</a:t>
          </a:r>
          <a:r>
            <a:rPr lang="en-GB" sz="2500" b="1" dirty="0" smtClean="0">
              <a:solidFill>
                <a:schemeClr val="tx1"/>
              </a:solidFill>
              <a:sym typeface="Wingdings" pitchFamily="2" charset="2"/>
            </a:rPr>
            <a:t> on farm-off farm</a:t>
          </a:r>
          <a:endParaRPr lang="id-ID" sz="2500" b="1" dirty="0">
            <a:solidFill>
              <a:schemeClr val="tx1"/>
            </a:solidFill>
          </a:endParaRPr>
        </a:p>
      </dgm:t>
    </dgm:pt>
    <dgm:pt modelId="{BEDD4AEC-C6F6-477E-8F3E-C86F4E963BA9}" type="parTrans" cxnId="{D410F20B-E22D-4542-8C44-5BC8E6F6815F}">
      <dgm:prSet/>
      <dgm:spPr/>
      <dgm:t>
        <a:bodyPr/>
        <a:lstStyle/>
        <a:p>
          <a:endParaRPr lang="id-ID"/>
        </a:p>
      </dgm:t>
    </dgm:pt>
    <dgm:pt modelId="{E1924E17-5972-4FDB-8D4A-42373D301360}" type="sibTrans" cxnId="{D410F20B-E22D-4542-8C44-5BC8E6F6815F}">
      <dgm:prSet/>
      <dgm:spPr/>
      <dgm:t>
        <a:bodyPr/>
        <a:lstStyle/>
        <a:p>
          <a:endParaRPr lang="id-ID"/>
        </a:p>
      </dgm:t>
    </dgm:pt>
    <dgm:pt modelId="{9BF2269C-E250-493C-B0D5-4C24DA8CC4B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Adopsi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pola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inti plasma (HTI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dan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Industri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sebagai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inti,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usaha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PS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sebagai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plasma) 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Peran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BUMN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sebagai</a:t>
          </a:r>
          <a:r>
            <a:rPr lang="en-GB" sz="2400" b="1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dirty="0" err="1" smtClean="0">
              <a:solidFill>
                <a:schemeClr val="tx1"/>
              </a:solidFill>
              <a:sym typeface="Wingdings" pitchFamily="2" charset="2"/>
            </a:rPr>
            <a:t>inti</a:t>
          </a:r>
          <a:endParaRPr lang="id-ID" sz="2400" b="1" dirty="0">
            <a:solidFill>
              <a:schemeClr val="tx1"/>
            </a:solidFill>
          </a:endParaRPr>
        </a:p>
      </dgm:t>
    </dgm:pt>
    <dgm:pt modelId="{3C96C4AB-A77C-4038-8603-BF57007D632A}" type="parTrans" cxnId="{DE996366-0A99-4F60-A513-157268D0F0DD}">
      <dgm:prSet/>
      <dgm:spPr/>
      <dgm:t>
        <a:bodyPr/>
        <a:lstStyle/>
        <a:p>
          <a:endParaRPr lang="id-ID"/>
        </a:p>
      </dgm:t>
    </dgm:pt>
    <dgm:pt modelId="{63922AA3-5C9D-479D-8594-8F15CB276002}" type="sibTrans" cxnId="{DE996366-0A99-4F60-A513-157268D0F0DD}">
      <dgm:prSet/>
      <dgm:spPr/>
      <dgm:t>
        <a:bodyPr/>
        <a:lstStyle/>
        <a:p>
          <a:endParaRPr lang="id-ID"/>
        </a:p>
      </dgm:t>
    </dgm:pt>
    <dgm:pt modelId="{813D37F7-1E02-46C7-92BE-725C7069434F}" type="pres">
      <dgm:prSet presAssocID="{D7F968E2-8753-4D67-8C3C-2C048281D2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6FE70C97-432A-4AD5-890B-6FB6E25A938A}" type="pres">
      <dgm:prSet presAssocID="{D7F968E2-8753-4D67-8C3C-2C048281D21F}" presName="Name1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325F52D-C251-47BA-B79D-2A5E25F5FD1F}" type="pres">
      <dgm:prSet presAssocID="{D7F968E2-8753-4D67-8C3C-2C048281D21F}" presName="cycl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9E18E97-1D9C-43B3-822E-0D5351C3D1DB}" type="pres">
      <dgm:prSet presAssocID="{D7F968E2-8753-4D67-8C3C-2C048281D21F}" presName="srcNode" presStyleLbl="node1" presStyleIdx="0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74FD388-3E14-4B07-BC0A-ACDDEFA3899C}" type="pres">
      <dgm:prSet presAssocID="{D7F968E2-8753-4D67-8C3C-2C048281D21F}" presName="conn" presStyleLbl="parChTrans1D2" presStyleIdx="0" presStyleCnt="1"/>
      <dgm:spPr/>
      <dgm:t>
        <a:bodyPr/>
        <a:lstStyle/>
        <a:p>
          <a:endParaRPr lang="id-ID"/>
        </a:p>
      </dgm:t>
    </dgm:pt>
    <dgm:pt modelId="{17D692AD-6B37-4CBB-92B8-08ECF2DA4431}" type="pres">
      <dgm:prSet presAssocID="{D7F968E2-8753-4D67-8C3C-2C048281D21F}" presName="extraNode" presStyleLbl="node1" presStyleIdx="0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DD057B5-69DF-495B-BD8B-2E549ACBA477}" type="pres">
      <dgm:prSet presAssocID="{D7F968E2-8753-4D67-8C3C-2C048281D21F}" presName="dstNode" presStyleLbl="node1" presStyleIdx="0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0C6760E-A4C3-43E0-9EFB-E33AD232A1A6}" type="pres">
      <dgm:prSet presAssocID="{9F1C566C-5B2B-4089-B18B-9AC4EB4507F8}" presName="text_1" presStyleLbl="node1" presStyleIdx="0" presStyleCnt="3" custScaleY="124870" custLinFactNeighborX="-1039" custLinFactNeighborY="-3601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E3125AD-6DC2-4D15-8D88-AF949B676D90}" type="pres">
      <dgm:prSet presAssocID="{9F1C566C-5B2B-4089-B18B-9AC4EB4507F8}" presName="accent_1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88DF5AF-2BE0-4879-93EE-869EFE534053}" type="pres">
      <dgm:prSet presAssocID="{9F1C566C-5B2B-4089-B18B-9AC4EB4507F8}" presName="accentRepeatNode" presStyleLbl="solidFgAcc1" presStyleIdx="0" presStyleCnt="3" custScaleX="97284" custScaleY="99308" custLinFactNeighborX="-1181" custLinFactNeighborY="-29654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/>
      </dgm:spPr>
    </dgm:pt>
    <dgm:pt modelId="{38F14392-A38C-4D2E-A8F2-72802D2FFA01}" type="pres">
      <dgm:prSet presAssocID="{47E99CD8-AF70-41D5-823D-EBA84ECCEEE2}" presName="text_2" presStyleLbl="node1" presStyleIdx="1" presStyleCnt="3" custLinFactNeighborX="-1002" custLinFactNeighborY="-2083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E4D2AF8-F1EC-4571-AD5F-28C904DDD4F1}" type="pres">
      <dgm:prSet presAssocID="{47E99CD8-AF70-41D5-823D-EBA84ECCEEE2}" presName="accent_2" presStyleCnt="0"/>
      <dgm:spPr/>
    </dgm:pt>
    <dgm:pt modelId="{EE51E101-AC00-4BF8-A2F1-78E25FD22B82}" type="pres">
      <dgm:prSet presAssocID="{47E99CD8-AF70-41D5-823D-EBA84ECCEEE2}" presName="accentRepeatNode" presStyleLbl="solidFgAcc1" presStyleIdx="1" presStyleCnt="3" custScaleX="79146" custScaleY="79146" custLinFactY="15128" custLinFactNeighborX="-33597" custLinFactNeighborY="100000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/>
      </dgm:spPr>
    </dgm:pt>
    <dgm:pt modelId="{040CDBBE-A602-4E5F-B895-9580002258B5}" type="pres">
      <dgm:prSet presAssocID="{9BF2269C-E250-493C-B0D5-4C24DA8CC4B2}" presName="text_3" presStyleLbl="node1" presStyleIdx="2" presStyleCnt="3" custLinFactNeighborX="30" custLinFactNeighborY="-97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04BCBFD-0AA7-435F-AC15-DD38852C6A33}" type="pres">
      <dgm:prSet presAssocID="{9BF2269C-E250-493C-B0D5-4C24DA8CC4B2}" presName="accent_3" presStyleCnt="0"/>
      <dgm:spPr/>
    </dgm:pt>
    <dgm:pt modelId="{C718C9CF-DC59-4480-9AD9-E54E8CCFB4D4}" type="pres">
      <dgm:prSet presAssocID="{9BF2269C-E250-493C-B0D5-4C24DA8CC4B2}" presName="accentRepeatNode" presStyleLbl="solidFgAcc1" presStyleIdx="2" presStyleCnt="3" custScaleX="99378" custScaleY="94923" custLinFactY="-39205" custLinFactNeighborX="27644" custLinFactNeighborY="-100000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/>
      </dgm:spPr>
    </dgm:pt>
  </dgm:ptLst>
  <dgm:cxnLst>
    <dgm:cxn modelId="{BDC44E06-CEF0-4E72-81BA-B96E90829B03}" type="presOf" srcId="{01BD30AC-34D7-4F60-8421-1EC750C1A829}" destId="{B74FD388-3E14-4B07-BC0A-ACDDEFA3899C}" srcOrd="0" destOrd="0" presId="urn:microsoft.com/office/officeart/2008/layout/VerticalCurvedList"/>
    <dgm:cxn modelId="{B3F3CA39-449F-4032-814D-549B464E7C4E}" type="presOf" srcId="{47E99CD8-AF70-41D5-823D-EBA84ECCEEE2}" destId="{38F14392-A38C-4D2E-A8F2-72802D2FFA01}" srcOrd="0" destOrd="0" presId="urn:microsoft.com/office/officeart/2008/layout/VerticalCurvedList"/>
    <dgm:cxn modelId="{40A2A2C4-11A4-4043-A6AA-CAEB58440B79}" type="presOf" srcId="{D7F968E2-8753-4D67-8C3C-2C048281D21F}" destId="{813D37F7-1E02-46C7-92BE-725C7069434F}" srcOrd="0" destOrd="0" presId="urn:microsoft.com/office/officeart/2008/layout/VerticalCurvedList"/>
    <dgm:cxn modelId="{D410F20B-E22D-4542-8C44-5BC8E6F6815F}" srcId="{D7F968E2-8753-4D67-8C3C-2C048281D21F}" destId="{47E99CD8-AF70-41D5-823D-EBA84ECCEEE2}" srcOrd="1" destOrd="0" parTransId="{BEDD4AEC-C6F6-477E-8F3E-C86F4E963BA9}" sibTransId="{E1924E17-5972-4FDB-8D4A-42373D301360}"/>
    <dgm:cxn modelId="{2B6DBE22-874E-4EBB-929C-10F5FC426572}" type="presOf" srcId="{9BF2269C-E250-493C-B0D5-4C24DA8CC4B2}" destId="{040CDBBE-A602-4E5F-B895-9580002258B5}" srcOrd="0" destOrd="0" presId="urn:microsoft.com/office/officeart/2008/layout/VerticalCurvedList"/>
    <dgm:cxn modelId="{15BAF6A0-6E01-4CE6-89BA-5325665AF6A9}" type="presOf" srcId="{9F1C566C-5B2B-4089-B18B-9AC4EB4507F8}" destId="{40C6760E-A4C3-43E0-9EFB-E33AD232A1A6}" srcOrd="0" destOrd="0" presId="urn:microsoft.com/office/officeart/2008/layout/VerticalCurvedList"/>
    <dgm:cxn modelId="{80807589-661C-4073-B206-0576FE776AF3}" srcId="{D7F968E2-8753-4D67-8C3C-2C048281D21F}" destId="{9F1C566C-5B2B-4089-B18B-9AC4EB4507F8}" srcOrd="0" destOrd="0" parTransId="{6FBC8EC4-10D3-4917-B048-E5339929E30F}" sibTransId="{01BD30AC-34D7-4F60-8421-1EC750C1A829}"/>
    <dgm:cxn modelId="{DE996366-0A99-4F60-A513-157268D0F0DD}" srcId="{D7F968E2-8753-4D67-8C3C-2C048281D21F}" destId="{9BF2269C-E250-493C-B0D5-4C24DA8CC4B2}" srcOrd="2" destOrd="0" parTransId="{3C96C4AB-A77C-4038-8603-BF57007D632A}" sibTransId="{63922AA3-5C9D-479D-8594-8F15CB276002}"/>
    <dgm:cxn modelId="{DA2FF76F-C3E2-48EA-9BFD-79E62F849C2F}" type="presParOf" srcId="{813D37F7-1E02-46C7-92BE-725C7069434F}" destId="{6FE70C97-432A-4AD5-890B-6FB6E25A938A}" srcOrd="0" destOrd="0" presId="urn:microsoft.com/office/officeart/2008/layout/VerticalCurvedList"/>
    <dgm:cxn modelId="{7C3539A6-3DA0-4BEF-AC43-76BD9CFCB21E}" type="presParOf" srcId="{6FE70C97-432A-4AD5-890B-6FB6E25A938A}" destId="{A325F52D-C251-47BA-B79D-2A5E25F5FD1F}" srcOrd="0" destOrd="0" presId="urn:microsoft.com/office/officeart/2008/layout/VerticalCurvedList"/>
    <dgm:cxn modelId="{E75A7BA4-C799-4925-892D-DD6114BEBEF7}" type="presParOf" srcId="{A325F52D-C251-47BA-B79D-2A5E25F5FD1F}" destId="{59E18E97-1D9C-43B3-822E-0D5351C3D1DB}" srcOrd="0" destOrd="0" presId="urn:microsoft.com/office/officeart/2008/layout/VerticalCurvedList"/>
    <dgm:cxn modelId="{C04F9F10-2973-4375-969A-8424A3DACD32}" type="presParOf" srcId="{A325F52D-C251-47BA-B79D-2A5E25F5FD1F}" destId="{B74FD388-3E14-4B07-BC0A-ACDDEFA3899C}" srcOrd="1" destOrd="0" presId="urn:microsoft.com/office/officeart/2008/layout/VerticalCurvedList"/>
    <dgm:cxn modelId="{DC75F2AE-8784-4707-B7EB-207DF8078D32}" type="presParOf" srcId="{A325F52D-C251-47BA-B79D-2A5E25F5FD1F}" destId="{17D692AD-6B37-4CBB-92B8-08ECF2DA4431}" srcOrd="2" destOrd="0" presId="urn:microsoft.com/office/officeart/2008/layout/VerticalCurvedList"/>
    <dgm:cxn modelId="{174A9806-C084-438C-9C5E-6CF69FC60B4A}" type="presParOf" srcId="{A325F52D-C251-47BA-B79D-2A5E25F5FD1F}" destId="{0DD057B5-69DF-495B-BD8B-2E549ACBA477}" srcOrd="3" destOrd="0" presId="urn:microsoft.com/office/officeart/2008/layout/VerticalCurvedList"/>
    <dgm:cxn modelId="{69693259-CF70-4241-899F-A62F50EF65B8}" type="presParOf" srcId="{6FE70C97-432A-4AD5-890B-6FB6E25A938A}" destId="{40C6760E-A4C3-43E0-9EFB-E33AD232A1A6}" srcOrd="1" destOrd="0" presId="urn:microsoft.com/office/officeart/2008/layout/VerticalCurvedList"/>
    <dgm:cxn modelId="{D720F514-CFDB-4DE0-B0F6-2344B0FB91C9}" type="presParOf" srcId="{6FE70C97-432A-4AD5-890B-6FB6E25A938A}" destId="{2E3125AD-6DC2-4D15-8D88-AF949B676D90}" srcOrd="2" destOrd="0" presId="urn:microsoft.com/office/officeart/2008/layout/VerticalCurvedList"/>
    <dgm:cxn modelId="{D41705F4-5D44-4EE9-B448-F4A3ADEC63B6}" type="presParOf" srcId="{2E3125AD-6DC2-4D15-8D88-AF949B676D90}" destId="{888DF5AF-2BE0-4879-93EE-869EFE534053}" srcOrd="0" destOrd="0" presId="urn:microsoft.com/office/officeart/2008/layout/VerticalCurvedList"/>
    <dgm:cxn modelId="{426D0B7B-1663-4018-BEDE-A571C4397E37}" type="presParOf" srcId="{6FE70C97-432A-4AD5-890B-6FB6E25A938A}" destId="{38F14392-A38C-4D2E-A8F2-72802D2FFA01}" srcOrd="3" destOrd="0" presId="urn:microsoft.com/office/officeart/2008/layout/VerticalCurvedList"/>
    <dgm:cxn modelId="{964083A8-3B59-45D2-AF93-3FF3D92C9343}" type="presParOf" srcId="{6FE70C97-432A-4AD5-890B-6FB6E25A938A}" destId="{7E4D2AF8-F1EC-4571-AD5F-28C904DDD4F1}" srcOrd="4" destOrd="0" presId="urn:microsoft.com/office/officeart/2008/layout/VerticalCurvedList"/>
    <dgm:cxn modelId="{B63045A3-35FE-4FFE-B0EE-6A4671271B94}" type="presParOf" srcId="{7E4D2AF8-F1EC-4571-AD5F-28C904DDD4F1}" destId="{EE51E101-AC00-4BF8-A2F1-78E25FD22B82}" srcOrd="0" destOrd="0" presId="urn:microsoft.com/office/officeart/2008/layout/VerticalCurvedList"/>
    <dgm:cxn modelId="{7591492B-3458-4CF3-AF50-263C289C47B7}" type="presParOf" srcId="{6FE70C97-432A-4AD5-890B-6FB6E25A938A}" destId="{040CDBBE-A602-4E5F-B895-9580002258B5}" srcOrd="5" destOrd="0" presId="urn:microsoft.com/office/officeart/2008/layout/VerticalCurvedList"/>
    <dgm:cxn modelId="{8CFFC039-FC17-4E46-9C94-DD95226CF090}" type="presParOf" srcId="{6FE70C97-432A-4AD5-890B-6FB6E25A938A}" destId="{804BCBFD-0AA7-435F-AC15-DD38852C6A33}" srcOrd="6" destOrd="0" presId="urn:microsoft.com/office/officeart/2008/layout/VerticalCurvedList"/>
    <dgm:cxn modelId="{C702F293-5D0A-44E9-87D4-B238F8372F11}" type="presParOf" srcId="{804BCBFD-0AA7-435F-AC15-DD38852C6A33}" destId="{C718C9CF-DC59-4480-9AD9-E54E8CCFB4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E9B72E-AB97-44A4-B0B9-21549D1754D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E02D62DB-061F-42D2-90EA-7345B0BA2F70}">
      <dgm:prSet phldrT="[Text]" custT="1"/>
      <dgm:spPr>
        <a:solidFill>
          <a:srgbClr val="7BD8F5"/>
        </a:solidFill>
        <a:ln>
          <a:solidFill>
            <a:srgbClr val="00B050"/>
          </a:solidFill>
        </a:ln>
      </dgm:spPr>
      <dgm:t>
        <a:bodyPr/>
        <a:lstStyle/>
        <a:p>
          <a:r>
            <a:rPr lang="en-AU" sz="2400" b="1" dirty="0">
              <a:solidFill>
                <a:srgbClr val="7030A0"/>
              </a:solidFill>
              <a:latin typeface="Calibri" panose="020F0502020204030204" pitchFamily="34" charset="0"/>
            </a:rPr>
            <a:t>BAGI HASIL</a:t>
          </a:r>
        </a:p>
      </dgm:t>
    </dgm:pt>
    <dgm:pt modelId="{00C3805F-5CE2-4D70-984D-2DB3038FE832}" type="parTrans" cxnId="{B088A5AA-D5DB-4EFA-9546-51506278595A}">
      <dgm:prSet/>
      <dgm:spPr/>
      <dgm:t>
        <a:bodyPr/>
        <a:lstStyle/>
        <a:p>
          <a:endParaRPr lang="en-AU"/>
        </a:p>
      </dgm:t>
    </dgm:pt>
    <dgm:pt modelId="{6C108195-75F4-44E5-AC26-0C504B12946B}" type="sibTrans" cxnId="{B088A5AA-D5DB-4EFA-9546-51506278595A}">
      <dgm:prSet/>
      <dgm:spPr/>
      <dgm:t>
        <a:bodyPr/>
        <a:lstStyle/>
        <a:p>
          <a:endParaRPr lang="en-AU"/>
        </a:p>
      </dgm:t>
    </dgm:pt>
    <dgm:pt modelId="{B3FF2897-5456-425E-ABFF-B0AD5B607608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6E48C"/>
        </a:solidFill>
        <a:ln>
          <a:solidFill>
            <a:srgbClr val="00B050"/>
          </a:solidFill>
        </a:ln>
      </dgm:spPr>
      <dgm:t>
        <a:bodyPr/>
        <a:lstStyle/>
        <a:p>
          <a:r>
            <a:rPr lang="en-AU" sz="2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rPr>
            <a:t>PINJAMAN</a:t>
          </a:r>
        </a:p>
      </dgm:t>
    </dgm:pt>
    <dgm:pt modelId="{63913C89-DB75-43D9-B12E-0DABFCA9B41C}" type="parTrans" cxnId="{0A366DCB-0AE8-4474-BEAE-98BE5F1B2CFC}">
      <dgm:prSet/>
      <dgm:spPr/>
      <dgm:t>
        <a:bodyPr/>
        <a:lstStyle/>
        <a:p>
          <a:endParaRPr lang="en-AU"/>
        </a:p>
      </dgm:t>
    </dgm:pt>
    <dgm:pt modelId="{98EA8252-707D-4A01-9744-A26F8F9634D5}" type="sibTrans" cxnId="{0A366DCB-0AE8-4474-BEAE-98BE5F1B2CFC}">
      <dgm:prSet/>
      <dgm:spPr/>
      <dgm:t>
        <a:bodyPr/>
        <a:lstStyle/>
        <a:p>
          <a:endParaRPr lang="en-AU"/>
        </a:p>
      </dgm:t>
    </dgm:pt>
    <dgm:pt modelId="{8C9668C4-DE89-4B2F-B7DB-594F39B2416A}">
      <dgm:prSet phldrT="[Text]" custT="1"/>
      <dgm:spPr>
        <a:solidFill>
          <a:srgbClr val="FFFF99"/>
        </a:solidFill>
        <a:ln>
          <a:solidFill>
            <a:srgbClr val="FF0000"/>
          </a:solidFill>
        </a:ln>
      </dgm:spPr>
      <dgm:t>
        <a:bodyPr/>
        <a:lstStyle/>
        <a:p>
          <a:r>
            <a:rPr lang="en-AU" sz="2800" b="0" i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HIBAH</a:t>
          </a:r>
        </a:p>
      </dgm:t>
    </dgm:pt>
    <dgm:pt modelId="{EB7D280D-9CA9-4C56-9670-7E9061ABD393}" type="parTrans" cxnId="{602660CC-DF9D-4086-BB8D-13EA53A8057D}">
      <dgm:prSet/>
      <dgm:spPr/>
      <dgm:t>
        <a:bodyPr/>
        <a:lstStyle/>
        <a:p>
          <a:endParaRPr lang="en-AU"/>
        </a:p>
      </dgm:t>
    </dgm:pt>
    <dgm:pt modelId="{F2BD82CD-0EEB-46D7-A9FE-7DCBE1F68A91}" type="sibTrans" cxnId="{602660CC-DF9D-4086-BB8D-13EA53A8057D}">
      <dgm:prSet/>
      <dgm:spPr/>
      <dgm:t>
        <a:bodyPr/>
        <a:lstStyle/>
        <a:p>
          <a:endParaRPr lang="en-AU"/>
        </a:p>
      </dgm:t>
    </dgm:pt>
    <dgm:pt modelId="{A2501A7E-BE69-44E6-9EE3-22E4BAB90E9E}">
      <dgm:prSet phldrT="[Text]" custT="1"/>
      <dgm:spPr>
        <a:solidFill>
          <a:srgbClr val="7BD8F5"/>
        </a:solidFill>
        <a:ln>
          <a:solidFill>
            <a:srgbClr val="00B050"/>
          </a:solidFill>
        </a:ln>
      </dgm:spPr>
      <dgm:t>
        <a:bodyPr/>
        <a:lstStyle/>
        <a:p>
          <a:r>
            <a:rPr lang="en-AU" sz="2400" b="1" dirty="0">
              <a:solidFill>
                <a:srgbClr val="7030A0"/>
              </a:solidFill>
              <a:latin typeface="Calibri" panose="020F0502020204030204" pitchFamily="34" charset="0"/>
            </a:rPr>
            <a:t>BAGI HASIL</a:t>
          </a:r>
        </a:p>
      </dgm:t>
    </dgm:pt>
    <dgm:pt modelId="{CE968F6D-CF7D-41E6-885E-6C5176ACD9F2}" type="parTrans" cxnId="{A9E2ED82-4425-429B-9DF9-9EB99766E333}">
      <dgm:prSet/>
      <dgm:spPr/>
      <dgm:t>
        <a:bodyPr/>
        <a:lstStyle/>
        <a:p>
          <a:endParaRPr lang="en-AU"/>
        </a:p>
      </dgm:t>
    </dgm:pt>
    <dgm:pt modelId="{9158936F-DFC5-4FDC-AFA5-A1FA4912AEEF}" type="sibTrans" cxnId="{A9E2ED82-4425-429B-9DF9-9EB99766E333}">
      <dgm:prSet/>
      <dgm:spPr/>
      <dgm:t>
        <a:bodyPr/>
        <a:lstStyle/>
        <a:p>
          <a:endParaRPr lang="en-AU"/>
        </a:p>
      </dgm:t>
    </dgm:pt>
    <dgm:pt modelId="{82A923EC-E74A-4221-B97E-51EE9182314B}" type="pres">
      <dgm:prSet presAssocID="{52E9B72E-AB97-44A4-B0B9-21549D1754D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E812B-B5E7-4AE5-B661-ABCF65354525}" type="pres">
      <dgm:prSet presAssocID="{52E9B72E-AB97-44A4-B0B9-21549D1754D1}" presName="diamond" presStyleLbl="bgShp" presStyleIdx="0" presStyleCnt="1" custAng="0" custScaleX="102080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C00000">
            <a:alpha val="45000"/>
          </a:srgbClr>
        </a:solidFill>
      </dgm:spPr>
      <dgm:t>
        <a:bodyPr/>
        <a:lstStyle/>
        <a:p>
          <a:endParaRPr lang="en-GB"/>
        </a:p>
      </dgm:t>
    </dgm:pt>
    <dgm:pt modelId="{5281DE49-8B31-4514-B584-9D01180471B8}" type="pres">
      <dgm:prSet presAssocID="{52E9B72E-AB97-44A4-B0B9-21549D1754D1}" presName="quad1" presStyleLbl="node1" presStyleIdx="0" presStyleCnt="4" custLinFactNeighborX="-6401" custLinFactNeighborY="5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4BD24-C017-4D8F-95EC-EC3E026FCE89}" type="pres">
      <dgm:prSet presAssocID="{52E9B72E-AB97-44A4-B0B9-21549D1754D1}" presName="quad2" presStyleLbl="node1" presStyleIdx="1" presStyleCnt="4" custLinFactNeighborX="1578" custLinFactNeighborY="-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AF5BB7-3864-4CDB-B380-3C12345E018D}" type="pres">
      <dgm:prSet presAssocID="{52E9B72E-AB97-44A4-B0B9-21549D1754D1}" presName="quad3" presStyleLbl="node1" presStyleIdx="2" presStyleCnt="4" custLinFactNeighborX="-6156" custLinFactNeighborY="74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6A41A-1B53-42D5-99EE-37D3C8953D44}" type="pres">
      <dgm:prSet presAssocID="{52E9B72E-AB97-44A4-B0B9-21549D1754D1}" presName="quad4" presStyleLbl="node1" presStyleIdx="3" presStyleCnt="4" custLinFactNeighborX="1724" custLinFactNeighborY="74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DED40A-D083-4B7D-BBF6-CBADBEA27193}" type="presOf" srcId="{8C9668C4-DE89-4B2F-B7DB-594F39B2416A}" destId="{A9AF5BB7-3864-4CDB-B380-3C12345E018D}" srcOrd="0" destOrd="0" presId="urn:microsoft.com/office/officeart/2005/8/layout/matrix3"/>
    <dgm:cxn modelId="{58B4E4B2-22B7-4B83-8FEA-AAF421BA6926}" type="presOf" srcId="{A2501A7E-BE69-44E6-9EE3-22E4BAB90E9E}" destId="{9FF6A41A-1B53-42D5-99EE-37D3C8953D44}" srcOrd="0" destOrd="0" presId="urn:microsoft.com/office/officeart/2005/8/layout/matrix3"/>
    <dgm:cxn modelId="{A9E2ED82-4425-429B-9DF9-9EB99766E333}" srcId="{52E9B72E-AB97-44A4-B0B9-21549D1754D1}" destId="{A2501A7E-BE69-44E6-9EE3-22E4BAB90E9E}" srcOrd="3" destOrd="0" parTransId="{CE968F6D-CF7D-41E6-885E-6C5176ACD9F2}" sibTransId="{9158936F-DFC5-4FDC-AFA5-A1FA4912AEEF}"/>
    <dgm:cxn modelId="{6F2A905E-4C67-47AE-9F26-228C59F27362}" type="presOf" srcId="{52E9B72E-AB97-44A4-B0B9-21549D1754D1}" destId="{82A923EC-E74A-4221-B97E-51EE9182314B}" srcOrd="0" destOrd="0" presId="urn:microsoft.com/office/officeart/2005/8/layout/matrix3"/>
    <dgm:cxn modelId="{262F5B2A-61B8-4776-AFD2-366ED68475C2}" type="presOf" srcId="{B3FF2897-5456-425E-ABFF-B0AD5B607608}" destId="{9794BD24-C017-4D8F-95EC-EC3E026FCE89}" srcOrd="0" destOrd="0" presId="urn:microsoft.com/office/officeart/2005/8/layout/matrix3"/>
    <dgm:cxn modelId="{B088A5AA-D5DB-4EFA-9546-51506278595A}" srcId="{52E9B72E-AB97-44A4-B0B9-21549D1754D1}" destId="{E02D62DB-061F-42D2-90EA-7345B0BA2F70}" srcOrd="0" destOrd="0" parTransId="{00C3805F-5CE2-4D70-984D-2DB3038FE832}" sibTransId="{6C108195-75F4-44E5-AC26-0C504B12946B}"/>
    <dgm:cxn modelId="{D20EABD9-7C24-4B24-99D5-A5D34CED5262}" type="presOf" srcId="{E02D62DB-061F-42D2-90EA-7345B0BA2F70}" destId="{5281DE49-8B31-4514-B584-9D01180471B8}" srcOrd="0" destOrd="0" presId="urn:microsoft.com/office/officeart/2005/8/layout/matrix3"/>
    <dgm:cxn modelId="{0A366DCB-0AE8-4474-BEAE-98BE5F1B2CFC}" srcId="{52E9B72E-AB97-44A4-B0B9-21549D1754D1}" destId="{B3FF2897-5456-425E-ABFF-B0AD5B607608}" srcOrd="1" destOrd="0" parTransId="{63913C89-DB75-43D9-B12E-0DABFCA9B41C}" sibTransId="{98EA8252-707D-4A01-9744-A26F8F9634D5}"/>
    <dgm:cxn modelId="{602660CC-DF9D-4086-BB8D-13EA53A8057D}" srcId="{52E9B72E-AB97-44A4-B0B9-21549D1754D1}" destId="{8C9668C4-DE89-4B2F-B7DB-594F39B2416A}" srcOrd="2" destOrd="0" parTransId="{EB7D280D-9CA9-4C56-9670-7E9061ABD393}" sibTransId="{F2BD82CD-0EEB-46D7-A9FE-7DCBE1F68A91}"/>
    <dgm:cxn modelId="{A2615103-6FC3-4FBF-8908-103B1E1EA475}" type="presParOf" srcId="{82A923EC-E74A-4221-B97E-51EE9182314B}" destId="{612E812B-B5E7-4AE5-B661-ABCF65354525}" srcOrd="0" destOrd="0" presId="urn:microsoft.com/office/officeart/2005/8/layout/matrix3"/>
    <dgm:cxn modelId="{2753D747-CF00-4EEC-AF37-621A8C4690C3}" type="presParOf" srcId="{82A923EC-E74A-4221-B97E-51EE9182314B}" destId="{5281DE49-8B31-4514-B584-9D01180471B8}" srcOrd="1" destOrd="0" presId="urn:microsoft.com/office/officeart/2005/8/layout/matrix3"/>
    <dgm:cxn modelId="{EDF263C7-2FF0-4E85-853F-B1669E8780BE}" type="presParOf" srcId="{82A923EC-E74A-4221-B97E-51EE9182314B}" destId="{9794BD24-C017-4D8F-95EC-EC3E026FCE89}" srcOrd="2" destOrd="0" presId="urn:microsoft.com/office/officeart/2005/8/layout/matrix3"/>
    <dgm:cxn modelId="{18EF8CBB-2149-474F-9A0B-FF972AFDEF63}" type="presParOf" srcId="{82A923EC-E74A-4221-B97E-51EE9182314B}" destId="{A9AF5BB7-3864-4CDB-B380-3C12345E018D}" srcOrd="3" destOrd="0" presId="urn:microsoft.com/office/officeart/2005/8/layout/matrix3"/>
    <dgm:cxn modelId="{5E55671A-9638-451B-839E-915CD342B1F7}" type="presParOf" srcId="{82A923EC-E74A-4221-B97E-51EE9182314B}" destId="{9FF6A41A-1B53-42D5-99EE-37D3C8953D4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D19DA-6C9B-4665-AF74-C394194606FA}">
      <dsp:nvSpPr>
        <dsp:cNvPr id="0" name=""/>
        <dsp:cNvSpPr/>
      </dsp:nvSpPr>
      <dsp:spPr>
        <a:xfrm rot="10800000">
          <a:off x="2216035" y="1523"/>
          <a:ext cx="7950836" cy="995553"/>
        </a:xfrm>
        <a:prstGeom prst="homePlate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011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Merupakan bagian dari keuangan negara (APBN) bukan hibah atau bukan proyek.</a:t>
          </a:r>
          <a:endParaRPr lang="id-ID" sz="2400" b="1" kern="1200" dirty="0">
            <a:solidFill>
              <a:schemeClr val="tx1"/>
            </a:solidFill>
          </a:endParaRPr>
        </a:p>
      </dsp:txBody>
      <dsp:txXfrm rot="10800000">
        <a:off x="2464923" y="1523"/>
        <a:ext cx="7701948" cy="995553"/>
      </dsp:txXfrm>
    </dsp:sp>
    <dsp:sp modelId="{B40EE045-C2B8-4007-9984-D467BC85597F}">
      <dsp:nvSpPr>
        <dsp:cNvPr id="0" name=""/>
        <dsp:cNvSpPr/>
      </dsp:nvSpPr>
      <dsp:spPr>
        <a:xfrm>
          <a:off x="1720327" y="1523"/>
          <a:ext cx="1037266" cy="995553"/>
        </a:xfrm>
        <a:prstGeom prst="ellipse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D0E6C-B15E-4BEF-A9DC-629DAA21AC8C}">
      <dsp:nvSpPr>
        <dsp:cNvPr id="0" name=""/>
        <dsp:cNvSpPr/>
      </dsp:nvSpPr>
      <dsp:spPr>
        <a:xfrm rot="10800000">
          <a:off x="2239994" y="1294257"/>
          <a:ext cx="7904988" cy="995553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0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Disalurkan, ditagih dan dikembalikan, serta digulirkan kembali kepada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penerima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FDB</a:t>
          </a: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lainnya. </a:t>
          </a:r>
        </a:p>
      </dsp:txBody>
      <dsp:txXfrm rot="10800000">
        <a:off x="2488882" y="1294257"/>
        <a:ext cx="7656100" cy="995553"/>
      </dsp:txXfrm>
    </dsp:sp>
    <dsp:sp modelId="{1B00A25E-5B13-41D0-96E9-F5912CC08331}">
      <dsp:nvSpPr>
        <dsp:cNvPr id="0" name=""/>
        <dsp:cNvSpPr/>
      </dsp:nvSpPr>
      <dsp:spPr>
        <a:xfrm>
          <a:off x="1742217" y="1294257"/>
          <a:ext cx="995553" cy="995553"/>
        </a:xfrm>
        <a:prstGeom prst="ellipse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06D69-08E0-4EF6-AEB5-CC521C0E0A73}">
      <dsp:nvSpPr>
        <dsp:cNvPr id="0" name=""/>
        <dsp:cNvSpPr/>
      </dsp:nvSpPr>
      <dsp:spPr>
        <a:xfrm rot="10800000">
          <a:off x="2239994" y="2586990"/>
          <a:ext cx="7904988" cy="995553"/>
        </a:xfrm>
        <a:prstGeom prst="homePlat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011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Pelengkap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/</a:t>
          </a:r>
          <a:r>
            <a:rPr lang="en-US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</a:t>
          </a:r>
          <a:r>
            <a:rPr lang="id-ID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ng</a:t>
          </a:r>
          <a:r>
            <a:rPr lang="en-US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uatan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modal</a:t>
          </a:r>
          <a:r>
            <a:rPr lang="id-ID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GB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usaha</a:t>
          </a:r>
          <a:r>
            <a:rPr lang="en-GB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GB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kehutanan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/</a:t>
          </a:r>
          <a:r>
            <a:rPr lang="en-US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investasi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lingkungan</a:t>
          </a:r>
          <a:r>
            <a:rPr lang="id-ID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id-ID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 </a:t>
          </a:r>
          <a:r>
            <a:rPr lang="id-ID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hanya diberikan atas permintaan calon </a:t>
          </a:r>
          <a:r>
            <a:rPr lang="en-US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penerima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FDB  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 </a:t>
          </a:r>
          <a:r>
            <a:rPr lang="en-US" sz="23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ada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 proposal</a:t>
          </a: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endParaRPr lang="id-ID" sz="2300" b="1" kern="1200" dirty="0">
            <a:solidFill>
              <a:schemeClr val="tx1"/>
            </a:solidFill>
          </a:endParaRPr>
        </a:p>
      </dsp:txBody>
      <dsp:txXfrm rot="10800000">
        <a:off x="2488882" y="2586990"/>
        <a:ext cx="7656100" cy="995553"/>
      </dsp:txXfrm>
    </dsp:sp>
    <dsp:sp modelId="{6E4BB6B0-2F4A-43CB-94FC-EAA4EC9BDE6C}">
      <dsp:nvSpPr>
        <dsp:cNvPr id="0" name=""/>
        <dsp:cNvSpPr/>
      </dsp:nvSpPr>
      <dsp:spPr>
        <a:xfrm>
          <a:off x="1742217" y="2586990"/>
          <a:ext cx="995553" cy="995553"/>
        </a:xfrm>
        <a:prstGeom prst="ellipse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14E54-16DE-4360-AC3E-4FD09FF8F85B}">
      <dsp:nvSpPr>
        <dsp:cNvPr id="0" name=""/>
        <dsp:cNvSpPr/>
      </dsp:nvSpPr>
      <dsp:spPr>
        <a:xfrm rot="10800000">
          <a:off x="2239994" y="3879723"/>
          <a:ext cx="7904988" cy="995553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0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Hanya diberikan kepada c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alon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penerima</a:t>
          </a: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yang dinilai layak dibiayai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 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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usaha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Wingdings" pitchFamily="2" charset="2"/>
            </a:rPr>
            <a:t>prospektif</a:t>
          </a: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,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layak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secara</a:t>
          </a:r>
          <a:r>
            <a:rPr lang="en-US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finansial</a:t>
          </a:r>
          <a:r>
            <a:rPr lang="id-ID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 </a:t>
          </a:r>
          <a:endParaRPr lang="id-ID" sz="2400" b="1" kern="1200" dirty="0">
            <a:solidFill>
              <a:schemeClr val="tx1"/>
            </a:solidFill>
          </a:endParaRPr>
        </a:p>
      </dsp:txBody>
      <dsp:txXfrm rot="10800000">
        <a:off x="2488882" y="3879723"/>
        <a:ext cx="7656100" cy="995553"/>
      </dsp:txXfrm>
    </dsp:sp>
    <dsp:sp modelId="{BE71DEFA-308E-436D-9B76-527A8E54AB69}">
      <dsp:nvSpPr>
        <dsp:cNvPr id="0" name=""/>
        <dsp:cNvSpPr/>
      </dsp:nvSpPr>
      <dsp:spPr>
        <a:xfrm>
          <a:off x="1742217" y="3879723"/>
          <a:ext cx="995553" cy="995553"/>
        </a:xfrm>
        <a:prstGeom prst="ellipse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DF07B-845C-49A8-82D7-013A49E5321A}">
      <dsp:nvSpPr>
        <dsp:cNvPr id="0" name=""/>
        <dsp:cNvSpPr/>
      </dsp:nvSpPr>
      <dsp:spPr>
        <a:xfrm>
          <a:off x="2399109" y="1362208"/>
          <a:ext cx="1702593" cy="405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091"/>
              </a:lnTo>
              <a:lnTo>
                <a:pt x="1702593" y="276091"/>
              </a:lnTo>
              <a:lnTo>
                <a:pt x="1702593" y="40513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14A8C3-6E56-4DC4-B7EF-265217CE0239}">
      <dsp:nvSpPr>
        <dsp:cNvPr id="0" name=""/>
        <dsp:cNvSpPr/>
      </dsp:nvSpPr>
      <dsp:spPr>
        <a:xfrm>
          <a:off x="2353389" y="1362208"/>
          <a:ext cx="91440" cy="4051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13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CA197-96FB-40F9-BD7B-70341E77407F}">
      <dsp:nvSpPr>
        <dsp:cNvPr id="0" name=""/>
        <dsp:cNvSpPr/>
      </dsp:nvSpPr>
      <dsp:spPr>
        <a:xfrm>
          <a:off x="696515" y="1362208"/>
          <a:ext cx="1702593" cy="405139"/>
        </a:xfrm>
        <a:custGeom>
          <a:avLst/>
          <a:gdLst/>
          <a:ahLst/>
          <a:cxnLst/>
          <a:rect l="0" t="0" r="0" b="0"/>
          <a:pathLst>
            <a:path>
              <a:moveTo>
                <a:pt x="1702593" y="0"/>
              </a:moveTo>
              <a:lnTo>
                <a:pt x="1702593" y="276091"/>
              </a:lnTo>
              <a:lnTo>
                <a:pt x="0" y="276091"/>
              </a:lnTo>
              <a:lnTo>
                <a:pt x="0" y="40513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25BBEB-92AB-4D26-9B13-CDF7BF7887B9}">
      <dsp:nvSpPr>
        <dsp:cNvPr id="0" name=""/>
        <dsp:cNvSpPr/>
      </dsp:nvSpPr>
      <dsp:spPr>
        <a:xfrm>
          <a:off x="1702593" y="477634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42F015-BCFB-4C4D-89F9-5B655BACC9FF}">
      <dsp:nvSpPr>
        <dsp:cNvPr id="0" name=""/>
        <dsp:cNvSpPr/>
      </dsp:nvSpPr>
      <dsp:spPr>
        <a:xfrm>
          <a:off x="1857375" y="624676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Berlin Sans FB Demi" pitchFamily="34" charset="0"/>
            </a:rPr>
            <a:t>Para </a:t>
          </a:r>
          <a:r>
            <a:rPr lang="en-US" sz="2000" kern="1200" dirty="0" err="1">
              <a:latin typeface="Berlin Sans FB Demi" pitchFamily="34" charset="0"/>
            </a:rPr>
            <a:t>Pihak</a:t>
          </a:r>
          <a:endParaRPr lang="en-US" sz="2000" kern="1200" dirty="0">
            <a:latin typeface="Berlin Sans FB Demi" pitchFamily="34" charset="0"/>
          </a:endParaRPr>
        </a:p>
      </dsp:txBody>
      <dsp:txXfrm>
        <a:off x="1883283" y="650584"/>
        <a:ext cx="1341215" cy="832758"/>
      </dsp:txXfrm>
    </dsp:sp>
    <dsp:sp modelId="{2ABAE01A-8DE9-4AF7-9F69-4B448EF9622D}">
      <dsp:nvSpPr>
        <dsp:cNvPr id="0" name=""/>
        <dsp:cNvSpPr/>
      </dsp:nvSpPr>
      <dsp:spPr>
        <a:xfrm>
          <a:off x="0" y="1767348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C604F5-6417-4A3A-B982-C672BDC8E21F}">
      <dsp:nvSpPr>
        <dsp:cNvPr id="0" name=""/>
        <dsp:cNvSpPr/>
      </dsp:nvSpPr>
      <dsp:spPr>
        <a:xfrm>
          <a:off x="154781" y="1914391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Berlin Sans FB Demi" pitchFamily="34" charset="0"/>
            </a:rPr>
            <a:t>Pusat</a:t>
          </a:r>
          <a:r>
            <a:rPr lang="en-US" sz="2000" kern="1200" dirty="0">
              <a:latin typeface="Berlin Sans FB Demi" pitchFamily="34" charset="0"/>
            </a:rPr>
            <a:t> P2H</a:t>
          </a:r>
        </a:p>
      </dsp:txBody>
      <dsp:txXfrm>
        <a:off x="180689" y="1940299"/>
        <a:ext cx="1341215" cy="832758"/>
      </dsp:txXfrm>
    </dsp:sp>
    <dsp:sp modelId="{288EEE40-F8E3-4668-BC1D-50BA1BEB25F8}">
      <dsp:nvSpPr>
        <dsp:cNvPr id="0" name=""/>
        <dsp:cNvSpPr/>
      </dsp:nvSpPr>
      <dsp:spPr>
        <a:xfrm>
          <a:off x="1702593" y="1767348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17F954-BBFD-4021-B703-9305C2A0A543}">
      <dsp:nvSpPr>
        <dsp:cNvPr id="0" name=""/>
        <dsp:cNvSpPr/>
      </dsp:nvSpPr>
      <dsp:spPr>
        <a:xfrm>
          <a:off x="1857374" y="1914391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>
              <a:latin typeface="Berlin Sans FB Demi" pitchFamily="34" charset="0"/>
            </a:rPr>
            <a:t>Pengelola</a:t>
          </a:r>
          <a:endParaRPr lang="en-US" sz="2000" kern="1200" dirty="0">
            <a:latin typeface="Berlin Sans FB Demi" pitchFamily="34" charset="0"/>
          </a:endParaRPr>
        </a:p>
      </dsp:txBody>
      <dsp:txXfrm>
        <a:off x="1883282" y="1940299"/>
        <a:ext cx="1341215" cy="832758"/>
      </dsp:txXfrm>
    </dsp:sp>
    <dsp:sp modelId="{0443446B-D808-45DD-945C-939C8909F3BF}">
      <dsp:nvSpPr>
        <dsp:cNvPr id="0" name=""/>
        <dsp:cNvSpPr/>
      </dsp:nvSpPr>
      <dsp:spPr>
        <a:xfrm>
          <a:off x="3405187" y="1767348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B99825-72C0-4CE1-AE82-17F9EA4EA9C5}">
      <dsp:nvSpPr>
        <dsp:cNvPr id="0" name=""/>
        <dsp:cNvSpPr/>
      </dsp:nvSpPr>
      <dsp:spPr>
        <a:xfrm>
          <a:off x="3559968" y="1914391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Berlin Sans FB Demi" pitchFamily="34" charset="0"/>
            </a:rPr>
            <a:t>Mitra</a:t>
          </a:r>
          <a:r>
            <a:rPr lang="en-US" sz="2000" kern="1200" dirty="0">
              <a:latin typeface="Berlin Sans FB Demi" pitchFamily="34" charset="0"/>
            </a:rPr>
            <a:t> Usaha</a:t>
          </a:r>
        </a:p>
      </dsp:txBody>
      <dsp:txXfrm>
        <a:off x="3585876" y="1940299"/>
        <a:ext cx="1341215" cy="8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C454B-EDBC-40BE-AEA7-8D92A45B0FFD}">
      <dsp:nvSpPr>
        <dsp:cNvPr id="0" name=""/>
        <dsp:cNvSpPr/>
      </dsp:nvSpPr>
      <dsp:spPr>
        <a:xfrm>
          <a:off x="40544" y="5834"/>
          <a:ext cx="3597209" cy="56821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chemeClr val="tx1"/>
              </a:solidFill>
              <a:latin typeface="Cooper Black" pitchFamily="18" charset="0"/>
            </a:rPr>
            <a:t>Jaminan</a:t>
          </a:r>
          <a:r>
            <a:rPr lang="en-US" sz="3000" kern="1200" dirty="0" smtClean="0">
              <a:solidFill>
                <a:schemeClr val="tx1"/>
              </a:solidFill>
              <a:latin typeface="Cooper Black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Cooper Black" pitchFamily="18" charset="0"/>
            </a:rPr>
            <a:t>Utama</a:t>
          </a:r>
          <a:endParaRPr lang="id-ID" sz="3000" kern="1200" dirty="0">
            <a:solidFill>
              <a:schemeClr val="tx1"/>
            </a:solidFill>
          </a:endParaRPr>
        </a:p>
      </dsp:txBody>
      <dsp:txXfrm>
        <a:off x="57186" y="22476"/>
        <a:ext cx="3563925" cy="534928"/>
      </dsp:txXfrm>
    </dsp:sp>
    <dsp:sp modelId="{ED3F7D87-87AC-4594-BB29-4A339F36328D}">
      <dsp:nvSpPr>
        <dsp:cNvPr id="0" name=""/>
        <dsp:cNvSpPr/>
      </dsp:nvSpPr>
      <dsp:spPr>
        <a:xfrm>
          <a:off x="400265" y="574047"/>
          <a:ext cx="198434" cy="2116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6085"/>
              </a:lnTo>
              <a:lnTo>
                <a:pt x="198434" y="2116085"/>
              </a:lnTo>
            </a:path>
          </a:pathLst>
        </a:custGeom>
        <a:noFill/>
        <a:ln w="60325" cap="flat" cmpd="dbl" algn="ctr">
          <a:solidFill>
            <a:srgbClr val="008000"/>
          </a:solidFill>
          <a:prstDash val="sysDash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C991D-AB20-443E-AD6E-0CC3191FD2CA}">
      <dsp:nvSpPr>
        <dsp:cNvPr id="0" name=""/>
        <dsp:cNvSpPr/>
      </dsp:nvSpPr>
      <dsp:spPr>
        <a:xfrm>
          <a:off x="598700" y="936652"/>
          <a:ext cx="2601693" cy="35069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erlin Sans FB" pitchFamily="34" charset="0"/>
            </a:rPr>
            <a:t>Aset</a:t>
          </a:r>
          <a:r>
            <a:rPr lang="en-US" sz="2400" kern="1200" dirty="0" smtClean="0">
              <a:latin typeface="Berlin Sans FB" pitchFamily="34" charset="0"/>
            </a:rPr>
            <a:t> </a:t>
          </a:r>
          <a:r>
            <a:rPr lang="en-US" sz="2400" kern="1200" dirty="0" err="1" smtClean="0">
              <a:latin typeface="Berlin Sans FB" pitchFamily="34" charset="0"/>
            </a:rPr>
            <a:t>usaha</a:t>
          </a:r>
          <a:r>
            <a:rPr lang="en-US" sz="2400" kern="1200" dirty="0" smtClean="0">
              <a:latin typeface="Berlin Sans FB" pitchFamily="34" charset="0"/>
            </a:rPr>
            <a:t> </a:t>
          </a:r>
          <a:r>
            <a:rPr lang="en-US" sz="2400" kern="1200" dirty="0" err="1" smtClean="0">
              <a:latin typeface="Berlin Sans FB" pitchFamily="34" charset="0"/>
            </a:rPr>
            <a:t>kehutanan</a:t>
          </a:r>
          <a:r>
            <a:rPr lang="en-US" sz="2400" kern="1200" dirty="0" smtClean="0">
              <a:latin typeface="Berlin Sans FB" pitchFamily="34" charset="0"/>
            </a:rPr>
            <a:t> yang </a:t>
          </a:r>
          <a:r>
            <a:rPr lang="en-US" sz="2400" kern="1200" dirty="0" err="1" smtClean="0">
              <a:latin typeface="Berlin Sans FB" pitchFamily="34" charset="0"/>
            </a:rPr>
            <a:t>dibiayai</a:t>
          </a:r>
          <a:r>
            <a:rPr lang="en-US" sz="2400" kern="1200" dirty="0" smtClean="0">
              <a:latin typeface="Berlin Sans FB" pitchFamily="34" charset="0"/>
            </a:rPr>
            <a:t> </a:t>
          </a:r>
          <a:r>
            <a:rPr lang="en-US" sz="2400" kern="1200" dirty="0" err="1" smtClean="0">
              <a:latin typeface="Berlin Sans FB" pitchFamily="34" charset="0"/>
            </a:rPr>
            <a:t>dari</a:t>
          </a:r>
          <a:r>
            <a:rPr lang="en-US" sz="2400" kern="1200" dirty="0" smtClean="0">
              <a:latin typeface="Berlin Sans FB" pitchFamily="34" charset="0"/>
            </a:rPr>
            <a:t> FDB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Berlin Sans FB" pitchFamily="34" charset="0"/>
            </a:rPr>
            <a:t>(</a:t>
          </a:r>
          <a:r>
            <a:rPr lang="id-ID" sz="2400" kern="1200" dirty="0" smtClean="0">
              <a:latin typeface="Berlin Sans FB" pitchFamily="34" charset="0"/>
            </a:rPr>
            <a:t>nilai</a:t>
          </a:r>
          <a:r>
            <a:rPr lang="en-US" sz="2400" kern="1200" dirty="0" smtClean="0">
              <a:latin typeface="Berlin Sans FB" pitchFamily="34" charset="0"/>
            </a:rPr>
            <a:t> </a:t>
          </a:r>
          <a:r>
            <a:rPr lang="en-US" sz="2400" kern="1200" dirty="0" err="1" smtClean="0">
              <a:latin typeface="Berlin Sans FB" pitchFamily="34" charset="0"/>
            </a:rPr>
            <a:t>aset</a:t>
          </a:r>
          <a:r>
            <a:rPr lang="en-US" sz="2400" kern="1200" dirty="0" smtClean="0">
              <a:latin typeface="Berlin Sans FB" pitchFamily="34" charset="0"/>
            </a:rPr>
            <a:t> </a:t>
          </a:r>
          <a:r>
            <a:rPr lang="en-US" sz="2400" kern="1200" dirty="0" err="1" smtClean="0">
              <a:latin typeface="Berlin Sans FB" pitchFamily="34" charset="0"/>
            </a:rPr>
            <a:t>usaha</a:t>
          </a:r>
          <a:r>
            <a:rPr lang="id-ID" sz="2400" kern="1200" dirty="0" smtClean="0">
              <a:latin typeface="Berlin Sans FB" pitchFamily="34" charset="0"/>
            </a:rPr>
            <a:t> paling tinggi 100%</a:t>
          </a:r>
          <a:r>
            <a:rPr lang="en-US" sz="2400" kern="1200" dirty="0" smtClean="0">
              <a:latin typeface="Berlin Sans FB" pitchFamily="34" charset="0"/>
            </a:rPr>
            <a:t> </a:t>
          </a:r>
          <a:r>
            <a:rPr lang="id-ID" sz="2400" kern="1200" dirty="0" smtClean="0">
              <a:latin typeface="Berlin Sans FB" pitchFamily="34" charset="0"/>
            </a:rPr>
            <a:t>dari nilai penyaluran </a:t>
          </a:r>
          <a:r>
            <a:rPr lang="en-US" sz="2400" kern="1200" dirty="0" err="1" smtClean="0">
              <a:latin typeface="Berlin Sans FB" pitchFamily="34" charset="0"/>
            </a:rPr>
            <a:t>pembiayaan</a:t>
          </a:r>
          <a:r>
            <a:rPr lang="en-US" sz="2400" kern="1200" dirty="0" smtClean="0">
              <a:latin typeface="Berlin Sans FB" pitchFamily="34" charset="0"/>
            </a:rPr>
            <a:t>)</a:t>
          </a:r>
          <a:endParaRPr lang="id-ID" sz="2400" kern="1200" dirty="0"/>
        </a:p>
      </dsp:txBody>
      <dsp:txXfrm>
        <a:off x="674901" y="1012853"/>
        <a:ext cx="2449291" cy="3354558"/>
      </dsp:txXfrm>
    </dsp:sp>
    <dsp:sp modelId="{8D7BDB6D-6483-48CA-BF41-320B7F1E9BEA}">
      <dsp:nvSpPr>
        <dsp:cNvPr id="0" name=""/>
        <dsp:cNvSpPr/>
      </dsp:nvSpPr>
      <dsp:spPr>
        <a:xfrm>
          <a:off x="4365539" y="0"/>
          <a:ext cx="4741457" cy="54598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chemeClr val="tx1"/>
              </a:solidFill>
              <a:latin typeface="Cooper Black" pitchFamily="18" charset="0"/>
            </a:rPr>
            <a:t>Jaminan</a:t>
          </a:r>
          <a:r>
            <a:rPr lang="en-US" sz="3000" kern="1200" dirty="0" smtClean="0">
              <a:solidFill>
                <a:schemeClr val="tx1"/>
              </a:solidFill>
              <a:latin typeface="Cooper Black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Cooper Black" pitchFamily="18" charset="0"/>
            </a:rPr>
            <a:t>Tambahan</a:t>
          </a:r>
          <a:endParaRPr lang="id-ID" sz="3000" kern="1200" dirty="0">
            <a:solidFill>
              <a:schemeClr val="tx1"/>
            </a:solidFill>
          </a:endParaRPr>
        </a:p>
      </dsp:txBody>
      <dsp:txXfrm>
        <a:off x="4381530" y="15991"/>
        <a:ext cx="4709475" cy="514002"/>
      </dsp:txXfrm>
    </dsp:sp>
    <dsp:sp modelId="{C6AA9ADD-4DFE-48F9-B423-E650438D8FFB}">
      <dsp:nvSpPr>
        <dsp:cNvPr id="0" name=""/>
        <dsp:cNvSpPr/>
      </dsp:nvSpPr>
      <dsp:spPr>
        <a:xfrm>
          <a:off x="4839685" y="545984"/>
          <a:ext cx="341909" cy="736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6542"/>
              </a:lnTo>
              <a:lnTo>
                <a:pt x="341909" y="736542"/>
              </a:lnTo>
            </a:path>
          </a:pathLst>
        </a:custGeom>
        <a:noFill/>
        <a:ln w="44450" cap="flat" cmpd="dbl" algn="ctr">
          <a:solidFill>
            <a:srgbClr val="008000">
              <a:alpha val="90000"/>
            </a:srgbClr>
          </a:solidFill>
          <a:prstDash val="sysDash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C5C4E-24DC-48A0-8DD0-D6B0DBB73BC4}">
      <dsp:nvSpPr>
        <dsp:cNvPr id="0" name=""/>
        <dsp:cNvSpPr/>
      </dsp:nvSpPr>
      <dsp:spPr>
        <a:xfrm>
          <a:off x="5181594" y="708060"/>
          <a:ext cx="3586625" cy="1148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1905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erlin Sans FB" pitchFamily="34" charset="0"/>
            </a:rPr>
            <a:t>P</a:t>
          </a:r>
          <a:r>
            <a:rPr lang="id-ID" sz="2100" kern="1200" dirty="0" smtClean="0">
              <a:latin typeface="Berlin Sans FB" pitchFamily="34" charset="0"/>
            </a:rPr>
            <a:t>aling sedikit 25% dari total nilai p</a:t>
          </a:r>
          <a:r>
            <a:rPr lang="en-US" sz="2100" kern="1200" dirty="0" err="1" smtClean="0">
              <a:latin typeface="Berlin Sans FB" pitchFamily="34" charset="0"/>
            </a:rPr>
            <a:t>embiayaan</a:t>
          </a:r>
          <a:r>
            <a:rPr lang="en-US" sz="2100" kern="1200" dirty="0" smtClean="0">
              <a:latin typeface="Berlin Sans FB" pitchFamily="34" charset="0"/>
            </a:rPr>
            <a:t> </a:t>
          </a:r>
          <a:r>
            <a:rPr lang="id-ID" sz="2100" kern="1200" dirty="0" smtClean="0">
              <a:latin typeface="Berlin Sans FB" pitchFamily="34" charset="0"/>
            </a:rPr>
            <a:t>yang </a:t>
          </a:r>
          <a:r>
            <a:rPr lang="en-US" sz="2100" kern="1200" dirty="0" err="1" smtClean="0">
              <a:latin typeface="Berlin Sans FB" pitchFamily="34" charset="0"/>
            </a:rPr>
            <a:t>diusulkan</a:t>
          </a:r>
          <a:r>
            <a:rPr lang="en-US" sz="2100" kern="1200" dirty="0" smtClean="0">
              <a:latin typeface="Berlin Sans FB" pitchFamily="34" charset="0"/>
            </a:rPr>
            <a:t>.</a:t>
          </a:r>
          <a:endParaRPr lang="id-ID" sz="2100" kern="1200" dirty="0"/>
        </a:p>
      </dsp:txBody>
      <dsp:txXfrm>
        <a:off x="5215245" y="741711"/>
        <a:ext cx="3519323" cy="10816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AF28F-802B-484D-BEAA-7628D0C904BA}">
      <dsp:nvSpPr>
        <dsp:cNvPr id="0" name=""/>
        <dsp:cNvSpPr/>
      </dsp:nvSpPr>
      <dsp:spPr>
        <a:xfrm>
          <a:off x="1676405" y="2362177"/>
          <a:ext cx="4670411" cy="25537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b="1" kern="1200" dirty="0" smtClean="0"/>
            <a:t>untuk mendukung pembiayaan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usaha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kehutanan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dan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investasi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lingkungan</a:t>
          </a:r>
          <a:endParaRPr lang="id-ID" sz="2800" kern="1200" dirty="0"/>
        </a:p>
      </dsp:txBody>
      <dsp:txXfrm>
        <a:off x="2360371" y="2736169"/>
        <a:ext cx="3302479" cy="1805793"/>
      </dsp:txXfrm>
    </dsp:sp>
    <dsp:sp modelId="{32734901-A6A6-4770-A30E-1F0300EE2656}">
      <dsp:nvSpPr>
        <dsp:cNvPr id="0" name=""/>
        <dsp:cNvSpPr/>
      </dsp:nvSpPr>
      <dsp:spPr>
        <a:xfrm rot="16166865">
          <a:off x="3056276" y="1453848"/>
          <a:ext cx="1951994" cy="10353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1200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4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2BB4A2-BA00-4F79-B03C-257233FFB802}">
      <dsp:nvSpPr>
        <dsp:cNvPr id="0" name=""/>
        <dsp:cNvSpPr/>
      </dsp:nvSpPr>
      <dsp:spPr>
        <a:xfrm>
          <a:off x="1218071" y="81827"/>
          <a:ext cx="5536006" cy="1815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b="1" kern="1200" dirty="0" err="1" smtClean="0"/>
            <a:t>Nilai</a:t>
          </a:r>
          <a:r>
            <a:rPr lang="en-GB" sz="3700" b="1" kern="1200" dirty="0" smtClean="0"/>
            <a:t> </a:t>
          </a:r>
          <a:r>
            <a:rPr lang="en-GB" sz="3700" b="1" kern="1200" dirty="0" err="1" smtClean="0"/>
            <a:t>komitmen</a:t>
          </a:r>
          <a:r>
            <a:rPr lang="en-GB" sz="3700" b="1" kern="1200" dirty="0" smtClean="0"/>
            <a:t> </a:t>
          </a:r>
          <a:r>
            <a:rPr lang="en-GB" sz="3700" b="1" kern="1200" dirty="0" err="1" smtClean="0"/>
            <a:t>pembiayaan</a:t>
          </a:r>
          <a:r>
            <a:rPr lang="en-GB" sz="3700" b="1" kern="1200" dirty="0" smtClean="0"/>
            <a:t> FDB </a:t>
          </a:r>
          <a:r>
            <a:rPr lang="en-GB" sz="3700" b="1" kern="1200" dirty="0" err="1" smtClean="0"/>
            <a:t>sebesar</a:t>
          </a:r>
          <a:r>
            <a:rPr lang="en-GB" sz="3700" b="1" kern="1200" dirty="0" smtClean="0"/>
            <a:t> </a:t>
          </a:r>
          <a:r>
            <a:rPr lang="id-ID" sz="3700" b="1" kern="1200" dirty="0" smtClean="0"/>
            <a:t>Rp400 Milyar</a:t>
          </a:r>
          <a:r>
            <a:rPr lang="en-US" sz="3700" b="1" kern="1200" dirty="0" smtClean="0"/>
            <a:t> </a:t>
          </a:r>
          <a:endParaRPr lang="id-ID" sz="3700" b="1" kern="1200" dirty="0"/>
        </a:p>
      </dsp:txBody>
      <dsp:txXfrm>
        <a:off x="1271253" y="135009"/>
        <a:ext cx="5429642" cy="17094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FD388-3E14-4B07-BC0A-ACDDEFA3899C}">
      <dsp:nvSpPr>
        <dsp:cNvPr id="0" name=""/>
        <dsp:cNvSpPr/>
      </dsp:nvSpPr>
      <dsp:spPr>
        <a:xfrm>
          <a:off x="-6203613" y="-949060"/>
          <a:ext cx="7384521" cy="7384521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10000"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6760E-A4C3-43E0-9EFB-E33AD232A1A6}">
      <dsp:nvSpPr>
        <dsp:cNvPr id="0" name=""/>
        <dsp:cNvSpPr/>
      </dsp:nvSpPr>
      <dsp:spPr>
        <a:xfrm>
          <a:off x="676432" y="17007"/>
          <a:ext cx="8001975" cy="1370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0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chemeClr val="tx1"/>
              </a:solidFill>
            </a:rPr>
            <a:t>Target FDB 400 M </a:t>
          </a:r>
          <a:r>
            <a:rPr lang="en-GB" sz="2400" b="1" kern="1200" dirty="0" err="1" smtClean="0">
              <a:solidFill>
                <a:schemeClr val="tx1"/>
              </a:solidFill>
            </a:rPr>
            <a:t>relatif</a:t>
          </a:r>
          <a:r>
            <a:rPr lang="en-GB" sz="2400" b="1" kern="1200" dirty="0" smtClean="0">
              <a:solidFill>
                <a:schemeClr val="tx1"/>
              </a:solidFill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</a:rPr>
            <a:t>kecil</a:t>
          </a:r>
          <a:r>
            <a:rPr lang="en-GB" sz="2400" b="1" kern="1200" dirty="0" smtClean="0">
              <a:solidFill>
                <a:schemeClr val="tx1"/>
              </a:solidFill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</a:rPr>
            <a:t>dibanding</a:t>
          </a:r>
          <a:r>
            <a:rPr lang="en-GB" sz="2400" b="1" kern="1200" dirty="0" smtClean="0">
              <a:solidFill>
                <a:schemeClr val="tx1"/>
              </a:solidFill>
            </a:rPr>
            <a:t> target </a:t>
          </a:r>
          <a:r>
            <a:rPr lang="en-GB" sz="2400" b="1" kern="1200" dirty="0" err="1" smtClean="0">
              <a:solidFill>
                <a:schemeClr val="tx1"/>
              </a:solidFill>
            </a:rPr>
            <a:t>pengembangan</a:t>
          </a:r>
          <a:r>
            <a:rPr lang="en-GB" sz="2400" b="1" kern="1200" dirty="0" smtClean="0">
              <a:solidFill>
                <a:schemeClr val="tx1"/>
              </a:solidFill>
            </a:rPr>
            <a:t> P</a:t>
          </a:r>
          <a:r>
            <a:rPr lang="id-ID" sz="2400" b="1" kern="1200" dirty="0" smtClean="0">
              <a:solidFill>
                <a:schemeClr val="tx1"/>
              </a:solidFill>
            </a:rPr>
            <a:t>S</a:t>
          </a:r>
          <a:r>
            <a:rPr lang="en-GB" sz="2400" b="1" kern="1200" dirty="0" smtClean="0">
              <a:solidFill>
                <a:schemeClr val="tx1"/>
              </a:solidFill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</a:rPr>
            <a:t>secara</a:t>
          </a:r>
          <a:r>
            <a:rPr lang="en-GB" sz="2400" b="1" kern="1200" dirty="0" smtClean="0">
              <a:solidFill>
                <a:schemeClr val="tx1"/>
              </a:solidFill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</a:rPr>
            <a:t>nasional</a:t>
          </a:r>
          <a:r>
            <a:rPr lang="en-GB" sz="2400" b="1" kern="1200" dirty="0" smtClean="0">
              <a:solidFill>
                <a:schemeClr val="tx1"/>
              </a:solidFill>
            </a:rPr>
            <a:t> 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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perlu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strategi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yang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tepat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agar FDB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efektif</a:t>
          </a:r>
          <a:endParaRPr lang="id-ID" sz="2400" b="1" kern="1200" dirty="0">
            <a:solidFill>
              <a:schemeClr val="tx1"/>
            </a:solidFill>
          </a:endParaRPr>
        </a:p>
      </dsp:txBody>
      <dsp:txXfrm>
        <a:off x="676432" y="17007"/>
        <a:ext cx="8001975" cy="1370173"/>
      </dsp:txXfrm>
    </dsp:sp>
    <dsp:sp modelId="{888DF5AF-2BE0-4879-93EE-869EFE534053}">
      <dsp:nvSpPr>
        <dsp:cNvPr id="0" name=""/>
        <dsp:cNvSpPr/>
      </dsp:nvSpPr>
      <dsp:spPr>
        <a:xfrm>
          <a:off x="76200" y="9491"/>
          <a:ext cx="1334347" cy="13621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38F14392-A38C-4D2E-A8F2-72802D2FFA01}">
      <dsp:nvSpPr>
        <dsp:cNvPr id="0" name=""/>
        <dsp:cNvSpPr/>
      </dsp:nvSpPr>
      <dsp:spPr>
        <a:xfrm>
          <a:off x="1082250" y="1965952"/>
          <a:ext cx="7603114" cy="1097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096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500" b="1" kern="1200" dirty="0" err="1" smtClean="0">
              <a:solidFill>
                <a:schemeClr val="tx1"/>
              </a:solidFill>
              <a:sym typeface="Wingdings" pitchFamily="2" charset="2"/>
            </a:rPr>
            <a:t>Portofolio</a:t>
          </a:r>
          <a:r>
            <a:rPr lang="en-GB" sz="25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kern="1200" dirty="0" err="1" smtClean="0">
              <a:solidFill>
                <a:schemeClr val="tx1"/>
              </a:solidFill>
              <a:sym typeface="Wingdings" pitchFamily="2" charset="2"/>
            </a:rPr>
            <a:t>layanan</a:t>
          </a:r>
          <a:r>
            <a:rPr lang="en-GB" sz="25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kern="1200" dirty="0" err="1" smtClean="0">
              <a:solidFill>
                <a:schemeClr val="tx1"/>
              </a:solidFill>
              <a:sym typeface="Wingdings" pitchFamily="2" charset="2"/>
            </a:rPr>
            <a:t>pembiayaan</a:t>
          </a:r>
          <a:r>
            <a:rPr lang="en-GB" sz="2500" b="1" kern="1200" dirty="0" smtClean="0">
              <a:solidFill>
                <a:schemeClr val="tx1"/>
              </a:solidFill>
              <a:sym typeface="Wingdings" pitchFamily="2" charset="2"/>
            </a:rPr>
            <a:t> FDB </a:t>
          </a:r>
          <a:r>
            <a:rPr lang="en-GB" sz="2500" b="1" kern="1200" dirty="0" err="1" smtClean="0">
              <a:solidFill>
                <a:schemeClr val="tx1"/>
              </a:solidFill>
              <a:sym typeface="Wingdings" pitchFamily="2" charset="2"/>
            </a:rPr>
            <a:t>untuk</a:t>
          </a:r>
          <a:r>
            <a:rPr lang="en-GB" sz="25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kern="1200" dirty="0" err="1" smtClean="0">
              <a:solidFill>
                <a:schemeClr val="tx1"/>
              </a:solidFill>
              <a:sym typeface="Wingdings" pitchFamily="2" charset="2"/>
            </a:rPr>
            <a:t>usaha</a:t>
          </a:r>
          <a:r>
            <a:rPr lang="en-GB" sz="25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500" b="1" kern="1200" dirty="0" err="1" smtClean="0">
              <a:solidFill>
                <a:schemeClr val="tx1"/>
              </a:solidFill>
              <a:sym typeface="Wingdings" pitchFamily="2" charset="2"/>
            </a:rPr>
            <a:t>kehutanan</a:t>
          </a:r>
          <a:r>
            <a:rPr lang="en-GB" sz="2500" b="1" kern="1200" dirty="0" smtClean="0">
              <a:solidFill>
                <a:schemeClr val="tx1"/>
              </a:solidFill>
              <a:sym typeface="Wingdings" pitchFamily="2" charset="2"/>
            </a:rPr>
            <a:t> on farm-off farm</a:t>
          </a:r>
          <a:endParaRPr lang="id-ID" sz="2500" b="1" kern="1200" dirty="0">
            <a:solidFill>
              <a:schemeClr val="tx1"/>
            </a:solidFill>
          </a:endParaRPr>
        </a:p>
      </dsp:txBody>
      <dsp:txXfrm>
        <a:off x="1082250" y="1965952"/>
        <a:ext cx="7603114" cy="1097280"/>
      </dsp:txXfrm>
    </dsp:sp>
    <dsp:sp modelId="{EE51E101-AC00-4BF8-A2F1-78E25FD22B82}">
      <dsp:nvSpPr>
        <dsp:cNvPr id="0" name=""/>
        <dsp:cNvSpPr/>
      </dsp:nvSpPr>
      <dsp:spPr>
        <a:xfrm>
          <a:off x="154834" y="3779512"/>
          <a:ext cx="1085566" cy="10855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040CDBBE-A602-4E5F-B895-9580002258B5}">
      <dsp:nvSpPr>
        <dsp:cNvPr id="0" name=""/>
        <dsp:cNvSpPr/>
      </dsp:nvSpPr>
      <dsp:spPr>
        <a:xfrm>
          <a:off x="761973" y="3733802"/>
          <a:ext cx="8001975" cy="1097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0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Adopsi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pola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inti plasma (HTI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dan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Industri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sebagai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inti,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usaha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PS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sebagai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plasma) 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Peran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BUMN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sebagai</a:t>
          </a:r>
          <a:r>
            <a:rPr lang="en-GB" sz="2400" b="1" kern="1200" dirty="0" smtClean="0">
              <a:solidFill>
                <a:schemeClr val="tx1"/>
              </a:solidFill>
              <a:sym typeface="Wingdings" pitchFamily="2" charset="2"/>
            </a:rPr>
            <a:t> </a:t>
          </a:r>
          <a:r>
            <a:rPr lang="en-GB" sz="2400" b="1" kern="1200" dirty="0" err="1" smtClean="0">
              <a:solidFill>
                <a:schemeClr val="tx1"/>
              </a:solidFill>
              <a:sym typeface="Wingdings" pitchFamily="2" charset="2"/>
            </a:rPr>
            <a:t>inti</a:t>
          </a:r>
          <a:endParaRPr lang="id-ID" sz="2400" b="1" kern="1200" dirty="0">
            <a:solidFill>
              <a:schemeClr val="tx1"/>
            </a:solidFill>
          </a:endParaRPr>
        </a:p>
      </dsp:txBody>
      <dsp:txXfrm>
        <a:off x="761973" y="3733802"/>
        <a:ext cx="8001975" cy="1097280"/>
      </dsp:txXfrm>
    </dsp:sp>
    <dsp:sp modelId="{C718C9CF-DC59-4480-9AD9-E54E8CCFB4D4}">
      <dsp:nvSpPr>
        <dsp:cNvPr id="0" name=""/>
        <dsp:cNvSpPr/>
      </dsp:nvSpPr>
      <dsp:spPr>
        <a:xfrm>
          <a:off x="457203" y="1828802"/>
          <a:ext cx="1363068" cy="130196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E812B-B5E7-4AE5-B661-ABCF65354525}">
      <dsp:nvSpPr>
        <dsp:cNvPr id="0" name=""/>
        <dsp:cNvSpPr/>
      </dsp:nvSpPr>
      <dsp:spPr>
        <a:xfrm>
          <a:off x="990603" y="0"/>
          <a:ext cx="4190993" cy="4105597"/>
        </a:xfrm>
        <a:prstGeom prst="diamond">
          <a:avLst/>
        </a:prstGeom>
        <a:solidFill>
          <a:srgbClr val="C00000">
            <a:alpha val="45000"/>
          </a:srgb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5281DE49-8B31-4514-B584-9D01180471B8}">
      <dsp:nvSpPr>
        <dsp:cNvPr id="0" name=""/>
        <dsp:cNvSpPr/>
      </dsp:nvSpPr>
      <dsp:spPr>
        <a:xfrm>
          <a:off x="1320841" y="399062"/>
          <a:ext cx="1601182" cy="1601182"/>
        </a:xfrm>
        <a:prstGeom prst="roundRect">
          <a:avLst/>
        </a:prstGeom>
        <a:solidFill>
          <a:srgbClr val="7BD8F5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>
              <a:solidFill>
                <a:srgbClr val="7030A0"/>
              </a:solidFill>
              <a:latin typeface="Calibri" panose="020F0502020204030204" pitchFamily="34" charset="0"/>
            </a:rPr>
            <a:t>BAGI HASIL</a:t>
          </a:r>
        </a:p>
      </dsp:txBody>
      <dsp:txXfrm>
        <a:off x="1399004" y="477225"/>
        <a:ext cx="1444856" cy="1444856"/>
      </dsp:txXfrm>
    </dsp:sp>
    <dsp:sp modelId="{9794BD24-C017-4D8F-95EC-EC3E026FCE89}">
      <dsp:nvSpPr>
        <dsp:cNvPr id="0" name=""/>
        <dsp:cNvSpPr/>
      </dsp:nvSpPr>
      <dsp:spPr>
        <a:xfrm>
          <a:off x="3172950" y="389551"/>
          <a:ext cx="1601182" cy="1601182"/>
        </a:xfrm>
        <a:prstGeom prst="roundRect">
          <a:avLst/>
        </a:prstGeom>
        <a:solidFill>
          <a:srgbClr val="96E48C"/>
        </a:solidFill>
        <a:ln w="38100" cap="flat" cmpd="sng" algn="ctr">
          <a:solidFill>
            <a:srgbClr val="00B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b="1" kern="1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rPr>
            <a:t>PINJAMAN</a:t>
          </a:r>
        </a:p>
      </dsp:txBody>
      <dsp:txXfrm>
        <a:off x="3251113" y="467714"/>
        <a:ext cx="1444856" cy="1444856"/>
      </dsp:txXfrm>
    </dsp:sp>
    <dsp:sp modelId="{A9AF5BB7-3864-4CDB-B380-3C12345E018D}">
      <dsp:nvSpPr>
        <dsp:cNvPr id="0" name=""/>
        <dsp:cNvSpPr/>
      </dsp:nvSpPr>
      <dsp:spPr>
        <a:xfrm>
          <a:off x="1324764" y="2233606"/>
          <a:ext cx="1601182" cy="1601182"/>
        </a:xfrm>
        <a:prstGeom prst="roundRect">
          <a:avLst/>
        </a:prstGeom>
        <a:solidFill>
          <a:srgbClr val="FFFF99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800" b="0" i="0" kern="1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rPr>
            <a:t>HIBAH</a:t>
          </a:r>
        </a:p>
      </dsp:txBody>
      <dsp:txXfrm>
        <a:off x="1402927" y="2311769"/>
        <a:ext cx="1444856" cy="1444856"/>
      </dsp:txXfrm>
    </dsp:sp>
    <dsp:sp modelId="{9FF6A41A-1B53-42D5-99EE-37D3C8953D44}">
      <dsp:nvSpPr>
        <dsp:cNvPr id="0" name=""/>
        <dsp:cNvSpPr/>
      </dsp:nvSpPr>
      <dsp:spPr>
        <a:xfrm>
          <a:off x="3175288" y="2233606"/>
          <a:ext cx="1601182" cy="1601182"/>
        </a:xfrm>
        <a:prstGeom prst="roundRect">
          <a:avLst/>
        </a:prstGeom>
        <a:solidFill>
          <a:srgbClr val="7BD8F5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>
              <a:solidFill>
                <a:srgbClr val="7030A0"/>
              </a:solidFill>
              <a:latin typeface="Calibri" panose="020F0502020204030204" pitchFamily="34" charset="0"/>
            </a:rPr>
            <a:t>BAGI HASIL</a:t>
          </a:r>
        </a:p>
      </dsp:txBody>
      <dsp:txXfrm>
        <a:off x="3253451" y="2311769"/>
        <a:ext cx="1444856" cy="1444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2705" cy="351368"/>
          </a:xfrm>
          <a:prstGeom prst="rect">
            <a:avLst/>
          </a:prstGeom>
        </p:spPr>
        <p:txBody>
          <a:bodyPr vert="horz" lIns="89677" tIns="44839" rIns="89677" bIns="44839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4211" y="1"/>
            <a:ext cx="4032703" cy="351368"/>
          </a:xfrm>
          <a:prstGeom prst="rect">
            <a:avLst/>
          </a:prstGeom>
        </p:spPr>
        <p:txBody>
          <a:bodyPr vert="horz" lIns="89677" tIns="44839" rIns="89677" bIns="44839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E3DDD8-8D97-4239-AC58-F83110EC53FD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00769"/>
            <a:ext cx="4032705" cy="351368"/>
          </a:xfrm>
          <a:prstGeom prst="rect">
            <a:avLst/>
          </a:prstGeom>
        </p:spPr>
        <p:txBody>
          <a:bodyPr vert="horz" lIns="89677" tIns="44839" rIns="89677" bIns="44839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4211" y="6700769"/>
            <a:ext cx="4032703" cy="351368"/>
          </a:xfrm>
          <a:prstGeom prst="rect">
            <a:avLst/>
          </a:prstGeom>
        </p:spPr>
        <p:txBody>
          <a:bodyPr vert="horz" wrap="square" lIns="89677" tIns="44839" rIns="89677" bIns="44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04314D2-D8CD-468D-8B4A-E70C29BD0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32777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2705" cy="351368"/>
          </a:xfrm>
          <a:prstGeom prst="rect">
            <a:avLst/>
          </a:prstGeom>
        </p:spPr>
        <p:txBody>
          <a:bodyPr vert="horz" lIns="89677" tIns="44839" rIns="89677" bIns="4483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4211" y="1"/>
            <a:ext cx="4032703" cy="351368"/>
          </a:xfrm>
          <a:prstGeom prst="rect">
            <a:avLst/>
          </a:prstGeom>
        </p:spPr>
        <p:txBody>
          <a:bodyPr vert="horz" lIns="89677" tIns="44839" rIns="89677" bIns="448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B922C8-BB18-4012-81A2-576681BA2ABC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30225"/>
            <a:ext cx="3524250" cy="2643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677" tIns="44839" rIns="89677" bIns="4483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3316" y="3349259"/>
            <a:ext cx="7442470" cy="3173574"/>
          </a:xfrm>
          <a:prstGeom prst="rect">
            <a:avLst/>
          </a:prstGeom>
        </p:spPr>
        <p:txBody>
          <a:bodyPr vert="horz" lIns="89677" tIns="44839" rIns="89677" bIns="4483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00769"/>
            <a:ext cx="4032705" cy="351368"/>
          </a:xfrm>
          <a:prstGeom prst="rect">
            <a:avLst/>
          </a:prstGeom>
        </p:spPr>
        <p:txBody>
          <a:bodyPr vert="horz" lIns="89677" tIns="44839" rIns="89677" bIns="4483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4211" y="6700769"/>
            <a:ext cx="4032703" cy="351368"/>
          </a:xfrm>
          <a:prstGeom prst="rect">
            <a:avLst/>
          </a:prstGeom>
        </p:spPr>
        <p:txBody>
          <a:bodyPr vert="horz" wrap="square" lIns="89677" tIns="44839" rIns="89677" bIns="44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B91549-828B-4BEF-B589-040BFC1AE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57200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7A75BD-BB61-490B-B757-01B4DD7D415A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59670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altLang="id-ID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6E1932-B725-4A3B-8E81-6486B647F972}" type="slidenum">
              <a:rPr lang="id-ID" altLang="en-US" smtClean="0">
                <a:latin typeface="Calibri" panose="020F0502020204030204" pitchFamily="34" charset="0"/>
              </a:rPr>
              <a:pPr/>
              <a:t>3</a:t>
            </a:fld>
            <a:endParaRPr lang="id-ID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75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altLang="id-ID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3924BE-9C4F-4C8F-8D45-7F3F77578EEB}" type="slidenum">
              <a:rPr lang="id-ID" altLang="en-US" smtClean="0">
                <a:latin typeface="Calibri" panose="020F0502020204030204" pitchFamily="34" charset="0"/>
              </a:rPr>
              <a:pPr/>
              <a:t>16</a:t>
            </a:fld>
            <a:endParaRPr lang="id-ID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88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id-ID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EB557B-0D6D-4C5E-A8A4-E22383122072}" type="slidenum">
              <a:rPr lang="en-US" altLang="en-US" smtClean="0">
                <a:latin typeface="Calibri" panose="020F0502020204030204" pitchFamily="34" charset="0"/>
              </a:rPr>
              <a:pPr/>
              <a:t>28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71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altLang="id-ID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BDFB55-EA6E-452F-996F-C43D92D55A49}" type="slidenum">
              <a:rPr lang="id-ID" altLang="en-US" smtClean="0">
                <a:latin typeface="Calibri" panose="020F0502020204030204" pitchFamily="34" charset="0"/>
              </a:rPr>
              <a:pPr/>
              <a:t>34</a:t>
            </a:fld>
            <a:endParaRPr lang="id-ID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3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E44E9-5E8E-47B9-9D5B-5A8DF1517816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E2D58-0480-4423-9088-CCBC50984B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5929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A0B96-0F4D-460C-AEB7-02431B3EF495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9E02B-C84F-4754-A052-7D3012FE5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9898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9B981-AD24-432F-8717-719ECAF57A15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42422-4C66-4C06-BEA1-87BD1BE2A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8361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F98E-0485-436A-91EF-D44202B1CDFA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9BE53-1C04-4E71-AEE0-7D1C13853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6281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EE007-88C5-4DCD-B928-8BD4E9BA94A3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374E8-6261-41D7-8E25-0B76F404B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63563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94025-474B-4180-B292-66A9252C0DB6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285CE-29FC-471A-BE27-1383E9A1B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3254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DE18-6F19-414D-8F5C-490764FF2955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1FB8B-44CB-46DF-BD85-36AF86D5F8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9387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6D1DD-DBF8-44B9-A83A-A29D7AE5E697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B2EF6-2236-455A-B0B7-E63C335BCC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2759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95EA5-14B2-477D-A47E-26C4075C8080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BFEAF-BB86-49A6-8107-BD3E11197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7871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C2E0F-F818-41C9-80C6-A1D9C0E98D1D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7556A-FF1F-4DDA-AAAD-6445C3B47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0125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42B2A-D1FC-4E09-8F04-DF05753F17B0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70B4-6676-4E3C-AC96-CFC1964C3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0610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5DDCB6-0A6D-450F-B278-281D3D683105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D06052-56F8-433F-BD60-D90A7911C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4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2.jpeg"/><Relationship Id="rId5" Type="http://schemas.openxmlformats.org/officeDocument/2006/relationships/image" Target="../media/image4.jpeg"/><Relationship Id="rId15" Type="http://schemas.openxmlformats.org/officeDocument/2006/relationships/image" Target="../media/image56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51.jpeg"/><Relationship Id="rId1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C:\Users\BLU Laptop\AppData\Local\Microsoft\Windows\Temporary Internet Files\Content.Word\20140619_072249.jpg"/>
          <p:cNvPicPr>
            <a:picLocks noChangeAspect="1" noChangeArrowheads="1"/>
          </p:cNvPicPr>
          <p:nvPr/>
        </p:nvPicPr>
        <p:blipFill>
          <a:blip r:embed="rId2">
            <a:lum bright="2000"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2" descr="http://img.antaranews.com/stockphotos/ilustrasi/20091130171638-hutan3011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rc_mi" descr="http://2.bp.blogspot.com/_VMqv-F2QeL8/TOFBNKo5qKI/AAAAAAAAACY/wDUqVdiXRiE/s1600/Copy+of+DSCF7016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rc_mi" descr="https://encrypted-tbn1.gstatic.com/images?q=tbn:ANd9GcQwcQ8piAWXBt2KjETM-zI9rbyAcUe4tUm8DUFRIuxcVM-0Ji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Untitled-2.jpg"/>
          <p:cNvPicPr>
            <a:picLocks noChangeAspect="1"/>
          </p:cNvPicPr>
          <p:nvPr/>
        </p:nvPicPr>
        <p:blipFill>
          <a:blip r:embed="rId6" cstate="print">
            <a:lum bright="4000" contrast="-8000"/>
          </a:blip>
          <a:stretch>
            <a:fillRect/>
          </a:stretch>
        </p:blipFill>
        <p:spPr>
          <a:xfrm>
            <a:off x="0" y="0"/>
            <a:ext cx="17526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12" descr="D:\mebel jati_files\exportQuality-300x1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76850"/>
            <a:ext cx="24193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 descr="http://kerajinanfurniture.com/wp-content/uploads/2014/02/proses-penggergajian-kayu-jat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334000"/>
            <a:ext cx="23352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https://forestechugm.files.wordpress.com/2012/12/dscf153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13363"/>
            <a:ext cx="22098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irc_mi" descr="http://2.bp.blogspot.com/-dAvdTI-nWLw/TwdrBW_KeiI/AAAAAAAAAac/pgJbqD_wEy4/s400/Clip_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751013" y="4512703"/>
            <a:ext cx="7394575" cy="769937"/>
          </a:xfrm>
          <a:prstGeom prst="rect">
            <a:avLst/>
          </a:prstGeom>
          <a:solidFill>
            <a:schemeClr val="bg2">
              <a:alpha val="72000"/>
            </a:schemeClr>
          </a:solidFill>
          <a:ln w="1016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  <a:cs typeface="Arial" charset="0"/>
              </a:rPr>
              <a:t>Agus</a:t>
            </a:r>
            <a:r>
              <a:rPr lang="en-US" altLang="en-US" sz="2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  <a:cs typeface="Arial" charset="0"/>
              </a:rPr>
              <a:t> </a:t>
            </a:r>
            <a:r>
              <a:rPr lang="en-US" altLang="en-US" sz="2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  <a:cs typeface="Arial" charset="0"/>
              </a:rPr>
              <a:t>Isnantio</a:t>
            </a:r>
            <a:r>
              <a:rPr lang="en-US" altLang="en-US" sz="2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  <a:cs typeface="Arial" charset="0"/>
              </a:rPr>
              <a:t> </a:t>
            </a:r>
            <a:r>
              <a:rPr lang="en-US" altLang="en-US" sz="2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  <a:cs typeface="Arial" charset="0"/>
              </a:rPr>
              <a:t>Rahmadi</a:t>
            </a:r>
            <a:endParaRPr lang="en-US" altLang="en-US" sz="2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  <a:cs typeface="Arial" charset="0"/>
            </a:endParaRPr>
          </a:p>
          <a:p>
            <a:pPr algn="ctr">
              <a:defRPr/>
            </a:pPr>
            <a:r>
              <a:rPr lang="en-US" altLang="en-US" sz="2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  <a:cs typeface="Arial" charset="0"/>
              </a:rPr>
              <a:t>BLU PUSAT P2H KEMENTERIAN LHK</a:t>
            </a:r>
          </a:p>
        </p:txBody>
      </p:sp>
      <p:pic>
        <p:nvPicPr>
          <p:cNvPr id="4108" name="Picture 4" descr="C:\Users\user\Downloads\gambar-logo-kementrian-lingkungan-hidup-kehutana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4495800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52600" y="1518422"/>
            <a:ext cx="7391400" cy="1754326"/>
          </a:xfrm>
          <a:prstGeom prst="rect">
            <a:avLst/>
          </a:prstGeom>
          <a:solidFill>
            <a:schemeClr val="accent3">
              <a:lumMod val="20000"/>
              <a:lumOff val="80000"/>
              <a:alpha val="68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GB" altLang="en-US" sz="3600" b="1" dirty="0">
                <a:ln>
                  <a:solidFill>
                    <a:schemeClr val="bg1"/>
                  </a:solidFill>
                </a:ln>
                <a:latin typeface="Berlin Sans FB Demi" pitchFamily="34" charset="0"/>
                <a:cs typeface="Arial" charset="0"/>
              </a:rPr>
              <a:t>PEMBIAYAAN DANA BERGULIR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GB" altLang="en-US" sz="3600" b="1" dirty="0">
                <a:ln>
                  <a:solidFill>
                    <a:schemeClr val="bg1"/>
                  </a:solidFill>
                </a:ln>
                <a:latin typeface="Berlin Sans FB Demi" pitchFamily="34" charset="0"/>
                <a:cs typeface="Arial" charset="0"/>
              </a:rPr>
              <a:t>UNTUK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GB" altLang="en-US" sz="3600" b="1" dirty="0">
                <a:ln>
                  <a:solidFill>
                    <a:schemeClr val="bg1"/>
                  </a:solidFill>
                </a:ln>
                <a:latin typeface="Berlin Sans FB Demi" pitchFamily="34" charset="0"/>
                <a:cs typeface="Arial" charset="0"/>
              </a:rPr>
              <a:t>USAHA PERHUTANAN SOSIAL</a:t>
            </a:r>
            <a:endParaRPr lang="id-ID" altLang="en-US" sz="3600" b="1" dirty="0">
              <a:ln>
                <a:solidFill>
                  <a:schemeClr val="bg1"/>
                </a:solidFill>
              </a:ln>
              <a:latin typeface="Berlin Sans FB Demi" pitchFamily="34" charset="0"/>
              <a:cs typeface="Arial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2159000" y="4337050"/>
            <a:ext cx="1725613" cy="1390650"/>
          </a:xfrm>
          <a:prstGeom prst="ellipse">
            <a:avLst/>
          </a:prstGeom>
          <a:solidFill>
            <a:srgbClr val="FF0000">
              <a:alpha val="74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600" b="1" kern="0" dirty="0">
              <a:solidFill>
                <a:schemeClr val="tx1"/>
              </a:solidFill>
              <a:latin typeface="Berlin Sans FB" panose="020E0602020502020306" pitchFamily="34" charset="0"/>
              <a:cs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0" y="1447800"/>
            <a:ext cx="9105900" cy="5410200"/>
          </a:xfrm>
          <a:prstGeom prst="rect">
            <a:avLst/>
          </a:prstGeom>
          <a:solidFill>
            <a:schemeClr val="accent4">
              <a:lumMod val="40000"/>
              <a:lumOff val="60000"/>
              <a:alpha val="65000"/>
            </a:schemeClr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Oval 4"/>
          <p:cNvSpPr>
            <a:spLocks noChangeArrowheads="1"/>
          </p:cNvSpPr>
          <p:nvPr/>
        </p:nvSpPr>
        <p:spPr bwMode="auto">
          <a:xfrm>
            <a:off x="2247900" y="4392613"/>
            <a:ext cx="1547813" cy="1277937"/>
          </a:xfrm>
          <a:prstGeom prst="ellipse">
            <a:avLst/>
          </a:prstGeom>
          <a:solidFill>
            <a:srgbClr val="CCFFCC">
              <a:alpha val="74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600" b="1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BLU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600" b="1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PUSAT P2H</a:t>
            </a:r>
          </a:p>
        </p:txBody>
      </p:sp>
      <p:sp>
        <p:nvSpPr>
          <p:cNvPr id="104453" name="Rounded Rectangle 9"/>
          <p:cNvSpPr>
            <a:spLocks noChangeArrowheads="1"/>
          </p:cNvSpPr>
          <p:nvPr/>
        </p:nvSpPr>
        <p:spPr bwMode="auto">
          <a:xfrm>
            <a:off x="33338" y="2849563"/>
            <a:ext cx="2590800" cy="10668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FFCC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USAHA </a:t>
            </a:r>
            <a:r>
              <a:rPr lang="en-US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PS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(HTR, </a:t>
            </a:r>
            <a:r>
              <a:rPr lang="en-US" altLang="en-US" sz="1800" kern="0" dirty="0" err="1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HKm</a:t>
            </a:r>
            <a:r>
              <a:rPr lang="en-US" altLang="en-US" sz="1800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, HD, </a:t>
            </a:r>
            <a:r>
              <a:rPr lang="en-US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HR,</a:t>
            </a:r>
            <a:endParaRPr lang="en-US" altLang="en-US" sz="1800" kern="0" dirty="0">
              <a:solidFill>
                <a:schemeClr val="tx1"/>
              </a:solidFill>
              <a:latin typeface="Berlin Sans FB" panose="020E0602020502020306" pitchFamily="34" charset="0"/>
              <a:cs typeface="Arial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HHBK)</a:t>
            </a:r>
          </a:p>
        </p:txBody>
      </p:sp>
      <p:sp>
        <p:nvSpPr>
          <p:cNvPr id="104454" name="Rectangle 11"/>
          <p:cNvSpPr>
            <a:spLocks noChangeArrowheads="1"/>
          </p:cNvSpPr>
          <p:nvPr/>
        </p:nvSpPr>
        <p:spPr bwMode="auto">
          <a:xfrm>
            <a:off x="893763" y="2408238"/>
            <a:ext cx="1060450" cy="3365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ON FARM</a:t>
            </a:r>
          </a:p>
        </p:txBody>
      </p:sp>
      <p:sp>
        <p:nvSpPr>
          <p:cNvPr id="104455" name="Rounded Rectangle 12"/>
          <p:cNvSpPr>
            <a:spLocks noChangeArrowheads="1"/>
          </p:cNvSpPr>
          <p:nvPr/>
        </p:nvSpPr>
        <p:spPr bwMode="auto">
          <a:xfrm>
            <a:off x="3521075" y="2890838"/>
            <a:ext cx="1905000" cy="1011237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FFCC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d-ID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USAHA</a:t>
            </a:r>
            <a:r>
              <a:rPr lang="en-US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PENGOLAHAN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kern="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HASIL HUTAN </a:t>
            </a:r>
            <a:endParaRPr lang="en-US" altLang="en-US" sz="1800" kern="0" dirty="0">
              <a:solidFill>
                <a:schemeClr val="tx1"/>
              </a:solidFill>
              <a:latin typeface="Berlin Sans FB" panose="020E0602020502020306" pitchFamily="34" charset="0"/>
              <a:cs typeface="Arial" charset="0"/>
            </a:endParaRPr>
          </a:p>
        </p:txBody>
      </p:sp>
      <p:sp>
        <p:nvSpPr>
          <p:cNvPr id="104456" name="Rectangle 13"/>
          <p:cNvSpPr>
            <a:spLocks noChangeArrowheads="1"/>
          </p:cNvSpPr>
          <p:nvPr/>
        </p:nvSpPr>
        <p:spPr bwMode="auto">
          <a:xfrm>
            <a:off x="4119563" y="2443163"/>
            <a:ext cx="1133475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OFF FARM</a:t>
            </a:r>
          </a:p>
        </p:txBody>
      </p:sp>
      <p:sp>
        <p:nvSpPr>
          <p:cNvPr id="104460" name="Rectangle 23"/>
          <p:cNvSpPr>
            <a:spLocks noChangeArrowheads="1"/>
          </p:cNvSpPr>
          <p:nvPr/>
        </p:nvSpPr>
        <p:spPr bwMode="auto">
          <a:xfrm>
            <a:off x="4383088" y="4662488"/>
            <a:ext cx="695325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b="1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FDB</a:t>
            </a:r>
          </a:p>
        </p:txBody>
      </p:sp>
      <p:sp>
        <p:nvSpPr>
          <p:cNvPr id="104462" name="Rectangle 25"/>
          <p:cNvSpPr>
            <a:spLocks noChangeArrowheads="1"/>
          </p:cNvSpPr>
          <p:nvPr/>
        </p:nvSpPr>
        <p:spPr bwMode="auto">
          <a:xfrm>
            <a:off x="2374900" y="2443163"/>
            <a:ext cx="1443038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BAHAN BAKU</a:t>
            </a:r>
          </a:p>
        </p:txBody>
      </p:sp>
      <p:cxnSp>
        <p:nvCxnSpPr>
          <p:cNvPr id="15371" name="Straight Arrow Connector 27"/>
          <p:cNvCxnSpPr>
            <a:cxnSpLocks noChangeShapeType="1"/>
          </p:cNvCxnSpPr>
          <p:nvPr/>
        </p:nvCxnSpPr>
        <p:spPr bwMode="auto">
          <a:xfrm flipV="1">
            <a:off x="5449888" y="2201863"/>
            <a:ext cx="463550" cy="1149350"/>
          </a:xfrm>
          <a:prstGeom prst="straightConnector1">
            <a:avLst/>
          </a:prstGeom>
          <a:noFill/>
          <a:ln w="41275" cmpd="dbl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Rectangle 28"/>
          <p:cNvSpPr/>
          <p:nvPr/>
        </p:nvSpPr>
        <p:spPr>
          <a:xfrm>
            <a:off x="5961063" y="1930400"/>
            <a:ext cx="2914650" cy="6461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Teknologi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Ramah </a:t>
            </a:r>
            <a:r>
              <a:rPr lang="id-ID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L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ingkungan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</a:p>
        </p:txBody>
      </p:sp>
      <p:cxnSp>
        <p:nvCxnSpPr>
          <p:cNvPr id="15373" name="Straight Arrow Connector 30"/>
          <p:cNvCxnSpPr>
            <a:cxnSpLocks noChangeShapeType="1"/>
          </p:cNvCxnSpPr>
          <p:nvPr/>
        </p:nvCxnSpPr>
        <p:spPr bwMode="auto">
          <a:xfrm>
            <a:off x="5437188" y="3355975"/>
            <a:ext cx="533400" cy="454025"/>
          </a:xfrm>
          <a:prstGeom prst="straightConnector1">
            <a:avLst/>
          </a:prstGeom>
          <a:noFill/>
          <a:ln w="41275" cmpd="dbl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5970588" y="3005138"/>
            <a:ext cx="2895600" cy="2032000"/>
          </a:xfrm>
          <a:prstGeom prst="rect">
            <a:avLst/>
          </a:prstGeom>
          <a:solidFill>
            <a:schemeClr val="accent2">
              <a:lumMod val="60000"/>
              <a:lumOff val="40000"/>
              <a:alpha val="7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Terintegrasi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dg On Farm :</a:t>
            </a:r>
          </a:p>
          <a:p>
            <a:pPr marL="236538" indent="-2365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Meningkatkan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nilai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tambah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/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berdampak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positif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terhadap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usaha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On farm</a:t>
            </a:r>
          </a:p>
          <a:p>
            <a:pPr marL="236538" indent="-2365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Mendorong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usaha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On Farm (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Pasar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On Farm)</a:t>
            </a:r>
          </a:p>
        </p:txBody>
      </p:sp>
      <p:cxnSp>
        <p:nvCxnSpPr>
          <p:cNvPr id="15375" name="Straight Arrow Connector 38"/>
          <p:cNvCxnSpPr>
            <a:cxnSpLocks noChangeShapeType="1"/>
          </p:cNvCxnSpPr>
          <p:nvPr/>
        </p:nvCxnSpPr>
        <p:spPr bwMode="auto">
          <a:xfrm>
            <a:off x="5449888" y="3362325"/>
            <a:ext cx="463550" cy="2200275"/>
          </a:xfrm>
          <a:prstGeom prst="straightConnector1">
            <a:avLst/>
          </a:prstGeom>
          <a:noFill/>
          <a:ln w="41275" cmpd="dbl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" name="Rectangle 40"/>
          <p:cNvSpPr/>
          <p:nvPr/>
        </p:nvSpPr>
        <p:spPr>
          <a:xfrm>
            <a:off x="5970588" y="5326063"/>
            <a:ext cx="2895600" cy="1200150"/>
          </a:xfrm>
          <a:prstGeom prst="rect">
            <a:avLst/>
          </a:prstGeom>
          <a:solidFill>
            <a:schemeClr val="accent2">
              <a:lumMod val="60000"/>
              <a:lumOff val="40000"/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Tailored production,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bukan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mass production (margin profit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terdistribusi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sampai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tingkat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petani</a:t>
            </a:r>
            <a:r>
              <a:rPr lang="en-US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) 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152400" y="151639"/>
            <a:ext cx="8839200" cy="1143761"/>
          </a:xfrm>
          <a:prstGeom prst="roundRect">
            <a:avLst/>
          </a:prstGeom>
          <a:solidFill>
            <a:srgbClr val="CCFFFF">
              <a:alpha val="90000"/>
            </a:srgbClr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PEMBIAYAAN USAHA KEHUTANAN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ON FARM</a:t>
            </a:r>
            <a:r>
              <a:rPr lang="id-ID" sz="3600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sz="3600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-</a:t>
            </a:r>
            <a:r>
              <a:rPr lang="id-ID" sz="3600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sz="3600" kern="0" dirty="0">
                <a:solidFill>
                  <a:sysClr val="windowText" lastClr="000000"/>
                </a:solidFill>
                <a:latin typeface="Berlin Sans FB" panose="020E0602020502020306" pitchFamily="34" charset="0"/>
                <a:cs typeface="Arial" charset="0"/>
              </a:rPr>
              <a:t>OFF FARM</a:t>
            </a:r>
          </a:p>
        </p:txBody>
      </p:sp>
      <p:sp>
        <p:nvSpPr>
          <p:cNvPr id="21" name="Striped Right Arrow 20"/>
          <p:cNvSpPr/>
          <p:nvPr/>
        </p:nvSpPr>
        <p:spPr>
          <a:xfrm>
            <a:off x="2705100" y="3005138"/>
            <a:ext cx="762000" cy="844550"/>
          </a:xfrm>
          <a:prstGeom prst="stripedRightArrow">
            <a:avLst>
              <a:gd name="adj1" fmla="val 50000"/>
              <a:gd name="adj2" fmla="val 39744"/>
            </a:avLst>
          </a:prstGeom>
          <a:solidFill>
            <a:schemeClr val="tx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Freeform 7"/>
          <p:cNvSpPr>
            <a:spLocks/>
          </p:cNvSpPr>
          <p:nvPr/>
        </p:nvSpPr>
        <p:spPr bwMode="gray">
          <a:xfrm rot="3677768">
            <a:off x="714908" y="3894043"/>
            <a:ext cx="1208759" cy="113010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14000">
                <a:schemeClr val="accent3">
                  <a:lumMod val="75000"/>
                </a:schemeClr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24" name="Freeform 9"/>
          <p:cNvSpPr>
            <a:spLocks/>
          </p:cNvSpPr>
          <p:nvPr/>
        </p:nvSpPr>
        <p:spPr bwMode="gray">
          <a:xfrm rot="16596324" flipH="1">
            <a:off x="4115593" y="3764757"/>
            <a:ext cx="836613" cy="13271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3">
                  <a:lumMod val="50000"/>
                </a:schemeClr>
              </a:gs>
              <a:gs pos="46000">
                <a:srgbClr val="83AFD4"/>
              </a:gs>
              <a:gs pos="38000">
                <a:srgbClr val="57AFA8"/>
              </a:gs>
              <a:gs pos="64000">
                <a:srgbClr val="00B050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path path="rect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133475" y="4814888"/>
            <a:ext cx="695325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b="1" kern="0" dirty="0">
                <a:solidFill>
                  <a:schemeClr val="tx1"/>
                </a:solidFill>
                <a:latin typeface="Berlin Sans FB" panose="020E0602020502020306" pitchFamily="34" charset="0"/>
                <a:cs typeface="Arial" charset="0"/>
              </a:rPr>
              <a:t>FDB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Content Placeholder 2"/>
          <p:cNvSpPr txBox="1">
            <a:spLocks/>
          </p:cNvSpPr>
          <p:nvPr/>
        </p:nvSpPr>
        <p:spPr bwMode="auto">
          <a:xfrm>
            <a:off x="762000" y="-1"/>
            <a:ext cx="7391400" cy="1465264"/>
          </a:xfrm>
          <a:prstGeom prst="rect">
            <a:avLst/>
          </a:prstGeom>
          <a:solidFill>
            <a:srgbClr val="CCFF66">
              <a:alpha val="65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dirty="0">
                <a:latin typeface="Berlin Sans FB" panose="020E0602020502020306" pitchFamily="34" charset="0"/>
              </a:rPr>
              <a:t>SYARAT </a:t>
            </a:r>
            <a:r>
              <a:rPr lang="en-US" altLang="en-US" dirty="0" smtClean="0">
                <a:latin typeface="Berlin Sans FB" panose="020E0602020502020306" pitchFamily="34" charset="0"/>
              </a:rPr>
              <a:t>UTAMA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dirty="0" smtClean="0">
                <a:latin typeface="Berlin Sans FB" panose="020E0602020502020306" pitchFamily="34" charset="0"/>
              </a:rPr>
              <a:t>PINJAMAN PENGOLAHAN HASIL HUTAN</a:t>
            </a:r>
            <a:endParaRPr lang="en-US" altLang="en-US" dirty="0">
              <a:latin typeface="Berlin Sans FB" panose="020E0602020502020306" pitchFamily="34" charset="0"/>
            </a:endParaRPr>
          </a:p>
        </p:txBody>
      </p:sp>
      <p:grpSp>
        <p:nvGrpSpPr>
          <p:cNvPr id="16389" name="Group 7"/>
          <p:cNvGrpSpPr>
            <a:grpSpLocks/>
          </p:cNvGrpSpPr>
          <p:nvPr/>
        </p:nvGrpSpPr>
        <p:grpSpPr bwMode="auto">
          <a:xfrm>
            <a:off x="1066800" y="2590800"/>
            <a:ext cx="6934200" cy="3429000"/>
            <a:chOff x="152400" y="2438401"/>
            <a:chExt cx="6553200" cy="3428999"/>
          </a:xfrm>
        </p:grpSpPr>
        <p:sp>
          <p:nvSpPr>
            <p:cNvPr id="2" name="Rectangle 1"/>
            <p:cNvSpPr/>
            <p:nvPr/>
          </p:nvSpPr>
          <p:spPr>
            <a:xfrm>
              <a:off x="152400" y="3522786"/>
              <a:ext cx="6553200" cy="2344614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73000">
                    <a:srgbClr val="DCE7C4"/>
                  </a:gs>
                  <a:gs pos="64000">
                    <a:schemeClr val="accent3">
                      <a:lumMod val="0"/>
                      <a:lumOff val="100000"/>
                    </a:schemeClr>
                  </a:gs>
                  <a:gs pos="44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620713" indent="-457200" algn="just">
                <a:buFontTx/>
                <a:buAutoNum type="arabicPeriod"/>
                <a:defRPr/>
              </a:pP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3 R (</a:t>
              </a:r>
              <a:r>
                <a:rPr lang="en-US" sz="2800" i="1" dirty="0">
                  <a:solidFill>
                    <a:schemeClr val="tx1"/>
                  </a:solidFill>
                  <a:latin typeface="Berlin Sans FB" pitchFamily="34" charset="0"/>
                </a:rPr>
                <a:t>Reduce, Reuse, Recycle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)</a:t>
              </a:r>
              <a:endParaRPr lang="id-ID" sz="2800" dirty="0">
                <a:solidFill>
                  <a:schemeClr val="tx1"/>
                </a:solidFill>
                <a:latin typeface="Berlin Sans FB" pitchFamily="34" charset="0"/>
              </a:endParaRPr>
            </a:p>
            <a:p>
              <a:pPr marL="620713" indent="-457200" algn="just">
                <a:buFontTx/>
                <a:buAutoNum type="arabicPeriod"/>
                <a:defRPr/>
              </a:pP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Pemakaian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bahan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baku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yang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alami</a:t>
              </a:r>
              <a:endParaRPr lang="id-ID" sz="2800" dirty="0">
                <a:solidFill>
                  <a:schemeClr val="tx1"/>
                </a:solidFill>
                <a:latin typeface="Berlin Sans FB" pitchFamily="34" charset="0"/>
              </a:endParaRPr>
            </a:p>
            <a:p>
              <a:pPr marL="620713" indent="-457200" algn="just">
                <a:buFontTx/>
                <a:buAutoNum type="arabicPeriod"/>
                <a:defRPr/>
              </a:pP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Peningkatan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efisiensi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pemanfaatan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SDA</a:t>
              </a:r>
              <a:endParaRPr lang="id-ID" sz="2800" dirty="0">
                <a:solidFill>
                  <a:schemeClr val="tx1"/>
                </a:solidFill>
                <a:latin typeface="Berlin Sans FB" pitchFamily="34" charset="0"/>
              </a:endParaRPr>
            </a:p>
            <a:p>
              <a:pPr marL="620713" indent="-457200" algn="just">
                <a:buFontTx/>
                <a:buAutoNum type="arabicPeriod"/>
                <a:defRPr/>
              </a:pP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Pengurangan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emisi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gas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rumah</a:t>
              </a:r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Berlin Sans FB" pitchFamily="34" charset="0"/>
                </a:rPr>
                <a:t>kaca</a:t>
              </a:r>
              <a:endParaRPr lang="en-US" sz="2800" dirty="0">
                <a:solidFill>
                  <a:schemeClr val="tx1"/>
                </a:solidFill>
                <a:latin typeface="Berlin Sans FB" pitchFamily="34" charset="0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152400" y="2438401"/>
              <a:ext cx="6553200" cy="1066800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100000">
                  <a:srgbClr val="DCE7C4"/>
                </a:gs>
                <a:gs pos="66000">
                  <a:schemeClr val="bg1"/>
                </a:gs>
                <a:gs pos="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1588"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altLang="id-ID" sz="2800" dirty="0" smtClean="0">
                  <a:latin typeface="Berlin Sans FB" panose="020E0602020502020306" pitchFamily="34" charset="0"/>
                  <a:cs typeface="Aparajita" panose="020B0604020202020204" pitchFamily="34" charset="0"/>
                </a:rPr>
                <a:t>MENGGUNAKAN </a:t>
              </a:r>
              <a:r>
                <a:rPr lang="en-US" altLang="id-ID" sz="2800" dirty="0">
                  <a:latin typeface="Berlin Sans FB" panose="020E0602020502020306" pitchFamily="34" charset="0"/>
                  <a:cs typeface="Aparajita" panose="020B0604020202020204" pitchFamily="34" charset="0"/>
                </a:rPr>
                <a:t>TEKNOLOGI RAMAH </a:t>
              </a:r>
              <a:r>
                <a:rPr lang="en-US" altLang="id-ID" sz="2800" dirty="0" smtClean="0">
                  <a:latin typeface="Berlin Sans FB" panose="020E0602020502020306" pitchFamily="34" charset="0"/>
                  <a:cs typeface="Aparajita" panose="020B0604020202020204" pitchFamily="34" charset="0"/>
                </a:rPr>
                <a:t>LINGKUNGAN</a:t>
              </a:r>
              <a:endParaRPr lang="en-US" altLang="id-ID" sz="2800" dirty="0">
                <a:latin typeface="Berlin Sans FB" panose="020E0602020502020306" pitchFamily="34" charset="0"/>
                <a:cs typeface="Aparajita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-88106"/>
            <a:ext cx="1371600" cy="165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8600" y="-88106"/>
            <a:ext cx="1472472" cy="165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triped Right Arrow 12"/>
          <p:cNvSpPr/>
          <p:nvPr/>
        </p:nvSpPr>
        <p:spPr>
          <a:xfrm rot="5400000">
            <a:off x="4000500" y="1590675"/>
            <a:ext cx="914400" cy="876300"/>
          </a:xfrm>
          <a:prstGeom prst="stripedRightArrow">
            <a:avLst/>
          </a:prstGeom>
          <a:solidFill>
            <a:srgbClr val="92D050">
              <a:alpha val="6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s://encrypted-tbn3.gstatic.com/images?q=tbn:ANd9GcRCQUAeGvG71IgiqKIMvX6IKNlJI1hofgAPUc1Trz3OPAMsPscqc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435785" y="4867275"/>
            <a:ext cx="2132386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6" descr="D:\Nisa 2014\HTI\Lngkungan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52400" y="4844863"/>
            <a:ext cx="2136775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412" name="AutoShape 6" descr="data:image/jpeg;base64,/9j/4AAQSkZJRgABAQAAAQABAAD/2wCEAAkGBxQTEhUUExQWFhUWGBoYGRYXGRwgHRsbICEfHhwgHCMdHCggHx8lHSAgITMhKCosLi4uHB8zODMsNygtLiwBCgoKDg0OGxAQGiwfHB0sLCwsLCwsLCwsLCwsLCwsLCwsLCwsLCw3LDcsLCwsLCssLCwsLDc3LCw3KywsNywsLP/AABEIAIUAyAMBIgACEQEDEQH/xAAbAAACAgMBAAAAAAAAAAAAAAAFBgMEAAIHAf/EAD4QAAEDAgQEBAMGBQMDBQAAAAECAxEAIQQFEjEGQVFhEyJxgTKRoQcUQrHB0RUj4fDxM1JTYoKSJERyg7L/xAAZAQADAQEBAAAAAAAAAAAAAAABAgMABAX/xAAjEQACAgMAAwEAAgMAAAAAAAAAAQIRAyExEjJBIgQTFFFx/9oADAMBAAIRAxEAPwBRyLGKQtwg8vmJB505ZTxFrxanB5JYbSZukkbg9u1KHD+HJW9AMJbKjG4AUNidqlw7KS+QVEJIBBIAPPv9KS9ha2EMxd1tPqCp/m6hvELN/laPeq2Fc8TFDaFK0xNrggxf61FimDoc8wtCjysf1qN5ID6oGmFoF7R1NP8ADJFHiVOl9QCiRAEz+d969Q6tTSpPwhHuJt8qtccMKTiIJmEiFQRN4kg8+VU02a5HUgGQLiFG1KilflHVuBcMVYJslS51EpCSIATsVD32q1gElJzJMkx4ar2nVM+162+ztppGGQorIUUiQTYDb5Gt8cv/ANVmWm84VC+0if2pkTfQL9rqAhnDqiFeK6DBPannNCkYNyLSwVSOUJBjtXMvtWx4cQ2no6pUG1lpBn56vlTdhceF4AjzScMNUzeEWjvWM+FTN8ySQtDadSiAlMGBClTJnsRSr9mqw7jnAowVNuHbuCee9FMOQ+4ykAJK4iSbwEcukn+4pa4IUtjMCG4lvxBB2gW36UGaPDqXFICcG4lyVEJMKO8n8MDtz2tRPJ1Qt9AAUShtQjZUpI+sRS3jcyUtjE6oIW2oJuqNt7nf9qM4TMghZK4BVh2VAXuBr/cVkA5sjHOoS2QVJskRH+0xaOUkj2oFx+0Q42sHT4jZMRHwmJoqvEqDSTZQSpYSm8ggm57UI4xdLoaUSDpSobzAJET+1JJWPif7FrWZG/PnRTBrIHlJkgp+YIoNzBnnRPBm6Y60sTpycBuojr03pyyXESzClH4VC9xMcgdj3pRxTBLih0Jo1kyj4RGrZUFPMzzFq3/SGT1GPL8V/LhRMIabVtuQSL9RW+EXZSSsApUSm1hf1qnlLklA/wCRlSCTt0/WvcvQVNrJM6VAqHM8j8opqIM2w2NV4xKAIkGwvHUDnM39BQzjxS1+A4rVqLZbUpQjzNmLd4NNfDSpfdV4be9tRPlOkQUjr2oFxs1qSoqnUHpmZELQPqSmsw49MT2X1eGpEyAQrc2O23pWVBh/ijrWUDq8Ro4enxnSDADagfmm3zrd1BDjk7lM+vatOEgC68fKf5S41E7yOnP1q+7CnVc/JA9SY+dMRZtm4FhBA8GDMCVC5sOQoO6SpTq94CVH6CjOdBIh0BUedEGSJjkqheWrVGIATOpm/YJIM0/w0Qv9qmKK32VaClRZTqkgzNwbdQaVw5LbcG41AiI5gj1NzRvjN1TjOFcUkJGjQIi+mLnnfvS5h1S3HMHb1/xS1TKV+TrOQvhWHZ1BCQ20kBRCjIBM7De/PoK1wz5OMWNWrxcKoST8USBPSqmR5kBhUoBgQD5ZmYBV2iwtVPC4s/eWFiElaFpN+itz+dbZBsGcdPJdwuEcHxRpV6wI+Xm+dPnB2J1sMtwR4rIRY8jYm/QXrnPEyYwoSb6cQoE/OKbeBcWUMsqKhqDbgSFCRuLdp60bGfqU8pxeh3DwIPXkQAj9p3pc4QMYhRUNZ0LPmVEmd+/pW2GcPihKjGkKtNrT+9UeFnoxCrz5VWje8x71maI7Lc1Ic1CfKq0zy51LhsVrOHkqJOHSCTvYwR0ihAfOlY2OhVjP936VDl2JMNE7ISqb9SD+lI+CWXsKjylMwUuuEED8JP1/xVbiHKEOMFxBOoN7ARMQZPsK8xmao0jTAkyQZvzJ9KtsBTgCUqABRsTMxuCAbWNc0pMydOzl6heZ9Ku4c/CRzAj1FRYhkoJBspKikj0otw8kKcgxJHlnYH8qrerO2b0D88SA6ojYwfnRvgd1ALgWkFQAKSffV9IqDjFoS2oJUmQoKkRJEbfOqnCz4S+JTIINp3ih1EuwGzJsKhTLRjzhTiZm0bwZ5xVPLgSH03SCTy6SQK2y57QpBmQMQux6KHOpMuUoOPJ1RaZj1p02iDCOQrSkOgwTKVSBJAjl+XyoRxfBMI2IE+qZ6W2MURyd3zrgboaNvQzW/ELI0NyNPnAMb+a1ZdMtHM02X8qytsUjSsjmDB+dZWOuL0NnBjOpWJunysLV5gTzG0c+neiGYslty5EllKxB57wY9Kg+z1DurFKZTqhg6gBNjMfvU+apCHEEDSFMpPaD0ven+EJLZYz1la8MlWpJAVIQN069U2PxXAvQHK8WpsuxB1sqSZ5AgE+8iibrwOGSnRBEFSyedoj60MwAK3inUBqbUL7bTy+VMmCJZz3CH7lh3LQqQLzO8ntERelXCrN6d81TOUMGSYfUmI+HykxSRh1QYoMrHh0ZGH0YZkagqfOIEG4EA1Cwst4jDGZguiYnpIHWjHDWGbdaRICl+GPKDvA6coodxCAl9hDYjQsn0JEfkKy6c30AcXu+VxA3L4UBG3lE/WjGQun7uwEi8qHzpezt0raLpjzOpuPT96O8LKBbYTf4iLeiqzV6KP1KOX4cqxSUmBZcknvehGRp/wDUpTv8SYimpvDBt9BVpjXiET10/wBj50qYZzTjD0DirHpJoy0gQHFEL1wqxBJPci3oKXsDiSARuPT+7USyjFaNYk3Asfxbi3pQVrEaQQOsz0EHetRMtMPJOvXpiLBQMGfTarGUtoErUohQn8X0FunOqKsKpwqLY2SJ1SBJ6fnVxpYaCFAIKpCp8pB6J61DKBgTiZmH1KGy4UIv61XyDEht9BJ0gmCek86I8RvFWhZsZVaPhBuB+dLqxuZ22pUnw7o08aHDPkl3CF6/8p4JvBELSSCOdymlvJnQH2ydtYB9Nv1ptw2LLuCxwc/EllxFrDQoz9FUiJMGeYpuIXGri0PC0aFuj/jebWTO8yPf1r3Ln4xCzEgpBPPe0VXxmakKcULeK233sP6WqcMqS9eBKSYBiwIiaePNnO+kmUr/AJi9rto7bE0QzdOpuQeYMehoXljepwAzcLFuRCv61Zx6wEKgkwFAD6gxRrYtihnzMPqncmb978+81lXeKGpLbg/EBzmNqykbo6ocGD7NMyGHXilKky1GmJkyYE8veqGZ4pai2oyBoSBA5CxielVOHHlEuiTcJTYTuo1dzBuUMmTdC97AEHYCOXP1qqVkpexNj3IYSjUQJiCB5YVb6VT4ZwgfxTbahZQVz7GPrRPixpKXENj4irxDcx5wmE+qYnc2IqlwYD9+Zi+9om0GbU1UCPqSOLJy4Dpio35luf0pPbPm96bHjGHcbk+XFA3H/StPztSgo+b3NKy0TpHCbKUtB5K9KkgeSCfEUCdzyTEVnF2NSpxhSZCgpWokC5tf6mqfBzSlp8qlagTCeRtNZxSf9NRSEq8RXI7QIN9/7FMjlfsA84ZjCtqmQVc+XtRLh0nQzEg+IgSO5j9aE5qFfd2zfeB/far2BBbbQIjZYPIgXkH5Uv0f4MWYyl1tLgEpxL4J5eYJUPlSXjzoxi7/AIhf1FMGOdUXUrAJT4qV37gA3oZjcnfexikMtlxYAJCItFpJMCPejJo0RnyB9IcsklejTqKJiFG/QTIBoFluGJVCLlakpmOoUI9SaZ1ZU/g1sghWpQVJ+ITKSEyDt/WrmXNtYZsLCg7CdZTaxSTCkyJG5v2pZ5VFWSbqxZay9bYKLJWQFGQT5bgd9+lSNcNOpSVaBCRqAjSDa9/91tqesmwGGcHiJ+IokFZkgE8geQJ+tQ52pYQXAoaQdJCgY9TJ8vc39K5XKTfBtM5ficuWUrUoQAkkEqsSD3HqPalx82Hen7E5s04qC4FHzeUAQbxIgc6RnGiVmxsqw52/pVE97L4pfloZeF31KZdaIBPhqQAoxCTee5ttScrlTNlyz94UYSnSUggq9YNyPcd6B4olOpBH4t/emSVlYauhheCFMYdU7oWld+YEjl1/KmLicIJwryZUHEFK4EDVpTA9d/lSrhVk4MWmHYB6WnaOc0xZliCcFhTCoQEwYsCd56kgWp1w5p9IMTiUp0bAJWQoiZAUBP1ANR5w0Uyb+YE7RVB1alCLXWnn6m/e1WcViNYRebXk1qJsp5w8pTDaCn4YKfSIv69KyibWGS7hkrMSlaUG/LVG3vvXlK6KxnSo9+z1nxFPtAgFfhjafLKpixI9RRHOsNowWFUm4S6+1I53PYbgb1d+w9EvYoRPlb5xHmUKu8VYVP8AD3vKJbxjsH/vIA/8T9KsuAl7knFrSVry0hGlKuRHIBs7z/cUn/Z9Csww14BPbmk01cRqAbyp2SR4TkzeISna3WlLhN0N4/Bqt8SJ7cv1rBjxkfEA04vFNz/7kmPdX70sYn/UV/8AJX5mmjjPT/EMSQQQXCQQd5E0rOi9Iy0eI6f9lTqClSFRvqG0k/oO9F+PsmU94LbawohZWQSAEJIubCT6VzrhpZCVFM6hHO1+vanrKMWsMLcd8zhEJ5kjYD/NqE8njA5Z6kWmy22NOGw5Wow2HlpJSTElZPSLzarDTOHbAb8JtSQNaTaNSt4vrCQeW16VeKeJyhvCpQQkOJcdWgWEylKUrjsCY7mkbBZs4l7xFLJIAt2BmBa1czg39BbO3YLGMqlKkNTY6TspJ53tfkR0pa4yS4nzNAJ1G+lGkyNgVCxHSDvSSjN1KxDimyohSj4QJEJkyExF/wChozxjnDJZabZWFuJcl7SVaNSRcJncSd+ooRhK9F8UW2e8LeM46VyVFMESuLi/T8q34ufWEEKQ42l03MQCByE7n8vegeU5sUFQS4pOttfnQYUDuN55iCK8fzk4rDtherW2qFrKlKCpHljVMGx2tVJRdIbNivZfyPMf5a0LJ1lCHG3EkHQBqOlU7A9OtXct4jLi1saleGhZVqKgidIIkEARJAUZnc0orA2SRzmOf9iq+EWlKiPiSoEGNyDufamU9cOd42grnmIQFaVIhelBCrCQRfYRMzyohkbiAkkpCz/uUNunIiKFZqWnQlQVqWlKAowQCb6onuAfc1RdUpBFiUKiQfhqc/0T5slzRsJdXEgkydW9/YVQXtc7UyZeA+0UqQmUkaVAwediST7TQDFNAGx1DeSI/pQhKzuwTsuZU4QhSQbagr32FNOYOP8A8NaVADCYGqB5iCYnn1j3pOyxZ1G8C30p4xWNCshS3+JLxA+ZP612Q4SzL9ArO8MW8Q4jYhSCYPUHb6VXCDoCpEbRz5zRXiNHi4vWgQkoaUoEgHYSR1qPH4NbFoEkuEBQ2CTaeRkXrWuImzbLcPOGWmFhWpKkgiExIvWVNh8wXiUFClaJSk6tJjebaQYHKvK45Sm31ITyDX2PYcIxD6Uu+dSBKYiAFTN786I8Q4UDBY8XIbxcjzczov8AU0F+yXFg5i7BUQppcFfxC4N4tRPjPF6WswR/vxjI+aAo/RNdy4Vl7i/nzhOXYAyq33hHYfCR9KWVuQ40QY+Az7025+wE4BCP+LEkf+SCPzSaS8a2VJRpEkogDuKAyYU4kb04x5I2BtPMQL7Cl7FJiDyO3tv+Ypw48QfvKHIgOMtqnqopE0DzbChLWk7t4haFeikpP5pNLRRS4EeBcMlZWFE2AgT3v9Ka8/x/gsaU/iBERfoPcnrS99nAH3gNgDU4FfFfSmJFjud5HpTJxdlym2nFlNgYEncEbjpXL/Ii3FP/AEzmye5zPMRr1BR2gT6AgR7VBhygHmVH5VPhcOtw9CRN+3+aKYXJIKgq8R1G9BPW2XxQtAI4jSqwggGCD8qgwyyT7iiufYUJgJSBflzoXliSVWkwRb966IV42dcF4lppRCien670x5XhkJwgSoJ1uLK+4SPKn5nUflQB3dVE+HXy6rQV2CCRbaP0pJWNkX52SYjBt2hI3ND15amNo7j9qMrZUlSUwDqKgmREwdJj3qNOFKiEpBEjUmLgjtNQba6Rfi0L5ZWm+/m0+tq2Vq2khMwe1Mb+WLLekpgoGojncx9IqVnJlF4JAT5glUE9d4+lDys5Jx3oDYfEFtBgkH4VDoOXr/ihoPiLImSbXoxxHgSytBINxM8jBj86EtNkqCkogkCL1bClVlILxVk+UYSVkbAD4on5DnRp1MYVbUAy6lU9ZEe21bZLlilGdJGlR3G4O3rE79qvfw5xAUAQIUN4uRcW9KEsm9CSey5lbba1tqI1rDaClQMXSNjePX0o4cKhADzxS8JJKlzpKVDYAA77XoGnDaiUfCopJCkQAPTkAaK4Jfgto8RQGm4B5x0KpAMiw6muTNOfknBkpM9ZbSkKW2hMKUBoCSEzMBI76rDlWUFxLwTigCCtpCk6gFEwrkbmd+9qyovFbuV2KUvsmf05i3/1IcT9J/SiP2g4mMW83y8VCyPRAH6mlzgTElvH4dWw8TSf+61EuOkn7/iCQfi/JIJr3teJZ+4f4ha1MYgATOIQsD/7HUftQTJMs0hK3IGkEb3HypoxD3kxKwRDaSqYtd2R+ZpexeNTpHm0ptJBn5Aj8qnmfxCx0Xs/wPjN6wSFBKQAYi09drUt8bDS/ikclLZcHT4ST/8Ao0x5c4h3yOEqSU+Uj8RBkgRsYP1rbjvAMqKlgHxlNNkInlEAAnn1ioLMoaYV0TeCcVoxjaySIUD9YPtB+ldB46fccUpv4UJ8pM2k7kDmQOe1cqyppSnQEAlUnbeuxcQ5dra8QA61sOHTzCglP71TJ4uLRskbaYmNZMtKdSQYAcv2gEn8qnytlLzzclUOhXw8im+3v9Kf+H8Lry5KXkwotqBBEG9vqIrmuWtOM4kIC1IAcNzIGkGCB1BHPvXIoxVbGhKUVSCPEHCqrJSlUhSpJIEgE6TPp+dIrWGKVuJsFCAU2nci3I11fHlRbKk7lcQCOfOCL/1pXe4UH+smSsg2BmDFz2pllV0ysMsl0SV4yDoCYMwZ+lHuDz4a1LIF0qRHqP8AFU8Iga3ZFtEm17TH1pi4OwoWpyYNhA7+1XlJRVgnOTRazbBKX4UJVKS6QobDzarn3+lMTWFQWmkkeZsyCBc2jT3G1EMSpIZIKSZSSFDa/wCHrUaMImUK1qFxA6+lrdK4Mmf+wmkDn8K8tcpbVGlSVGIsqP2qfwUsITzUCBqVACU7GP6TV7PM0CREENo8kTCjt139a57m+b/zNLkqa1EiDcAcrUIpzDoJcfYYLaacSdR1KTuLyJjePiFImAZUXLJIsIN5m+02p7yHDIxZBcUrw2TqDZtrJ2n9+9OPhMNps0lIvbcntflE3q0Z/wBa8Q/ALgsQylExLhMAoBm8STB2jl61XzLIw64FINt1hSyLTc7ifY9KPJVh0geG2jfyo3lQtbtBqPHoW6QHErDUEKKYsAbSTfrsOQrnm3FNiNEOH8FALDaIJJ+OCk2uZMnTciJ5ClLibElxaWwACpQkD4RFhHKSOY6VYzeS9rTKtI5+XcWmw26xQPFuaHgULJUlM22nqPelwY3J+RNLZZypttKlLeJ0oPmQk/zCZ6kQb2rKDv44hQEEmFDydTea8rr8GhZWnoM47JlMLbfHlGpK0oEGNBBUkmdwLiNwaZ+J8D4ilvoUSXItFgCAD8wDTUMGmISJCoIATIvzuelpqs+x4YmdWgDyRvp6iLzPLpU1/JlXiywv8P4FbuGxYcUEF4BCQZtEnb1P0oSxw67pjSkhJ+Ix8MW06hFzTrhVpgrCYtKecn1kgE1VnEqRdpR5aSQB2IAMAb7dKp/fOXDC9iMuLIYU2kEIVqUpZsSYBkDYWqXPFOOpKk7BACU3A9RFwL1JnWJxaUkFlWk/FF9tojlfahrrr7bXiOKMwmEqJk+g26WpVGb3I27BeQDw8S0EohMwu0m879+9dNwONAgG9jbmJ3/xXLHuIFpWoBO8Ha/0puyPGLWgFSVBW4PXfahmjJuzOxqbx8QYUQLSbX6VRxeNadd1KbQSgwCoA23tW7OPL48NJ8iQAb7npfn3qPCZOZSEjQQYJkyRvaTcAc65/Gts2zV3FNJ82khfLn8XbYbVUQwhcoDmkqhItyuDEcpMUyoyNMEElJVbfkJsIqonKMKkRrAI/ErcfWJpovZjh2JK2Vvok3SpCh2mulfZlk6kYdb5B1u6fMf9o6e9LXHOWo+8lWHV4iVo8wTchX+BvT9w5idOBw8yCpIgdN5meprq/kP8pFEFG8MkI0knfcbmhecYbXoTAGggiT0M3jfarKsa2AoBXhqkWJ25mIk0K/jyQ6BYqIISdJF95teudYZfECwdxrBdQlROnSr4DfomZ70tqwCHnw2ClFo1Hp+9Gc/xrb+IEuaQkAEBBMgmTJ2NC81ZbSseAQoDmqxP7i31q0YSiqoRjZw1w+WllKlaiQjSk7HrH51ZwuVPvaw62VDWUpEwNF0qjnO1Bsj4iebWDHiRbSLmKYMTxhiSk+HhUhUWUpQt7TSeGV6DbCqMvZwwbK4UpI8pItHP0VteoMVmoUD4SJSDdV4+sd+1Jz2ZYx0EumJNw2Jj1NoHvRDD4IlAUpx1SZAhKVQoiOxBFH/Gn9ZqbLassYxAlT0rJOqDeDdQE2JP60g8QZSMMAgSNa1KMgHybAAwTqHOnBWUF1TaG8PilaN3UpQkT31EAx1qPMuB3iNb+rQCpR1LTInmdJPKnhgkn03ic8/i5b1EJCiqACQDblbbava6Rw3kzTSycOohFlLSQlYJvcEnVNogD2rK6KQ6gOuCR59Ow0kwLC3+aGZyzrQpRUraAAY+sSa8rK8qXETYv5Kkt4jEIKisILQTq5SDtTpg0ApVAA0JJkiSTIv+fzrKyr4+mIs4znw20gInVYAkQIFrBImr+UYvWyCpCZAEwAAfbavayu5DIiXkuGI1pw7KFElRIQNzYzETVfNMQMKhIaQgQZsIHcRWVlGrZig/i3VJB1wDyCQIrTBY5calhC1JsFFIkDpIrKymlCN8GSI8Tj3DOkhCRNgDc+5qnisoTiEFK1ESN09qysrKKXA0JGdZYcOEltw6grTqjfvvRdgPrTLmJcUlAT5RYG3a9ZWU1IFFdCFqPx7ndSZO3rRTLeH/ABVqC3CSk7x+kwKyspX0ahtPBGHS3aYi4tc9etZlXDOHWCS2kBFo0gz3JN6yspJMDDWXZKykJKUAWJsKtuMISPgB9a9rKKFBrWJQcR4AaSmW/E1DfeIsPrUjjnh+VAAkTJua8rKzCDcRmi/hkiYuD61E9l+tOta1k84UQCepExXlZWQSnwzgkuBS25ZEgFKYhR6qsJNe1lZ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/>
          </a:p>
        </p:txBody>
      </p:sp>
      <p:sp>
        <p:nvSpPr>
          <p:cNvPr id="17413" name="AutoShape 8" descr="data:image/jpeg;base64,/9j/4AAQSkZJRgABAQAAAQABAAD/2wCEAAkGBxQTEhUUExQWFhUWGBoYGRYXGRwgHRsbICEfHhwgHCMdHCggHx8lHSAgITMhKCosLi4uHB8zODMsNygtLiwBCgoKDg0OGxAQGiwfHB0sLCwsLCwsLCwsLCwsLCwsLCwsLCwsLCw3LDcsLCwsLCssLCwsLDc3LCw3KywsNywsLP/AABEIAIUAyAMBIgACEQEDEQH/xAAbAAACAgMBAAAAAAAAAAAAAAAFBgMEAAIHAf/EAD4QAAEDAgQEBAMGBQMDBQAAAAECAxEAIQQFEjEGQVFhEyJxgTKRoQcUQrHB0RUj4fDxM1JTYoKSJERyg7L/xAAZAQADAQEBAAAAAAAAAAAAAAABAgMABAX/xAAjEQACAgMAAwEAAgMAAAAAAAAAAQIRAyExEjJBIgQTFFFx/9oADAMBAAIRAxEAPwBRyLGKQtwg8vmJB505ZTxFrxanB5JYbSZukkbg9u1KHD+HJW9AMJbKjG4AUNidqlw7KS+QVEJIBBIAPPv9KS9ha2EMxd1tPqCp/m6hvELN/laPeq2Fc8TFDaFK0xNrggxf61FimDoc8wtCjysf1qN5ID6oGmFoF7R1NP8ADJFHiVOl9QCiRAEz+d969Q6tTSpPwhHuJt8qtccMKTiIJmEiFQRN4kg8+VU02a5HUgGQLiFG1KilflHVuBcMVYJslS51EpCSIATsVD32q1gElJzJMkx4ar2nVM+162+ztppGGQorIUUiQTYDb5Gt8cv/ANVmWm84VC+0if2pkTfQL9rqAhnDqiFeK6DBPannNCkYNyLSwVSOUJBjtXMvtWx4cQ2no6pUG1lpBn56vlTdhceF4AjzScMNUzeEWjvWM+FTN8ySQtDadSiAlMGBClTJnsRSr9mqw7jnAowVNuHbuCee9FMOQ+4ykAJK4iSbwEcukn+4pa4IUtjMCG4lvxBB2gW36UGaPDqXFICcG4lyVEJMKO8n8MDtz2tRPJ1Qt9AAUShtQjZUpI+sRS3jcyUtjE6oIW2oJuqNt7nf9qM4TMghZK4BVh2VAXuBr/cVkA5sjHOoS2QVJskRH+0xaOUkj2oFx+0Q42sHT4jZMRHwmJoqvEqDSTZQSpYSm8ggm57UI4xdLoaUSDpSobzAJET+1JJWPif7FrWZG/PnRTBrIHlJkgp+YIoNzBnnRPBm6Y60sTpycBuojr03pyyXESzClH4VC9xMcgdj3pRxTBLih0Jo1kyj4RGrZUFPMzzFq3/SGT1GPL8V/LhRMIabVtuQSL9RW+EXZSSsApUSm1hf1qnlLklA/wCRlSCTt0/WvcvQVNrJM6VAqHM8j8opqIM2w2NV4xKAIkGwvHUDnM39BQzjxS1+A4rVqLZbUpQjzNmLd4NNfDSpfdV4be9tRPlOkQUjr2oFxs1qSoqnUHpmZELQPqSmsw49MT2X1eGpEyAQrc2O23pWVBh/ijrWUDq8Ro4enxnSDADagfmm3zrd1BDjk7lM+vatOEgC68fKf5S41E7yOnP1q+7CnVc/JA9SY+dMRZtm4FhBA8GDMCVC5sOQoO6SpTq94CVH6CjOdBIh0BUedEGSJjkqheWrVGIATOpm/YJIM0/w0Qv9qmKK32VaClRZTqkgzNwbdQaVw5LbcG41AiI5gj1NzRvjN1TjOFcUkJGjQIi+mLnnfvS5h1S3HMHb1/xS1TKV+TrOQvhWHZ1BCQ20kBRCjIBM7De/PoK1wz5OMWNWrxcKoST8USBPSqmR5kBhUoBgQD5ZmYBV2iwtVPC4s/eWFiElaFpN+itz+dbZBsGcdPJdwuEcHxRpV6wI+Xm+dPnB2J1sMtwR4rIRY8jYm/QXrnPEyYwoSb6cQoE/OKbeBcWUMsqKhqDbgSFCRuLdp60bGfqU8pxeh3DwIPXkQAj9p3pc4QMYhRUNZ0LPmVEmd+/pW2GcPihKjGkKtNrT+9UeFnoxCrz5VWje8x71maI7Lc1Ic1CfKq0zy51LhsVrOHkqJOHSCTvYwR0ihAfOlY2OhVjP936VDl2JMNE7ISqb9SD+lI+CWXsKjylMwUuuEED8JP1/xVbiHKEOMFxBOoN7ARMQZPsK8xmao0jTAkyQZvzJ9KtsBTgCUqABRsTMxuCAbWNc0pMydOzl6heZ9Ku4c/CRzAj1FRYhkoJBspKikj0otw8kKcgxJHlnYH8qrerO2b0D88SA6ojYwfnRvgd1ALgWkFQAKSffV9IqDjFoS2oJUmQoKkRJEbfOqnCz4S+JTIINp3ih1EuwGzJsKhTLRjzhTiZm0bwZ5xVPLgSH03SCTy6SQK2y57QpBmQMQux6KHOpMuUoOPJ1RaZj1p02iDCOQrSkOgwTKVSBJAjl+XyoRxfBMI2IE+qZ6W2MURyd3zrgboaNvQzW/ELI0NyNPnAMb+a1ZdMtHM02X8qytsUjSsjmDB+dZWOuL0NnBjOpWJunysLV5gTzG0c+neiGYslty5EllKxB57wY9Kg+z1DurFKZTqhg6gBNjMfvU+apCHEEDSFMpPaD0ven+EJLZYz1la8MlWpJAVIQN069U2PxXAvQHK8WpsuxB1sqSZ5AgE+8iibrwOGSnRBEFSyedoj60MwAK3inUBqbUL7bTy+VMmCJZz3CH7lh3LQqQLzO8ntERelXCrN6d81TOUMGSYfUmI+HykxSRh1QYoMrHh0ZGH0YZkagqfOIEG4EA1Cwst4jDGZguiYnpIHWjHDWGbdaRICl+GPKDvA6coodxCAl9hDYjQsn0JEfkKy6c30AcXu+VxA3L4UBG3lE/WjGQun7uwEi8qHzpezt0raLpjzOpuPT96O8LKBbYTf4iLeiqzV6KP1KOX4cqxSUmBZcknvehGRp/wDUpTv8SYimpvDBt9BVpjXiET10/wBj50qYZzTjD0DirHpJoy0gQHFEL1wqxBJPci3oKXsDiSARuPT+7USyjFaNYk3Asfxbi3pQVrEaQQOsz0EHetRMtMPJOvXpiLBQMGfTarGUtoErUohQn8X0FunOqKsKpwqLY2SJ1SBJ6fnVxpYaCFAIKpCp8pB6J61DKBgTiZmH1KGy4UIv61XyDEht9BJ0gmCek86I8RvFWhZsZVaPhBuB+dLqxuZ22pUnw7o08aHDPkl3CF6/8p4JvBELSSCOdymlvJnQH2ydtYB9Nv1ptw2LLuCxwc/EllxFrDQoz9FUiJMGeYpuIXGri0PC0aFuj/jebWTO8yPf1r3Ln4xCzEgpBPPe0VXxmakKcULeK233sP6WqcMqS9eBKSYBiwIiaePNnO+kmUr/AJi9rto7bE0QzdOpuQeYMehoXljepwAzcLFuRCv61Zx6wEKgkwFAD6gxRrYtihnzMPqncmb978+81lXeKGpLbg/EBzmNqykbo6ocGD7NMyGHXilKky1GmJkyYE8veqGZ4pai2oyBoSBA5CxielVOHHlEuiTcJTYTuo1dzBuUMmTdC97AEHYCOXP1qqVkpexNj3IYSjUQJiCB5YVb6VT4ZwgfxTbahZQVz7GPrRPixpKXENj4irxDcx5wmE+qYnc2IqlwYD9+Zi+9om0GbU1UCPqSOLJy4Dpio35luf0pPbPm96bHjGHcbk+XFA3H/StPztSgo+b3NKy0TpHCbKUtB5K9KkgeSCfEUCdzyTEVnF2NSpxhSZCgpWokC5tf6mqfBzSlp8qlagTCeRtNZxSf9NRSEq8RXI7QIN9/7FMjlfsA84ZjCtqmQVc+XtRLh0nQzEg+IgSO5j9aE5qFfd2zfeB/far2BBbbQIjZYPIgXkH5Uv0f4MWYyl1tLgEpxL4J5eYJUPlSXjzoxi7/AIhf1FMGOdUXUrAJT4qV37gA3oZjcnfexikMtlxYAJCItFpJMCPejJo0RnyB9IcsklejTqKJiFG/QTIBoFluGJVCLlakpmOoUI9SaZ1ZU/g1sghWpQVJ+ITKSEyDt/WrmXNtYZsLCg7CdZTaxSTCkyJG5v2pZ5VFWSbqxZay9bYKLJWQFGQT5bgd9+lSNcNOpSVaBCRqAjSDa9/91tqesmwGGcHiJ+IokFZkgE8geQJ+tQ52pYQXAoaQdJCgY9TJ8vc39K5XKTfBtM5ficuWUrUoQAkkEqsSD3HqPalx82Hen7E5s04qC4FHzeUAQbxIgc6RnGiVmxsqw52/pVE97L4pfloZeF31KZdaIBPhqQAoxCTee5ttScrlTNlyz94UYSnSUggq9YNyPcd6B4olOpBH4t/emSVlYauhheCFMYdU7oWld+YEjl1/KmLicIJwryZUHEFK4EDVpTA9d/lSrhVk4MWmHYB6WnaOc0xZliCcFhTCoQEwYsCd56kgWp1w5p9IMTiUp0bAJWQoiZAUBP1ANR5w0Uyb+YE7RVB1alCLXWnn6m/e1WcViNYRebXk1qJsp5w8pTDaCn4YKfSIv69KyibWGS7hkrMSlaUG/LVG3vvXlK6KxnSo9+z1nxFPtAgFfhjafLKpixI9RRHOsNowWFUm4S6+1I53PYbgb1d+w9EvYoRPlb5xHmUKu8VYVP8AD3vKJbxjsH/vIA/8T9KsuAl7knFrSVry0hGlKuRHIBs7z/cUn/Z9Csww14BPbmk01cRqAbyp2SR4TkzeISna3WlLhN0N4/Bqt8SJ7cv1rBjxkfEA04vFNz/7kmPdX70sYn/UV/8AJX5mmjjPT/EMSQQQXCQQd5E0rOi9Iy0eI6f9lTqClSFRvqG0k/oO9F+PsmU94LbawohZWQSAEJIubCT6VzrhpZCVFM6hHO1+vanrKMWsMLcd8zhEJ5kjYD/NqE8njA5Z6kWmy22NOGw5Wow2HlpJSTElZPSLzarDTOHbAb8JtSQNaTaNSt4vrCQeW16VeKeJyhvCpQQkOJcdWgWEylKUrjsCY7mkbBZs4l7xFLJIAt2BmBa1czg39BbO3YLGMqlKkNTY6TspJ53tfkR0pa4yS4nzNAJ1G+lGkyNgVCxHSDvSSjN1KxDimyohSj4QJEJkyExF/wChozxjnDJZabZWFuJcl7SVaNSRcJncSd+ooRhK9F8UW2e8LeM46VyVFMESuLi/T8q34ufWEEKQ42l03MQCByE7n8vegeU5sUFQS4pOttfnQYUDuN55iCK8fzk4rDtherW2qFrKlKCpHljVMGx2tVJRdIbNivZfyPMf5a0LJ1lCHG3EkHQBqOlU7A9OtXct4jLi1saleGhZVqKgidIIkEARJAUZnc0orA2SRzmOf9iq+EWlKiPiSoEGNyDufamU9cOd42grnmIQFaVIhelBCrCQRfYRMzyohkbiAkkpCz/uUNunIiKFZqWnQlQVqWlKAowQCb6onuAfc1RdUpBFiUKiQfhqc/0T5slzRsJdXEgkydW9/YVQXtc7UyZeA+0UqQmUkaVAwediST7TQDFNAGx1DeSI/pQhKzuwTsuZU4QhSQbagr32FNOYOP8A8NaVADCYGqB5iCYnn1j3pOyxZ1G8C30p4xWNCshS3+JLxA+ZP612Q4SzL9ArO8MW8Q4jYhSCYPUHb6VXCDoCpEbRz5zRXiNHi4vWgQkoaUoEgHYSR1qPH4NbFoEkuEBQ2CTaeRkXrWuImzbLcPOGWmFhWpKkgiExIvWVNh8wXiUFClaJSk6tJjebaQYHKvK45Sm31ITyDX2PYcIxD6Uu+dSBKYiAFTN786I8Q4UDBY8XIbxcjzczov8AU0F+yXFg5i7BUQppcFfxC4N4tRPjPF6WswR/vxjI+aAo/RNdy4Vl7i/nzhOXYAyq33hHYfCR9KWVuQ40QY+Az7025+wE4BCP+LEkf+SCPzSaS8a2VJRpEkogDuKAyYU4kb04x5I2BtPMQL7Cl7FJiDyO3tv+Ypw48QfvKHIgOMtqnqopE0DzbChLWk7t4haFeikpP5pNLRRS4EeBcMlZWFE2AgT3v9Ka8/x/gsaU/iBERfoPcnrS99nAH3gNgDU4FfFfSmJFjud5HpTJxdlym2nFlNgYEncEbjpXL/Ii3FP/AEzmye5zPMRr1BR2gT6AgR7VBhygHmVH5VPhcOtw9CRN+3+aKYXJIKgq8R1G9BPW2XxQtAI4jSqwggGCD8qgwyyT7iiufYUJgJSBflzoXliSVWkwRb966IV42dcF4lppRCien670x5XhkJwgSoJ1uLK+4SPKn5nUflQB3dVE+HXy6rQV2CCRbaP0pJWNkX52SYjBt2hI3ND15amNo7j9qMrZUlSUwDqKgmREwdJj3qNOFKiEpBEjUmLgjtNQba6Rfi0L5ZWm+/m0+tq2Vq2khMwe1Mb+WLLekpgoGojncx9IqVnJlF4JAT5glUE9d4+lDys5Jx3oDYfEFtBgkH4VDoOXr/ihoPiLImSbXoxxHgSytBINxM8jBj86EtNkqCkogkCL1bClVlILxVk+UYSVkbAD4on5DnRp1MYVbUAy6lU9ZEe21bZLlilGdJGlR3G4O3rE79qvfw5xAUAQIUN4uRcW9KEsm9CSey5lbba1tqI1rDaClQMXSNjePX0o4cKhADzxS8JJKlzpKVDYAA77XoGnDaiUfCopJCkQAPTkAaK4Jfgto8RQGm4B5x0KpAMiw6muTNOfknBkpM9ZbSkKW2hMKUBoCSEzMBI76rDlWUFxLwTigCCtpCk6gFEwrkbmd+9qyovFbuV2KUvsmf05i3/1IcT9J/SiP2g4mMW83y8VCyPRAH6mlzgTElvH4dWw8TSf+61EuOkn7/iCQfi/JIJr3teJZ+4f4ha1MYgATOIQsD/7HUftQTJMs0hK3IGkEb3HypoxD3kxKwRDaSqYtd2R+ZpexeNTpHm0ptJBn5Aj8qnmfxCx0Xs/wPjN6wSFBKQAYi09drUt8bDS/ikclLZcHT4ST/8Ao0x5c4h3yOEqSU+Uj8RBkgRsYP1rbjvAMqKlgHxlNNkInlEAAnn1ioLMoaYV0TeCcVoxjaySIUD9YPtB+ldB46fccUpv4UJ8pM2k7kDmQOe1cqyppSnQEAlUnbeuxcQ5dra8QA61sOHTzCglP71TJ4uLRskbaYmNZMtKdSQYAcv2gEn8qnytlLzzclUOhXw8im+3v9Kf+H8Lry5KXkwotqBBEG9vqIrmuWtOM4kIC1IAcNzIGkGCB1BHPvXIoxVbGhKUVSCPEHCqrJSlUhSpJIEgE6TPp+dIrWGKVuJsFCAU2nci3I11fHlRbKk7lcQCOfOCL/1pXe4UH+smSsg2BmDFz2pllV0ysMsl0SV4yDoCYMwZ+lHuDz4a1LIF0qRHqP8AFU8Iga3ZFtEm17TH1pi4OwoWpyYNhA7+1XlJRVgnOTRazbBKX4UJVKS6QobDzarn3+lMTWFQWmkkeZsyCBc2jT3G1EMSpIZIKSZSSFDa/wCHrUaMImUK1qFxA6+lrdK4Mmf+wmkDn8K8tcpbVGlSVGIsqP2qfwUsITzUCBqVACU7GP6TV7PM0CREENo8kTCjt139a57m+b/zNLkqa1EiDcAcrUIpzDoJcfYYLaacSdR1KTuLyJjePiFImAZUXLJIsIN5m+02p7yHDIxZBcUrw2TqDZtrJ2n9+9OPhMNps0lIvbcntflE3q0Z/wBa8Q/ALgsQylExLhMAoBm8STB2jl61XzLIw64FINt1hSyLTc7ifY9KPJVh0geG2jfyo3lQtbtBqPHoW6QHErDUEKKYsAbSTfrsOQrnm3FNiNEOH8FALDaIJJ+OCk2uZMnTciJ5ClLibElxaWwACpQkD4RFhHKSOY6VYzeS9rTKtI5+XcWmw26xQPFuaHgULJUlM22nqPelwY3J+RNLZZypttKlLeJ0oPmQk/zCZ6kQb2rKDv44hQEEmFDydTea8rr8GhZWnoM47JlMLbfHlGpK0oEGNBBUkmdwLiNwaZ+J8D4ilvoUSXItFgCAD8wDTUMGmISJCoIATIvzuelpqs+x4YmdWgDyRvp6iLzPLpU1/JlXiywv8P4FbuGxYcUEF4BCQZtEnb1P0oSxw67pjSkhJ+Ix8MW06hFzTrhVpgrCYtKecn1kgE1VnEqRdpR5aSQB2IAMAb7dKp/fOXDC9iMuLIYU2kEIVqUpZsSYBkDYWqXPFOOpKk7BACU3A9RFwL1JnWJxaUkFlWk/FF9tojlfahrrr7bXiOKMwmEqJk+g26WpVGb3I27BeQDw8S0EohMwu0m879+9dNwONAgG9jbmJ3/xXLHuIFpWoBO8Ha/0puyPGLWgFSVBW4PXfahmjJuzOxqbx8QYUQLSbX6VRxeNadd1KbQSgwCoA23tW7OPL48NJ8iQAb7npfn3qPCZOZSEjQQYJkyRvaTcAc65/Gts2zV3FNJ82khfLn8XbYbVUQwhcoDmkqhItyuDEcpMUyoyNMEElJVbfkJsIqonKMKkRrAI/ErcfWJpovZjh2JK2Vvok3SpCh2mulfZlk6kYdb5B1u6fMf9o6e9LXHOWo+8lWHV4iVo8wTchX+BvT9w5idOBw8yCpIgdN5meprq/kP8pFEFG8MkI0knfcbmhecYbXoTAGggiT0M3jfarKsa2AoBXhqkWJ25mIk0K/jyQ6BYqIISdJF95teudYZfECwdxrBdQlROnSr4DfomZ70tqwCHnw2ClFo1Hp+9Gc/xrb+IEuaQkAEBBMgmTJ2NC81ZbSseAQoDmqxP7i31q0YSiqoRjZw1w+WllKlaiQjSk7HrH51ZwuVPvaw62VDWUpEwNF0qjnO1Bsj4iebWDHiRbSLmKYMTxhiSk+HhUhUWUpQt7TSeGV6DbCqMvZwwbK4UpI8pItHP0VteoMVmoUD4SJSDdV4+sd+1Jz2ZYx0EumJNw2Jj1NoHvRDD4IlAUpx1SZAhKVQoiOxBFH/Gn9ZqbLassYxAlT0rJOqDeDdQE2JP60g8QZSMMAgSNa1KMgHybAAwTqHOnBWUF1TaG8PilaN3UpQkT31EAx1qPMuB3iNb+rQCpR1LTInmdJPKnhgkn03ic8/i5b1EJCiqACQDblbbava6Rw3kzTSycOohFlLSQlYJvcEnVNogD2rK6KQ6gOuCR59Ow0kwLC3+aGZyzrQpRUraAAY+sSa8rK8qXETYv5Kkt4jEIKisILQTq5SDtTpg0ApVAA0JJkiSTIv+fzrKyr4+mIs4znw20gInVYAkQIFrBImr+UYvWyCpCZAEwAAfbavayu5DIiXkuGI1pw7KFElRIQNzYzETVfNMQMKhIaQgQZsIHcRWVlGrZig/i3VJB1wDyCQIrTBY5calhC1JsFFIkDpIrKymlCN8GSI8Tj3DOkhCRNgDc+5qnisoTiEFK1ESN09qysrKKXA0JGdZYcOEltw6grTqjfvvRdgPrTLmJcUlAT5RYG3a9ZWU1IFFdCFqPx7ndSZO3rRTLeH/ABVqC3CSk7x+kwKyspX0ahtPBGHS3aYi4tc9etZlXDOHWCS2kBFo0gz3JN6yspJMDDWXZKykJKUAWJsKtuMISPgB9a9rKKFBrWJQcR4AaSmW/E1DfeIsPrUjjnh+VAAkTJua8rKzCDcRmi/hkiYuD61E9l+tOta1k84UQCepExXlZWQSnwzgkuBS25ZEgFKYhR6qsJNe1lZ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/>
          </a:p>
        </p:txBody>
      </p:sp>
      <p:sp>
        <p:nvSpPr>
          <p:cNvPr id="17414" name="AutoShape 10" descr="data:image/jpeg;base64,/9j/4AAQSkZJRgABAQAAAQABAAD/2wCEAAkGBxQTEhUUExQWFhUWGBoYGRYXGRwgHRsbICEfHhwgHCMdHCggHx8lHSAgITMhKCosLi4uHB8zODMsNygtLiwBCgoKDg0OGxAQGiwfHB0sLCwsLCwsLCwsLCwsLCwsLCwsLCwsLCw3LDcsLCwsLCssLCwsLDc3LCw3KywsNywsLP/AABEIAIUAyAMBIgACEQEDEQH/xAAbAAACAgMBAAAAAAAAAAAAAAAFBgMEAAIHAf/EAD4QAAEDAgQEBAMGBQMDBQAAAAECAxEAIQQFEjEGQVFhEyJxgTKRoQcUQrHB0RUj4fDxM1JTYoKSJERyg7L/xAAZAQADAQEBAAAAAAAAAAAAAAABAgMABAX/xAAjEQACAgMAAwEAAgMAAAAAAAAAAQIRAyExEjJBIgQTFFFx/9oADAMBAAIRAxEAPwBRyLGKQtwg8vmJB505ZTxFrxanB5JYbSZukkbg9u1KHD+HJW9AMJbKjG4AUNidqlw7KS+QVEJIBBIAPPv9KS9ha2EMxd1tPqCp/m6hvELN/laPeq2Fc8TFDaFK0xNrggxf61FimDoc8wtCjysf1qN5ID6oGmFoF7R1NP8ADJFHiVOl9QCiRAEz+d969Q6tTSpPwhHuJt8qtccMKTiIJmEiFQRN4kg8+VU02a5HUgGQLiFG1KilflHVuBcMVYJslS51EpCSIATsVD32q1gElJzJMkx4ar2nVM+162+ztppGGQorIUUiQTYDb5Gt8cv/ANVmWm84VC+0if2pkTfQL9rqAhnDqiFeK6DBPannNCkYNyLSwVSOUJBjtXMvtWx4cQ2no6pUG1lpBn56vlTdhceF4AjzScMNUzeEWjvWM+FTN8ySQtDadSiAlMGBClTJnsRSr9mqw7jnAowVNuHbuCee9FMOQ+4ykAJK4iSbwEcukn+4pa4IUtjMCG4lvxBB2gW36UGaPDqXFICcG4lyVEJMKO8n8MDtz2tRPJ1Qt9AAUShtQjZUpI+sRS3jcyUtjE6oIW2oJuqNt7nf9qM4TMghZK4BVh2VAXuBr/cVkA5sjHOoS2QVJskRH+0xaOUkj2oFx+0Q42sHT4jZMRHwmJoqvEqDSTZQSpYSm8ggm57UI4xdLoaUSDpSobzAJET+1JJWPif7FrWZG/PnRTBrIHlJkgp+YIoNzBnnRPBm6Y60sTpycBuojr03pyyXESzClH4VC9xMcgdj3pRxTBLih0Jo1kyj4RGrZUFPMzzFq3/SGT1GPL8V/LhRMIabVtuQSL9RW+EXZSSsApUSm1hf1qnlLklA/wCRlSCTt0/WvcvQVNrJM6VAqHM8j8opqIM2w2NV4xKAIkGwvHUDnM39BQzjxS1+A4rVqLZbUpQjzNmLd4NNfDSpfdV4be9tRPlOkQUjr2oFxs1qSoqnUHpmZELQPqSmsw49MT2X1eGpEyAQrc2O23pWVBh/ijrWUDq8Ro4enxnSDADagfmm3zrd1BDjk7lM+vatOEgC68fKf5S41E7yOnP1q+7CnVc/JA9SY+dMRZtm4FhBA8GDMCVC5sOQoO6SpTq94CVH6CjOdBIh0BUedEGSJjkqheWrVGIATOpm/YJIM0/w0Qv9qmKK32VaClRZTqkgzNwbdQaVw5LbcG41AiI5gj1NzRvjN1TjOFcUkJGjQIi+mLnnfvS5h1S3HMHb1/xS1TKV+TrOQvhWHZ1BCQ20kBRCjIBM7De/PoK1wz5OMWNWrxcKoST8USBPSqmR5kBhUoBgQD5ZmYBV2iwtVPC4s/eWFiElaFpN+itz+dbZBsGcdPJdwuEcHxRpV6wI+Xm+dPnB2J1sMtwR4rIRY8jYm/QXrnPEyYwoSb6cQoE/OKbeBcWUMsqKhqDbgSFCRuLdp60bGfqU8pxeh3DwIPXkQAj9p3pc4QMYhRUNZ0LPmVEmd+/pW2GcPihKjGkKtNrT+9UeFnoxCrz5VWje8x71maI7Lc1Ic1CfKq0zy51LhsVrOHkqJOHSCTvYwR0ihAfOlY2OhVjP936VDl2JMNE7ISqb9SD+lI+CWXsKjylMwUuuEED8JP1/xVbiHKEOMFxBOoN7ARMQZPsK8xmao0jTAkyQZvzJ9KtsBTgCUqABRsTMxuCAbWNc0pMydOzl6heZ9Ku4c/CRzAj1FRYhkoJBspKikj0otw8kKcgxJHlnYH8qrerO2b0D88SA6ojYwfnRvgd1ALgWkFQAKSffV9IqDjFoS2oJUmQoKkRJEbfOqnCz4S+JTIINp3ih1EuwGzJsKhTLRjzhTiZm0bwZ5xVPLgSH03SCTy6SQK2y57QpBmQMQux6KHOpMuUoOPJ1RaZj1p02iDCOQrSkOgwTKVSBJAjl+XyoRxfBMI2IE+qZ6W2MURyd3zrgboaNvQzW/ELI0NyNPnAMb+a1ZdMtHM02X8qytsUjSsjmDB+dZWOuL0NnBjOpWJunysLV5gTzG0c+neiGYslty5EllKxB57wY9Kg+z1DurFKZTqhg6gBNjMfvU+apCHEEDSFMpPaD0ven+EJLZYz1la8MlWpJAVIQN069U2PxXAvQHK8WpsuxB1sqSZ5AgE+8iibrwOGSnRBEFSyedoj60MwAK3inUBqbUL7bTy+VMmCJZz3CH7lh3LQqQLzO8ntERelXCrN6d81TOUMGSYfUmI+HykxSRh1QYoMrHh0ZGH0YZkagqfOIEG4EA1Cwst4jDGZguiYnpIHWjHDWGbdaRICl+GPKDvA6coodxCAl9hDYjQsn0JEfkKy6c30AcXu+VxA3L4UBG3lE/WjGQun7uwEi8qHzpezt0raLpjzOpuPT96O8LKBbYTf4iLeiqzV6KP1KOX4cqxSUmBZcknvehGRp/wDUpTv8SYimpvDBt9BVpjXiET10/wBj50qYZzTjD0DirHpJoy0gQHFEL1wqxBJPci3oKXsDiSARuPT+7USyjFaNYk3Asfxbi3pQVrEaQQOsz0EHetRMtMPJOvXpiLBQMGfTarGUtoErUohQn8X0FunOqKsKpwqLY2SJ1SBJ6fnVxpYaCFAIKpCp8pB6J61DKBgTiZmH1KGy4UIv61XyDEht9BJ0gmCek86I8RvFWhZsZVaPhBuB+dLqxuZ22pUnw7o08aHDPkl3CF6/8p4JvBELSSCOdymlvJnQH2ydtYB9Nv1ptw2LLuCxwc/EllxFrDQoz9FUiJMGeYpuIXGri0PC0aFuj/jebWTO8yPf1r3Ln4xCzEgpBPPe0VXxmakKcULeK233sP6WqcMqS9eBKSYBiwIiaePNnO+kmUr/AJi9rto7bE0QzdOpuQeYMehoXljepwAzcLFuRCv61Zx6wEKgkwFAD6gxRrYtihnzMPqncmb978+81lXeKGpLbg/EBzmNqykbo6ocGD7NMyGHXilKky1GmJkyYE8veqGZ4pai2oyBoSBA5CxielVOHHlEuiTcJTYTuo1dzBuUMmTdC97AEHYCOXP1qqVkpexNj3IYSjUQJiCB5YVb6VT4ZwgfxTbahZQVz7GPrRPixpKXENj4irxDcx5wmE+qYnc2IqlwYD9+Zi+9om0GbU1UCPqSOLJy4Dpio35luf0pPbPm96bHjGHcbk+XFA3H/StPztSgo+b3NKy0TpHCbKUtB5K9KkgeSCfEUCdzyTEVnF2NSpxhSZCgpWokC5tf6mqfBzSlp8qlagTCeRtNZxSf9NRSEq8RXI7QIN9/7FMjlfsA84ZjCtqmQVc+XtRLh0nQzEg+IgSO5j9aE5qFfd2zfeB/far2BBbbQIjZYPIgXkH5Uv0f4MWYyl1tLgEpxL4J5eYJUPlSXjzoxi7/AIhf1FMGOdUXUrAJT4qV37gA3oZjcnfexikMtlxYAJCItFpJMCPejJo0RnyB9IcsklejTqKJiFG/QTIBoFluGJVCLlakpmOoUI9SaZ1ZU/g1sghWpQVJ+ITKSEyDt/WrmXNtYZsLCg7CdZTaxSTCkyJG5v2pZ5VFWSbqxZay9bYKLJWQFGQT5bgd9+lSNcNOpSVaBCRqAjSDa9/91tqesmwGGcHiJ+IokFZkgE8geQJ+tQ52pYQXAoaQdJCgY9TJ8vc39K5XKTfBtM5ficuWUrUoQAkkEqsSD3HqPalx82Hen7E5s04qC4FHzeUAQbxIgc6RnGiVmxsqw52/pVE97L4pfloZeF31KZdaIBPhqQAoxCTee5ttScrlTNlyz94UYSnSUggq9YNyPcd6B4olOpBH4t/emSVlYauhheCFMYdU7oWld+YEjl1/KmLicIJwryZUHEFK4EDVpTA9d/lSrhVk4MWmHYB6WnaOc0xZliCcFhTCoQEwYsCd56kgWp1w5p9IMTiUp0bAJWQoiZAUBP1ANR5w0Uyb+YE7RVB1alCLXWnn6m/e1WcViNYRebXk1qJsp5w8pTDaCn4YKfSIv69KyibWGS7hkrMSlaUG/LVG3vvXlK6KxnSo9+z1nxFPtAgFfhjafLKpixI9RRHOsNowWFUm4S6+1I53PYbgb1d+w9EvYoRPlb5xHmUKu8VYVP8AD3vKJbxjsH/vIA/8T9KsuAl7knFrSVry0hGlKuRHIBs7z/cUn/Z9Csww14BPbmk01cRqAbyp2SR4TkzeISna3WlLhN0N4/Bqt8SJ7cv1rBjxkfEA04vFNz/7kmPdX70sYn/UV/8AJX5mmjjPT/EMSQQQXCQQd5E0rOi9Iy0eI6f9lTqClSFRvqG0k/oO9F+PsmU94LbawohZWQSAEJIubCT6VzrhpZCVFM6hHO1+vanrKMWsMLcd8zhEJ5kjYD/NqE8njA5Z6kWmy22NOGw5Wow2HlpJSTElZPSLzarDTOHbAb8JtSQNaTaNSt4vrCQeW16VeKeJyhvCpQQkOJcdWgWEylKUrjsCY7mkbBZs4l7xFLJIAt2BmBa1czg39BbO3YLGMqlKkNTY6TspJ53tfkR0pa4yS4nzNAJ1G+lGkyNgVCxHSDvSSjN1KxDimyohSj4QJEJkyExF/wChozxjnDJZabZWFuJcl7SVaNSRcJncSd+ooRhK9F8UW2e8LeM46VyVFMESuLi/T8q34ufWEEKQ42l03MQCByE7n8vegeU5sUFQS4pOttfnQYUDuN55iCK8fzk4rDtherW2qFrKlKCpHljVMGx2tVJRdIbNivZfyPMf5a0LJ1lCHG3EkHQBqOlU7A9OtXct4jLi1saleGhZVqKgidIIkEARJAUZnc0orA2SRzmOf9iq+EWlKiPiSoEGNyDufamU9cOd42grnmIQFaVIhelBCrCQRfYRMzyohkbiAkkpCz/uUNunIiKFZqWnQlQVqWlKAowQCb6onuAfc1RdUpBFiUKiQfhqc/0T5slzRsJdXEgkydW9/YVQXtc7UyZeA+0UqQmUkaVAwediST7TQDFNAGx1DeSI/pQhKzuwTsuZU4QhSQbagr32FNOYOP8A8NaVADCYGqB5iCYnn1j3pOyxZ1G8C30p4xWNCshS3+JLxA+ZP612Q4SzL9ArO8MW8Q4jYhSCYPUHb6VXCDoCpEbRz5zRXiNHi4vWgQkoaUoEgHYSR1qPH4NbFoEkuEBQ2CTaeRkXrWuImzbLcPOGWmFhWpKkgiExIvWVNh8wXiUFClaJSk6tJjebaQYHKvK45Sm31ITyDX2PYcIxD6Uu+dSBKYiAFTN786I8Q4UDBY8XIbxcjzczov8AU0F+yXFg5i7BUQppcFfxC4N4tRPjPF6WswR/vxjI+aAo/RNdy4Vl7i/nzhOXYAyq33hHYfCR9KWVuQ40QY+Az7025+wE4BCP+LEkf+SCPzSaS8a2VJRpEkogDuKAyYU4kb04x5I2BtPMQL7Cl7FJiDyO3tv+Ypw48QfvKHIgOMtqnqopE0DzbChLWk7t4haFeikpP5pNLRRS4EeBcMlZWFE2AgT3v9Ka8/x/gsaU/iBERfoPcnrS99nAH3gNgDU4FfFfSmJFjud5HpTJxdlym2nFlNgYEncEbjpXL/Ii3FP/AEzmye5zPMRr1BR2gT6AgR7VBhygHmVH5VPhcOtw9CRN+3+aKYXJIKgq8R1G9BPW2XxQtAI4jSqwggGCD8qgwyyT7iiufYUJgJSBflzoXliSVWkwRb966IV42dcF4lppRCien670x5XhkJwgSoJ1uLK+4SPKn5nUflQB3dVE+HXy6rQV2CCRbaP0pJWNkX52SYjBt2hI3ND15amNo7j9qMrZUlSUwDqKgmREwdJj3qNOFKiEpBEjUmLgjtNQba6Rfi0L5ZWm+/m0+tq2Vq2khMwe1Mb+WLLekpgoGojncx9IqVnJlF4JAT5glUE9d4+lDys5Jx3oDYfEFtBgkH4VDoOXr/ihoPiLImSbXoxxHgSytBINxM8jBj86EtNkqCkogkCL1bClVlILxVk+UYSVkbAD4on5DnRp1MYVbUAy6lU9ZEe21bZLlilGdJGlR3G4O3rE79qvfw5xAUAQIUN4uRcW9KEsm9CSey5lbba1tqI1rDaClQMXSNjePX0o4cKhADzxS8JJKlzpKVDYAA77XoGnDaiUfCopJCkQAPTkAaK4Jfgto8RQGm4B5x0KpAMiw6muTNOfknBkpM9ZbSkKW2hMKUBoCSEzMBI76rDlWUFxLwTigCCtpCk6gFEwrkbmd+9qyovFbuV2KUvsmf05i3/1IcT9J/SiP2g4mMW83y8VCyPRAH6mlzgTElvH4dWw8TSf+61EuOkn7/iCQfi/JIJr3teJZ+4f4ha1MYgATOIQsD/7HUftQTJMs0hK3IGkEb3HypoxD3kxKwRDaSqYtd2R+ZpexeNTpHm0ptJBn5Aj8qnmfxCx0Xs/wPjN6wSFBKQAYi09drUt8bDS/ikclLZcHT4ST/8Ao0x5c4h3yOEqSU+Uj8RBkgRsYP1rbjvAMqKlgHxlNNkInlEAAnn1ioLMoaYV0TeCcVoxjaySIUD9YPtB+ldB46fccUpv4UJ8pM2k7kDmQOe1cqyppSnQEAlUnbeuxcQ5dra8QA61sOHTzCglP71TJ4uLRskbaYmNZMtKdSQYAcv2gEn8qnytlLzzclUOhXw8im+3v9Kf+H8Lry5KXkwotqBBEG9vqIrmuWtOM4kIC1IAcNzIGkGCB1BHPvXIoxVbGhKUVSCPEHCqrJSlUhSpJIEgE6TPp+dIrWGKVuJsFCAU2nci3I11fHlRbKk7lcQCOfOCL/1pXe4UH+smSsg2BmDFz2pllV0ysMsl0SV4yDoCYMwZ+lHuDz4a1LIF0qRHqP8AFU8Iga3ZFtEm17TH1pi4OwoWpyYNhA7+1XlJRVgnOTRazbBKX4UJVKS6QobDzarn3+lMTWFQWmkkeZsyCBc2jT3G1EMSpIZIKSZSSFDa/wCHrUaMImUK1qFxA6+lrdK4Mmf+wmkDn8K8tcpbVGlSVGIsqP2qfwUsITzUCBqVACU7GP6TV7PM0CREENo8kTCjt139a57m+b/zNLkqa1EiDcAcrUIpzDoJcfYYLaacSdR1KTuLyJjePiFImAZUXLJIsIN5m+02p7yHDIxZBcUrw2TqDZtrJ2n9+9OPhMNps0lIvbcntflE3q0Z/wBa8Q/ALgsQylExLhMAoBm8STB2jl61XzLIw64FINt1hSyLTc7ifY9KPJVh0geG2jfyo3lQtbtBqPHoW6QHErDUEKKYsAbSTfrsOQrnm3FNiNEOH8FALDaIJJ+OCk2uZMnTciJ5ClLibElxaWwACpQkD4RFhHKSOY6VYzeS9rTKtI5+XcWmw26xQPFuaHgULJUlM22nqPelwY3J+RNLZZypttKlLeJ0oPmQk/zCZ6kQb2rKDv44hQEEmFDydTea8rr8GhZWnoM47JlMLbfHlGpK0oEGNBBUkmdwLiNwaZ+J8D4ilvoUSXItFgCAD8wDTUMGmISJCoIATIvzuelpqs+x4YmdWgDyRvp6iLzPLpU1/JlXiywv8P4FbuGxYcUEF4BCQZtEnb1P0oSxw67pjSkhJ+Ix8MW06hFzTrhVpgrCYtKecn1kgE1VnEqRdpR5aSQB2IAMAb7dKp/fOXDC9iMuLIYU2kEIVqUpZsSYBkDYWqXPFOOpKk7BACU3A9RFwL1JnWJxaUkFlWk/FF9tojlfahrrr7bXiOKMwmEqJk+g26WpVGb3I27BeQDw8S0EohMwu0m879+9dNwONAgG9jbmJ3/xXLHuIFpWoBO8Ha/0puyPGLWgFSVBW4PXfahmjJuzOxqbx8QYUQLSbX6VRxeNadd1KbQSgwCoA23tW7OPL48NJ8iQAb7npfn3qPCZOZSEjQQYJkyRvaTcAc65/Gts2zV3FNJ82khfLn8XbYbVUQwhcoDmkqhItyuDEcpMUyoyNMEElJVbfkJsIqonKMKkRrAI/ErcfWJpovZjh2JK2Vvok3SpCh2mulfZlk6kYdb5B1u6fMf9o6e9LXHOWo+8lWHV4iVo8wTchX+BvT9w5idOBw8yCpIgdN5meprq/kP8pFEFG8MkI0knfcbmhecYbXoTAGggiT0M3jfarKsa2AoBXhqkWJ25mIk0K/jyQ6BYqIISdJF95teudYZfECwdxrBdQlROnSr4DfomZ70tqwCHnw2ClFo1Hp+9Gc/xrb+IEuaQkAEBBMgmTJ2NC81ZbSseAQoDmqxP7i31q0YSiqoRjZw1w+WllKlaiQjSk7HrH51ZwuVPvaw62VDWUpEwNF0qjnO1Bsj4iebWDHiRbSLmKYMTxhiSk+HhUhUWUpQt7TSeGV6DbCqMvZwwbK4UpI8pItHP0VteoMVmoUD4SJSDdV4+sd+1Jz2ZYx0EumJNw2Jj1NoHvRDD4IlAUpx1SZAhKVQoiOxBFH/Gn9ZqbLassYxAlT0rJOqDeDdQE2JP60g8QZSMMAgSNa1KMgHybAAwTqHOnBWUF1TaG8PilaN3UpQkT31EAx1qPMuB3iNb+rQCpR1LTInmdJPKnhgkn03ic8/i5b1EJCiqACQDblbbava6Rw3kzTSycOohFlLSQlYJvcEnVNogD2rK6KQ6gOuCR59Ow0kwLC3+aGZyzrQpRUraAAY+sSa8rK8qXETYv5Kkt4jEIKisILQTq5SDtTpg0ApVAA0JJkiSTIv+fzrKyr4+mIs4znw20gInVYAkQIFrBImr+UYvWyCpCZAEwAAfbavayu5DIiXkuGI1pw7KFElRIQNzYzETVfNMQMKhIaQgQZsIHcRWVlGrZig/i3VJB1wDyCQIrTBY5calhC1JsFFIkDpIrKymlCN8GSI8Tj3DOkhCRNgDc+5qnisoTiEFK1ESN09qysrKKXA0JGdZYcOEltw6grTqjfvvRdgPrTLmJcUlAT5RYG3a9ZWU1IFFdCFqPx7ndSZO3rRTLeH/ABVqC3CSk7x+kwKyspX0ahtPBGHS3aYi4tc9etZlXDOHWCS2kBFo0gz3JN6yspJMDDWXZKykJKUAWJsKtuMISPgB9a9rKKFBrWJQcR4AaSmW/E1DfeIsPrUjjnh+VAAkTJua8rKzCDcRmi/hkiYuD61E9l+tOta1k84UQCepExXlZWQSnwzgkuBS25ZEgFKYhR6qsJNe1lZ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/>
          </a:p>
        </p:txBody>
      </p:sp>
      <p:pic>
        <p:nvPicPr>
          <p:cNvPr id="13319" name="Picture 12" descr="http://img.antaranews.com/stockphotos/ilustrasi/20091130171638-hutan30110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080810" y="4876800"/>
            <a:ext cx="2054225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0" name="Picture 8" descr="C:\Users\BLU Laptop\AppData\Local\Microsoft\Windows\Temporary Internet Files\Content.Word\20140619_07224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714781" y="4867275"/>
            <a:ext cx="2219419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321" name="Content Placeholder 2"/>
          <p:cNvSpPr txBox="1">
            <a:spLocks/>
          </p:cNvSpPr>
          <p:nvPr/>
        </p:nvSpPr>
        <p:spPr bwMode="auto">
          <a:xfrm>
            <a:off x="152400" y="1295400"/>
            <a:ext cx="8759825" cy="2057400"/>
          </a:xfrm>
          <a:prstGeom prst="rect">
            <a:avLst/>
          </a:prstGeom>
          <a:solidFill>
            <a:srgbClr val="92D050">
              <a:alpha val="43921"/>
            </a:srgbClr>
          </a:solidFill>
          <a:ln w="38100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8000" smtClean="0">
                <a:latin typeface="Berlin Sans FB Demi" panose="020E0802020502020306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SKEMA PINJAMAN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52400" y="838200"/>
            <a:ext cx="8763000" cy="5715000"/>
          </a:xfrm>
          <a:prstGeom prst="rect">
            <a:avLst/>
          </a:prstGeom>
          <a:solidFill>
            <a:srgbClr val="FFFF99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 i="1">
              <a:latin typeface="Segoe Print" panose="02000600000000000000" pitchFamily="2" charset="0"/>
            </a:endParaRPr>
          </a:p>
        </p:txBody>
      </p:sp>
      <p:sp>
        <p:nvSpPr>
          <p:cNvPr id="18435" name="Title 1"/>
          <p:cNvSpPr txBox="1">
            <a:spLocks/>
          </p:cNvSpPr>
          <p:nvPr/>
        </p:nvSpPr>
        <p:spPr bwMode="auto">
          <a:xfrm>
            <a:off x="0" y="0"/>
            <a:ext cx="9144000" cy="704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d-ID" b="1">
                <a:solidFill>
                  <a:schemeClr val="bg1"/>
                </a:solidFill>
                <a:latin typeface="Lucida Console" panose="020B0609040504020204" pitchFamily="49" charset="0"/>
              </a:rPr>
              <a:t>SASARAN PEMBERIAN PINJAMAN</a:t>
            </a:r>
            <a:endParaRPr lang="en-US" altLang="id-ID" b="1" i="1">
              <a:solidFill>
                <a:schemeClr val="bg1"/>
              </a:solidFill>
              <a:latin typeface="Lucida Console" panose="020B06090405040202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752600"/>
            <a:ext cx="8153400" cy="762000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341313" indent="-341313"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Di areal </a:t>
            </a:r>
            <a:r>
              <a:rPr lang="en-US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izin</a:t>
            </a:r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usaha</a:t>
            </a:r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dalam</a:t>
            </a:r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kawasan</a:t>
            </a:r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hutan</a:t>
            </a:r>
            <a:endParaRPr lang="en-US" sz="28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2590800"/>
            <a:ext cx="8153400" cy="1285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spcAft>
                <a:spcPts val="600"/>
              </a:spcAft>
              <a:buFontTx/>
              <a:buAutoNum type="alphaLcPeriod"/>
              <a:defRPr/>
            </a:pP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Pemegang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izin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 smtClean="0">
                <a:latin typeface="+mn-lt"/>
                <a:cs typeface="Nirmala UI Semilight" panose="020B0402040204020203" pitchFamily="34" charset="0"/>
              </a:rPr>
              <a:t>usaha</a:t>
            </a:r>
            <a:endParaRPr lang="id-ID" altLang="id-ID" sz="2000" b="1" dirty="0">
              <a:latin typeface="+mn-lt"/>
              <a:cs typeface="Nirmala UI Semilight" panose="020B0402040204020203" pitchFamily="34" charset="0"/>
            </a:endParaRPr>
          </a:p>
          <a:p>
            <a:pPr marL="457200" indent="-457200" algn="just" eaLnBrk="1" hangingPunct="1">
              <a:spcAft>
                <a:spcPts val="600"/>
              </a:spcAft>
              <a:buFontTx/>
              <a:buAutoNum type="alphaLcPeriod"/>
              <a:defRPr/>
            </a:pPr>
            <a:r>
              <a:rPr lang="en-US" altLang="id-ID" sz="2000" b="1" dirty="0" err="1" smtClean="0">
                <a:latin typeface="+mn-lt"/>
                <a:cs typeface="Nirmala UI Semilight" panose="020B0402040204020203" pitchFamily="34" charset="0"/>
              </a:rPr>
              <a:t>Badan</a:t>
            </a:r>
            <a:r>
              <a:rPr lang="en-US" altLang="id-ID" sz="2000" b="1" dirty="0" smtClean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usaha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yang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bermitra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dengan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pemegang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izin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 smtClean="0">
                <a:latin typeface="+mn-lt"/>
                <a:cs typeface="Nirmala UI Semilight" panose="020B0402040204020203" pitchFamily="34" charset="0"/>
              </a:rPr>
              <a:t>usaha</a:t>
            </a:r>
            <a:endParaRPr lang="en-US" altLang="id-ID" sz="2000" b="1" dirty="0">
              <a:latin typeface="+mn-lt"/>
              <a:cs typeface="Nirmala UI Semilight" panose="020B0402040204020203" pitchFamily="34" charset="0"/>
            </a:endParaRPr>
          </a:p>
          <a:p>
            <a:pPr marL="457200" indent="-457200" algn="just" eaLnBrk="1" hangingPunct="1">
              <a:buFontTx/>
              <a:buAutoNum type="alphaLcPeriod"/>
              <a:defRPr/>
            </a:pP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BUMN </a:t>
            </a:r>
            <a:r>
              <a:rPr lang="en-US" altLang="id-ID" sz="2000" b="1" dirty="0" smtClean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bermitra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dengan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pemegang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>
                <a:latin typeface="+mn-lt"/>
                <a:cs typeface="Nirmala UI Semilight" panose="020B0402040204020203" pitchFamily="34" charset="0"/>
              </a:rPr>
              <a:t>izin</a:t>
            </a: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altLang="id-ID" sz="2000" b="1" dirty="0" err="1" smtClean="0">
                <a:latin typeface="+mn-lt"/>
                <a:cs typeface="Nirmala UI Semilight" panose="020B0402040204020203" pitchFamily="34" charset="0"/>
              </a:rPr>
              <a:t>usaha</a:t>
            </a:r>
            <a:endParaRPr lang="en-US" altLang="id-ID" sz="2000" b="1" dirty="0">
              <a:latin typeface="+mn-lt"/>
              <a:cs typeface="Nirmala UI Semilight" panose="020B04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4114800"/>
            <a:ext cx="8234363" cy="600075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2. Di </a:t>
            </a:r>
            <a:r>
              <a:rPr lang="en-AU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wilayah</a:t>
            </a:r>
            <a:r>
              <a:rPr lang="en-AU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AU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tertentu</a:t>
            </a:r>
            <a:r>
              <a:rPr lang="en-AU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AU" sz="28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pada</a:t>
            </a:r>
            <a:r>
              <a:rPr lang="en-AU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 KPH</a:t>
            </a:r>
            <a:endParaRPr lang="en-US" sz="28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4953000"/>
            <a:ext cx="8310563" cy="14287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spcAft>
                <a:spcPts val="600"/>
              </a:spcAft>
              <a:buFontTx/>
              <a:buAutoNum type="alphaLcPeriod"/>
              <a:defRPr/>
            </a:pP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Perorangan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yang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tergabung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dalam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KTH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dan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terikat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perjanjian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kemitraan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dengan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KPH.</a:t>
            </a:r>
          </a:p>
          <a:p>
            <a:pPr marL="457200" indent="-457200" algn="just" eaLnBrk="1" hangingPunct="1">
              <a:spcAft>
                <a:spcPts val="600"/>
              </a:spcAft>
              <a:buFontTx/>
              <a:buAutoNum type="alphaLcPeriod"/>
              <a:defRPr/>
            </a:pP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Badan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usaha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yang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terikat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perjanjian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kemitraan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dengan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KPH.</a:t>
            </a:r>
          </a:p>
          <a:p>
            <a:pPr marL="457200" indent="-457200" algn="just" eaLnBrk="1" hangingPunct="1">
              <a:spcAft>
                <a:spcPts val="600"/>
              </a:spcAft>
              <a:buFontTx/>
              <a:buAutoNum type="alphaLcPeriod"/>
              <a:defRPr/>
            </a:pPr>
            <a:r>
              <a:rPr lang="en-US" altLang="id-ID" sz="2000" b="1" dirty="0">
                <a:latin typeface="+mn-lt"/>
                <a:cs typeface="Nirmala UI Semilight" panose="020B0402040204020203" pitchFamily="34" charset="0"/>
              </a:rPr>
              <a:t>BUMN 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yang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terikat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perjanjian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kemitraan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000" b="1" dirty="0" err="1">
                <a:latin typeface="+mn-lt"/>
                <a:cs typeface="Nirmala UI Semilight" panose="020B0402040204020203" pitchFamily="34" charset="0"/>
              </a:rPr>
              <a:t>dengan</a:t>
            </a:r>
            <a:r>
              <a:rPr lang="en-AU" sz="2000" b="1" dirty="0">
                <a:latin typeface="+mn-lt"/>
                <a:cs typeface="Nirmala UI Semilight" panose="020B0402040204020203" pitchFamily="34" charset="0"/>
              </a:rPr>
              <a:t> KPH.</a:t>
            </a:r>
            <a:endParaRPr lang="en-US" altLang="id-ID" sz="2000" b="1" dirty="0">
              <a:latin typeface="+mn-lt"/>
              <a:cs typeface="Nirmala UI Semilight" panose="020B04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914400"/>
            <a:ext cx="3487738" cy="6842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Agency FB" panose="020B0503020202020204" pitchFamily="34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Pinjaman</a:t>
            </a:r>
            <a:r>
              <a:rPr lang="en-US" sz="24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  <a:latin typeface="Agency FB" panose="020B0503020202020204" pitchFamily="34" charset="0"/>
              </a:rPr>
              <a:t>On-Farm</a:t>
            </a:r>
            <a:endParaRPr lang="en-US" sz="2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685800"/>
            <a:ext cx="8686800" cy="259080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id-ID" sz="3600" b="1" i="1" dirty="0">
              <a:latin typeface="Segoe Print" pitchFamily="2" charset="0"/>
            </a:endParaRPr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d-ID" sz="3800" b="1">
                <a:latin typeface="Segoe Print" panose="02000600000000000000" pitchFamily="2" charset="0"/>
              </a:rPr>
              <a:t>Lanjutan…..</a:t>
            </a:r>
            <a:endParaRPr lang="en-US" altLang="id-ID" sz="3800" b="1" i="1">
              <a:latin typeface="Segoe Print" panose="020006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762000"/>
            <a:ext cx="8305800" cy="762000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gency FB" panose="020B0503020202020204" pitchFamily="34" charset="0"/>
              </a:rPr>
              <a:t>3.  Di areal </a:t>
            </a:r>
            <a:r>
              <a:rPr lang="en-US" sz="32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kerja</a:t>
            </a:r>
            <a:r>
              <a:rPr lang="en-US" sz="3200" b="1" dirty="0">
                <a:solidFill>
                  <a:schemeClr val="tx1"/>
                </a:solidFill>
                <a:latin typeface="Agency FB" panose="020B0503020202020204" pitchFamily="34" charset="0"/>
              </a:rPr>
              <a:t> BUMN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1676400"/>
            <a:ext cx="8305800" cy="1371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Pelaku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usaha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kehutanan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perorangan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yang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tergabung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dalam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KTH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atau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koperasi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yang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terikat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perjanjian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kemitraan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800" b="1" dirty="0" err="1">
                <a:latin typeface="+mn-lt"/>
                <a:cs typeface="Nirmala UI Semilight" panose="020B0402040204020203" pitchFamily="34" charset="0"/>
              </a:rPr>
              <a:t>dengan</a:t>
            </a:r>
            <a:r>
              <a:rPr lang="en-AU" sz="2800" b="1" dirty="0">
                <a:latin typeface="+mn-lt"/>
                <a:cs typeface="Nirmala UI Semilight" panose="020B0402040204020203" pitchFamily="34" charset="0"/>
              </a:rPr>
              <a:t> BUMN.</a:t>
            </a:r>
            <a:endParaRPr lang="en-US" altLang="id-ID" sz="2800" b="1" dirty="0">
              <a:latin typeface="+mn-lt"/>
              <a:cs typeface="Nirmala UI Semilight" panose="020B0402040204020203" pitchFamily="34" charset="0"/>
            </a:endParaRPr>
          </a:p>
        </p:txBody>
      </p:sp>
      <p:sp>
        <p:nvSpPr>
          <p:cNvPr id="19462" name="Title 1"/>
          <p:cNvSpPr txBox="1">
            <a:spLocks/>
          </p:cNvSpPr>
          <p:nvPr/>
        </p:nvSpPr>
        <p:spPr bwMode="auto">
          <a:xfrm>
            <a:off x="228600" y="3581400"/>
            <a:ext cx="8686800" cy="29718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 i="1"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738563"/>
            <a:ext cx="8305800" cy="752475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gency FB" panose="020B0503020202020204" pitchFamily="34" charset="0"/>
              </a:rPr>
              <a:t>4. D</a:t>
            </a:r>
            <a:r>
              <a:rPr lang="en-AU" sz="32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i</a:t>
            </a:r>
            <a:r>
              <a:rPr lang="en-AU" sz="32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AU" sz="32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lahan</a:t>
            </a:r>
            <a:r>
              <a:rPr lang="en-AU" sz="32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AU" sz="32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milik</a:t>
            </a:r>
            <a:endParaRPr lang="en-US" sz="32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4572000"/>
            <a:ext cx="8305800" cy="1752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spcAft>
                <a:spcPts val="600"/>
              </a:spcAft>
              <a:buFontTx/>
              <a:buAutoNum type="alphaLcPeriod"/>
              <a:defRPr/>
            </a:pPr>
            <a:r>
              <a:rPr lang="en-US" sz="2800" b="1" dirty="0" err="1">
                <a:latin typeface="+mn-lt"/>
                <a:cs typeface="Nirmala UI Semilight" panose="020B0402040204020203" pitchFamily="34" charset="0"/>
              </a:rPr>
              <a:t>Perorangan</a:t>
            </a:r>
            <a:r>
              <a:rPr lang="en-US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id-ID" sz="2800" b="1" dirty="0" smtClean="0">
                <a:latin typeface="+mn-lt"/>
                <a:cs typeface="Nirmala UI Semilight" panose="020B0402040204020203" pitchFamily="34" charset="0"/>
              </a:rPr>
              <a:t>pemegang hak kuasa atas lahan </a:t>
            </a:r>
            <a:r>
              <a:rPr lang="en-US" sz="2800" b="1" dirty="0" smtClean="0">
                <a:latin typeface="+mn-lt"/>
                <a:cs typeface="Nirmala UI Semilight" panose="020B0402040204020203" pitchFamily="34" charset="0"/>
              </a:rPr>
              <a:t>yang </a:t>
            </a:r>
            <a:r>
              <a:rPr lang="en-US" sz="2800" b="1" dirty="0" err="1">
                <a:latin typeface="+mn-lt"/>
                <a:cs typeface="Nirmala UI Semilight" panose="020B0402040204020203" pitchFamily="34" charset="0"/>
              </a:rPr>
              <a:t>tergabung</a:t>
            </a:r>
            <a:r>
              <a:rPr lang="en-US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800" b="1" dirty="0" err="1">
                <a:latin typeface="+mn-lt"/>
                <a:cs typeface="Nirmala UI Semilight" panose="020B0402040204020203" pitchFamily="34" charset="0"/>
              </a:rPr>
              <a:t>dalam</a:t>
            </a:r>
            <a:r>
              <a:rPr lang="en-US" sz="2800" b="1" dirty="0">
                <a:latin typeface="+mn-lt"/>
                <a:cs typeface="Nirmala UI Semilight" panose="020B0402040204020203" pitchFamily="34" charset="0"/>
              </a:rPr>
              <a:t> KTH </a:t>
            </a:r>
            <a:r>
              <a:rPr lang="en-US" sz="2800" b="1" dirty="0" err="1">
                <a:latin typeface="+mn-lt"/>
                <a:cs typeface="Nirmala UI Semilight" panose="020B0402040204020203" pitchFamily="34" charset="0"/>
              </a:rPr>
              <a:t>atau</a:t>
            </a:r>
            <a:r>
              <a:rPr lang="en-US" sz="28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800" b="1" dirty="0" err="1" smtClean="0">
                <a:latin typeface="+mn-lt"/>
                <a:cs typeface="Nirmala UI Semilight" panose="020B0402040204020203" pitchFamily="34" charset="0"/>
              </a:rPr>
              <a:t>koperasi</a:t>
            </a:r>
            <a:r>
              <a:rPr lang="en-US" sz="2800" b="1" dirty="0" smtClean="0">
                <a:latin typeface="+mn-lt"/>
                <a:cs typeface="Nirmala UI Semilight" panose="020B0402040204020203" pitchFamily="34" charset="0"/>
              </a:rPr>
              <a:t> </a:t>
            </a:r>
            <a:endParaRPr lang="id-ID" sz="2800" b="1" dirty="0" smtClean="0">
              <a:latin typeface="+mn-lt"/>
              <a:cs typeface="Nirmala UI Semilight" panose="020B0402040204020203" pitchFamily="34" charset="0"/>
            </a:endParaRPr>
          </a:p>
          <a:p>
            <a:pPr marL="457200" indent="-457200" algn="just" eaLnBrk="1" hangingPunct="1">
              <a:buFontTx/>
              <a:buAutoNum type="alphaLcPeriod"/>
              <a:defRPr/>
            </a:pPr>
            <a:r>
              <a:rPr lang="id-ID" sz="2800" b="1" dirty="0" smtClean="0">
                <a:latin typeface="+mn-lt"/>
                <a:cs typeface="Nirmala UI Semilight" panose="020B0402040204020203" pitchFamily="34" charset="0"/>
              </a:rPr>
              <a:t>Badan </a:t>
            </a:r>
            <a:r>
              <a:rPr lang="id-ID" sz="2800" b="1" dirty="0">
                <a:latin typeface="+mn-lt"/>
                <a:cs typeface="Nirmala UI Semilight" panose="020B0402040204020203" pitchFamily="34" charset="0"/>
              </a:rPr>
              <a:t>usaha </a:t>
            </a:r>
            <a:r>
              <a:rPr lang="id-ID" sz="2800" b="1" dirty="0" smtClean="0">
                <a:latin typeface="+mn-lt"/>
                <a:cs typeface="Nirmala UI Semilight" panose="020B0402040204020203" pitchFamily="34" charset="0"/>
              </a:rPr>
              <a:t>pemegang hak kuasa atas lahan</a:t>
            </a:r>
            <a:endParaRPr lang="en-AU" sz="2800" b="1" dirty="0">
              <a:latin typeface="+mn-lt"/>
              <a:cs typeface="Nirmala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76200" y="114300"/>
            <a:ext cx="8839200" cy="64389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 i="1">
              <a:latin typeface="Segoe Print" panose="02000600000000000000" pitchFamily="2" charset="0"/>
            </a:endParaRPr>
          </a:p>
        </p:txBody>
      </p:sp>
      <p:sp>
        <p:nvSpPr>
          <p:cNvPr id="20483" name="Title 1"/>
          <p:cNvSpPr txBox="1"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d-ID" sz="3800" b="1">
                <a:latin typeface="Segoe Print" panose="02000600000000000000" pitchFamily="2" charset="0"/>
              </a:rPr>
              <a:t> Lanjutan…..</a:t>
            </a:r>
            <a:endParaRPr lang="en-US" altLang="id-ID" sz="3800" b="1" i="1">
              <a:latin typeface="Segoe Print" panose="020006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513" y="690563"/>
            <a:ext cx="3519487" cy="8556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Agency FB" panose="020B050302020202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Pinjaman</a:t>
            </a:r>
            <a:r>
              <a:rPr lang="en-US" sz="3600" b="1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3600" b="1" i="1" dirty="0">
                <a:solidFill>
                  <a:schemeClr val="tx1"/>
                </a:solidFill>
                <a:latin typeface="Agency FB" panose="020B0503020202020204" pitchFamily="34" charset="0"/>
              </a:rPr>
              <a:t>Off-Farm</a:t>
            </a:r>
            <a:endParaRPr lang="en-US" sz="36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39722" y="741843"/>
            <a:ext cx="4119562" cy="135655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Diberikan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kepada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perorangan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, </a:t>
            </a: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badan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usaha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atau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 BUMN, yang </a:t>
            </a:r>
            <a:r>
              <a:rPr lang="en-AU" sz="2400" b="1" dirty="0" err="1">
                <a:latin typeface="+mn-lt"/>
                <a:cs typeface="Nirmala UI Semilight" panose="020B0402040204020203" pitchFamily="34" charset="0"/>
              </a:rPr>
              <a:t>meliputi</a:t>
            </a:r>
            <a:r>
              <a:rPr lang="en-AU" sz="2400" b="1" dirty="0">
                <a:latin typeface="+mn-lt"/>
                <a:cs typeface="Nirmala UI Semilight" panose="020B0402040204020203" pitchFamily="34" charset="0"/>
              </a:rPr>
              <a:t>:</a:t>
            </a:r>
            <a:endParaRPr lang="en-US" altLang="id-ID" sz="2400" b="1" dirty="0">
              <a:latin typeface="+mn-lt"/>
              <a:cs typeface="Nirmala UI Semilight" panose="020B0402040204020203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5459413" y="2235200"/>
            <a:ext cx="1676400" cy="4953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1825" y="2830608"/>
            <a:ext cx="8232775" cy="158899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l" eaLnBrk="1" hangingPunct="1">
              <a:buFontTx/>
              <a:buAutoNum type="alphaLcPeriod"/>
              <a:defRPr/>
            </a:pP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Pelaku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usaha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pengolahan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hasil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hutan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dan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hasil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lainnya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yang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dihasilkan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dari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Usaha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Kehutanan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On Farm.</a:t>
            </a:r>
          </a:p>
          <a:p>
            <a:pPr marL="457200" indent="-457200" algn="l" eaLnBrk="1" hangingPunct="1">
              <a:buFontTx/>
              <a:buAutoNum type="alphaLcPeriod"/>
              <a:defRPr/>
            </a:pP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Pelaku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usaha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penyediaan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sarana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produksi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Usaha </a:t>
            </a:r>
            <a:r>
              <a:rPr lang="en-US" sz="2400" b="1" dirty="0" err="1">
                <a:latin typeface="+mn-lt"/>
                <a:cs typeface="Nirmala UI Semilight" panose="020B0402040204020203" pitchFamily="34" charset="0"/>
              </a:rPr>
              <a:t>Kehutanan</a:t>
            </a:r>
            <a:r>
              <a:rPr lang="en-US" sz="2400" b="1" dirty="0">
                <a:latin typeface="+mn-lt"/>
                <a:cs typeface="Nirmala UI Semilight" panose="020B0402040204020203" pitchFamily="34" charset="0"/>
              </a:rPr>
              <a:t> On Farm.</a:t>
            </a:r>
          </a:p>
          <a:p>
            <a:pPr marL="457200" indent="-457200" algn="l" eaLnBrk="1" hangingPunct="1">
              <a:buFontTx/>
              <a:buAutoNum type="alphaLcPeriod"/>
              <a:defRPr/>
            </a:pPr>
            <a:endParaRPr lang="en-US" sz="2400" b="1" dirty="0">
              <a:latin typeface="+mn-lt"/>
              <a:cs typeface="Nirmala UI Semilight" panose="020B0402040204020203" pitchFamily="34" charset="0"/>
            </a:endParaRPr>
          </a:p>
          <a:p>
            <a:pPr marL="457200" indent="-457200" algn="l" eaLnBrk="1" hangingPunct="1">
              <a:defRPr/>
            </a:pPr>
            <a:endParaRPr lang="en-AU" sz="2400" b="1" dirty="0">
              <a:latin typeface="+mn-lt"/>
              <a:cs typeface="Nirmala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1888" y="5029200"/>
            <a:ext cx="3876675" cy="1387475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6213" indent="-3175" eaLnBrk="1" hangingPunct="1">
              <a:buFont typeface="Arial" panose="020B0604020202020204" pitchFamily="34" charset="0"/>
              <a:buNone/>
              <a:defRPr/>
            </a:pPr>
            <a:r>
              <a:rPr lang="id-ID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Skala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usaha</a:t>
            </a:r>
            <a:r>
              <a:rPr lang="en-US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dibatasi</a:t>
            </a:r>
            <a:r>
              <a:rPr lang="en-US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untuk</a:t>
            </a:r>
            <a:r>
              <a:rPr lang="id-ID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usaha</a:t>
            </a:r>
            <a:r>
              <a:rPr lang="en-US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mikro</a:t>
            </a:r>
            <a:r>
              <a:rPr lang="id-ID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,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kecil</a:t>
            </a:r>
            <a:r>
              <a:rPr lang="id-ID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dan </a:t>
            </a:r>
            <a:r>
              <a:rPr lang="en-US" altLang="id-ID" sz="24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menengah</a:t>
            </a:r>
            <a:r>
              <a:rPr lang="id-ID" altLang="id-ID" sz="24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(UMKM).</a:t>
            </a:r>
            <a:endParaRPr lang="en-US" altLang="id-ID" sz="2400" dirty="0">
              <a:solidFill>
                <a:srgbClr val="002060"/>
              </a:solidFill>
              <a:latin typeface="Berlin Sans FB Demi" panose="020E0802020502020306" pitchFamily="34" charset="0"/>
              <a:cs typeface="Aparajita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652838" y="4551363"/>
            <a:ext cx="1376362" cy="40163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7213" y="1657350"/>
            <a:ext cx="6705600" cy="4302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Wanatani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en-US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Agroforestry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7213" y="2122488"/>
            <a:ext cx="6705600" cy="431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Pembibitan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7213" y="1189038"/>
            <a:ext cx="6705600" cy="430212"/>
          </a:xfrm>
          <a:prstGeom prst="rect">
            <a:avLst/>
          </a:prstGeom>
          <a:solidFill>
            <a:schemeClr val="accent3">
              <a:lumMod val="40000"/>
              <a:lumOff val="60000"/>
              <a:alpha val="99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Refinancing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7213" y="704850"/>
            <a:ext cx="6705600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Pembuatan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7213" y="2589213"/>
            <a:ext cx="6705600" cy="4302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Pemeliharaan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9275" y="3070225"/>
            <a:ext cx="6705600" cy="43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Tunda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Tebang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7213" y="3549650"/>
            <a:ext cx="6705600" cy="430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Komoditas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Non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16100" y="4027488"/>
            <a:ext cx="6705600" cy="431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8.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Pemanenan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9700" y="5449888"/>
            <a:ext cx="5853113" cy="431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10.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Pengolahan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Hasil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Hutan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6525" y="5934075"/>
            <a:ext cx="5856288" cy="4302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11.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Sarana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Produksi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9309" y="-26870"/>
            <a:ext cx="9173309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JENIS PINJAMAN FDB UNTUK USAHA PS</a:t>
            </a:r>
          </a:p>
        </p:txBody>
      </p:sp>
      <p:sp>
        <p:nvSpPr>
          <p:cNvPr id="16" name="Oval 15"/>
          <p:cNvSpPr/>
          <p:nvPr/>
        </p:nvSpPr>
        <p:spPr>
          <a:xfrm>
            <a:off x="76200" y="2152650"/>
            <a:ext cx="1663700" cy="1177925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</a:rPr>
              <a:t>ON FARM</a:t>
            </a:r>
            <a:endParaRPr lang="en-US" sz="44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11250" y="5416550"/>
            <a:ext cx="1479550" cy="984250"/>
          </a:xfrm>
          <a:prstGeom prst="ellipse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Berlin Sans FB Demi" pitchFamily="34" charset="0"/>
              </a:rPr>
              <a:t>OFF FARM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7213" y="4494213"/>
            <a:ext cx="6705600" cy="4302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9.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Pinjaman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Pemungutan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HHBK</a:t>
            </a:r>
            <a:endParaRPr lang="id-ID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15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38" y="1524000"/>
            <a:ext cx="11906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38" y="5551488"/>
            <a:ext cx="10255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00038" y="4946650"/>
            <a:ext cx="851535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d-ID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--- --- --- --- --- --- --- --- --- --- --- --- --- --- --- --- --- --- --- --- --- --- --- --- --- --- --- ---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144463" y="796925"/>
            <a:ext cx="8851900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557463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5362" y="2617788"/>
            <a:ext cx="3652837" cy="52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41288" y="1127125"/>
            <a:ext cx="8850312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Untuk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membiayai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Usaha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On Farm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Utuh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Pola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Murni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dalam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rangka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menghasilkan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hasil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hutan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kayu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dan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bukan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kayu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bernilai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ekonomi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tinggi</a:t>
            </a:r>
            <a:r>
              <a:rPr lang="en-US" altLang="en-US" sz="2400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0600" y="3211513"/>
            <a:ext cx="8001000" cy="1608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Seluas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areal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usaha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efektif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X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biaya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pembuatan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tanaman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per Ha, paling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Rp40 </a:t>
            </a:r>
            <a:r>
              <a:rPr lang="en-US" altLang="id-ID" sz="2400" dirty="0" err="1" smtClean="0">
                <a:latin typeface="Berlin Sans FB" panose="020E0602020502020306" pitchFamily="34" charset="0"/>
                <a:ea typeface="Batang" pitchFamily="18" charset="-127"/>
              </a:rPr>
              <a:t>Milyar</a:t>
            </a:r>
            <a:r>
              <a:rPr lang="id-ID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id-ID" altLang="id-ID" sz="2400" b="1" dirty="0" smtClean="0">
                <a:latin typeface="Berlin Sans FB" panose="020E0602020502020306" pitchFamily="34" charset="0"/>
                <a:ea typeface="Batang" pitchFamily="18" charset="-127"/>
              </a:rPr>
              <a:t>(HTR, HKm dan HD).</a:t>
            </a:r>
          </a:p>
          <a:p>
            <a:pPr marL="342900" indent="-3429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80.000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pohon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X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biaya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pembuatan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tanaman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per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pohon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, paling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Rp5 </a:t>
            </a:r>
            <a:r>
              <a:rPr lang="en-US" altLang="id-ID" sz="2400" dirty="0" err="1" smtClean="0">
                <a:latin typeface="Berlin Sans FB" panose="020E0602020502020306" pitchFamily="34" charset="0"/>
                <a:ea typeface="Batang" pitchFamily="18" charset="-127"/>
              </a:rPr>
              <a:t>Milyar</a:t>
            </a:r>
            <a:r>
              <a:rPr lang="id-ID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id-ID" altLang="id-ID" sz="2400" b="1" dirty="0" smtClean="0">
                <a:latin typeface="Berlin Sans FB" panose="020E0602020502020306" pitchFamily="34" charset="0"/>
                <a:ea typeface="Batang" pitchFamily="18" charset="-127"/>
              </a:rPr>
              <a:t>(HR).</a:t>
            </a:r>
          </a:p>
          <a:p>
            <a:pPr algn="l" eaLnBrk="1" hangingPunct="1">
              <a:defRPr/>
            </a:pPr>
            <a:endParaRPr lang="en-US" altLang="id-ID" sz="2400" dirty="0">
              <a:latin typeface="Berlin Sans FB" panose="020E0602020502020306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5362" y="4995863"/>
            <a:ext cx="7234238" cy="5762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90600" y="5643563"/>
            <a:ext cx="8001000" cy="844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Paling lama 2 x masa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tenggang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i="1" dirty="0" smtClean="0">
                <a:latin typeface="Berlin Sans FB" panose="020E0602020502020306" pitchFamily="34" charset="0"/>
                <a:ea typeface="Batang" pitchFamily="18" charset="-127"/>
              </a:rPr>
              <a:t>(</a:t>
            </a:r>
            <a:r>
              <a:rPr lang="en-US" altLang="id-ID" sz="2400" i="1" dirty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4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400" i="1" dirty="0">
                <a:latin typeface="Berlin Sans FB" panose="020E0602020502020306" pitchFamily="34" charset="0"/>
                <a:ea typeface="Batang" pitchFamily="18" charset="-127"/>
              </a:rPr>
              <a:t>).</a:t>
            </a:r>
            <a:endParaRPr lang="en-US" altLang="id-ID" sz="2400" dirty="0">
              <a:latin typeface="Berlin Sans FB" panose="020E0602020502020306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400" i="1" dirty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4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400" i="1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400" dirty="0">
                <a:latin typeface="Berlin Sans FB" panose="020E0602020502020306" pitchFamily="34" charset="0"/>
                <a:ea typeface="Batang" pitchFamily="18" charset="-127"/>
              </a:rPr>
              <a:t>paling lama 8 </a:t>
            </a:r>
            <a:r>
              <a:rPr lang="en-US" altLang="id-ID" sz="2400" dirty="0" err="1">
                <a:latin typeface="Berlin Sans FB" panose="020E0602020502020306" pitchFamily="34" charset="0"/>
                <a:ea typeface="Batang" pitchFamily="18" charset="-127"/>
              </a:rPr>
              <a:t>tahun</a:t>
            </a:r>
            <a:r>
              <a:rPr lang="en-US" altLang="id-ID" sz="2400" dirty="0" smtClean="0">
                <a:latin typeface="Berlin Sans FB" panose="020E0602020502020306" pitchFamily="34" charset="0"/>
                <a:ea typeface="Batang" pitchFamily="18" charset="-127"/>
              </a:rPr>
              <a:t>.</a:t>
            </a:r>
            <a:endParaRPr lang="en-US" altLang="id-ID" sz="24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pic>
        <p:nvPicPr>
          <p:cNvPr id="23563" name="Picture 2"/>
          <p:cNvPicPr>
            <a:picLocks noChangeAspect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6764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206621" y="4900216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05568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32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id-ID" altLang="id-ID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r>
              <a:rPr lang="id-ID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PINJAMAN PEMBUATAN/</a:t>
            </a:r>
            <a:r>
              <a:rPr lang="id-ID" sz="3200" b="1" i="1" dirty="0">
                <a:solidFill>
                  <a:schemeClr val="bg1"/>
                </a:solidFill>
                <a:latin typeface="Agency FB" panose="020B0503020202020204" pitchFamily="34" charset="0"/>
              </a:rPr>
              <a:t>R</a:t>
            </a:r>
            <a:r>
              <a:rPr lang="en-US" sz="3200" b="1" i="1" dirty="0">
                <a:solidFill>
                  <a:schemeClr val="bg1"/>
                </a:solidFill>
                <a:latin typeface="Agency FB" panose="020B0503020202020204" pitchFamily="34" charset="0"/>
              </a:rPr>
              <a:t>EFINANCING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endParaRPr lang="id-ID" sz="32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TANAMAN KEHUTANAN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228600" y="2139950"/>
            <a:ext cx="8686800" cy="4724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0"/>
            <a:ext cx="7848600" cy="80010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600" b="1" dirty="0">
                <a:solidFill>
                  <a:schemeClr val="bg1"/>
                </a:solidFill>
                <a:latin typeface="Agency FB" panose="020B0503020202020204" pitchFamily="34" charset="0"/>
                <a:cs typeface="+mn-cs"/>
              </a:rPr>
              <a:t>2. PINJAMAN WANATANI</a:t>
            </a:r>
            <a:endParaRPr lang="id-ID" sz="4600" b="1" dirty="0" err="1">
              <a:solidFill>
                <a:schemeClr val="bg1"/>
              </a:solidFill>
              <a:latin typeface="Agency FB" panose="020B0503020202020204" pitchFamily="34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7713" y="2982913"/>
            <a:ext cx="5119687" cy="6508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Untuk</a:t>
            </a:r>
            <a:r>
              <a:rPr lang="en-US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Pembuatan</a:t>
            </a:r>
            <a:r>
              <a:rPr lang="en-US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Tanaman</a:t>
            </a:r>
            <a:r>
              <a:rPr lang="en-US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Kehutanan</a:t>
            </a:r>
            <a:r>
              <a:rPr lang="en-US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id-ID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sebagai</a:t>
            </a:r>
            <a:r>
              <a:rPr lang="en-US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Tanaman</a:t>
            </a:r>
            <a:r>
              <a:rPr lang="en-US" altLang="id-ID" sz="20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000" b="1" dirty="0" err="1">
                <a:latin typeface="Berlin Sans FB Demi" pitchFamily="34" charset="0"/>
                <a:ea typeface="Batang" pitchFamily="18" charset="-127"/>
              </a:rPr>
              <a:t>Pokok</a:t>
            </a:r>
            <a:endParaRPr lang="en-US" altLang="id-ID" sz="2000" b="1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0" y="3679825"/>
            <a:ext cx="2819400" cy="163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50863" indent="-4572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000" dirty="0" err="1" smtClean="0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000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dirty="0">
                <a:latin typeface="Arial Narrow" panose="020B0606020202030204" pitchFamily="34" charset="0"/>
                <a:ea typeface="Batang" pitchFamily="18" charset="-127"/>
              </a:rPr>
              <a:t>Rp20 </a:t>
            </a:r>
            <a:r>
              <a:rPr lang="en-US" altLang="id-ID" sz="2000" dirty="0" err="1" smtClean="0">
                <a:latin typeface="Arial Narrow" panose="020B0606020202030204" pitchFamily="34" charset="0"/>
                <a:ea typeface="Batang" pitchFamily="18" charset="-127"/>
              </a:rPr>
              <a:t>Milyar</a:t>
            </a:r>
            <a:r>
              <a:rPr lang="id-ID" altLang="id-ID" sz="2000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id-ID" altLang="id-ID" sz="2000" b="1" dirty="0" smtClean="0">
                <a:latin typeface="Berlin Sans FB Demi" pitchFamily="34" charset="0"/>
                <a:ea typeface="Batang" pitchFamily="18" charset="-127"/>
              </a:rPr>
              <a:t>(HTR, HKm dan HD)</a:t>
            </a:r>
          </a:p>
          <a:p>
            <a:pPr marL="550863" indent="-457200" algn="l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000" dirty="0" smtClean="0">
                <a:latin typeface="Arial Narrow" panose="020B0606020202030204" pitchFamily="34" charset="0"/>
                <a:ea typeface="Batang" pitchFamily="18" charset="-127"/>
              </a:rPr>
              <a:t>Sebesar Rp2,5 Milyar </a:t>
            </a:r>
            <a:r>
              <a:rPr lang="id-ID" altLang="id-ID" sz="2000" dirty="0">
                <a:latin typeface="Berlin Sans FB Demi" pitchFamily="34" charset="0"/>
                <a:ea typeface="Batang" pitchFamily="18" charset="-127"/>
              </a:rPr>
              <a:t>(HR</a:t>
            </a:r>
            <a:r>
              <a:rPr lang="id-ID" altLang="id-ID" sz="2000" dirty="0" smtClean="0">
                <a:latin typeface="Berlin Sans FB Demi" pitchFamily="34" charset="0"/>
                <a:ea typeface="Batang" pitchFamily="18" charset="-127"/>
              </a:rPr>
              <a:t>).</a:t>
            </a:r>
            <a:endParaRPr lang="en-US" altLang="id-ID" sz="2000" dirty="0" smtClean="0">
              <a:latin typeface="Berlin Sans FB Demi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20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2982913"/>
            <a:ext cx="2819400" cy="64293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1600" b="1" dirty="0" err="1">
                <a:latin typeface="Berlin Sans FB Demi" pitchFamily="34" charset="0"/>
                <a:ea typeface="Batang" pitchFamily="18" charset="-127"/>
              </a:rPr>
              <a:t>Untuk</a:t>
            </a:r>
            <a:r>
              <a:rPr lang="en-US" altLang="id-ID" sz="16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1600" b="1" dirty="0" err="1">
                <a:latin typeface="Berlin Sans FB Demi" pitchFamily="34" charset="0"/>
                <a:ea typeface="Batang" pitchFamily="18" charset="-127"/>
              </a:rPr>
              <a:t>Budidaya</a:t>
            </a:r>
            <a:r>
              <a:rPr lang="en-US" altLang="id-ID" sz="16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1600" b="1" dirty="0" err="1">
                <a:latin typeface="Berlin Sans FB Demi" pitchFamily="34" charset="0"/>
                <a:ea typeface="Batang" pitchFamily="18" charset="-127"/>
              </a:rPr>
              <a:t>Komoditas</a:t>
            </a:r>
            <a:r>
              <a:rPr lang="en-US" altLang="id-ID" sz="1600" b="1" dirty="0">
                <a:latin typeface="Berlin Sans FB Demi" pitchFamily="34" charset="0"/>
                <a:ea typeface="Batang" pitchFamily="18" charset="-127"/>
              </a:rPr>
              <a:t> Non </a:t>
            </a:r>
            <a:r>
              <a:rPr lang="en-US" altLang="id-ID" sz="1600" b="1" dirty="0" err="1">
                <a:latin typeface="Berlin Sans FB Demi" pitchFamily="34" charset="0"/>
                <a:ea typeface="Batang" pitchFamily="18" charset="-127"/>
              </a:rPr>
              <a:t>Kehutanan</a:t>
            </a:r>
            <a:endParaRPr lang="en-US" altLang="id-ID" sz="1600" b="1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77875" y="5970588"/>
            <a:ext cx="8137525" cy="8048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200" dirty="0">
                <a:latin typeface="Berlin Sans FB" panose="020E0602020502020306" pitchFamily="34" charset="0"/>
                <a:ea typeface="Batang" pitchFamily="18" charset="-127"/>
              </a:rPr>
              <a:t>Paling lama 2 x masa </a:t>
            </a:r>
            <a:r>
              <a:rPr lang="en-US" altLang="id-ID" sz="2200" dirty="0" err="1">
                <a:latin typeface="Berlin Sans FB" panose="020E0602020502020306" pitchFamily="34" charset="0"/>
                <a:ea typeface="Batang" pitchFamily="18" charset="-127"/>
              </a:rPr>
              <a:t>tenggang</a:t>
            </a:r>
            <a:r>
              <a:rPr lang="en-US" altLang="id-ID" sz="22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200" i="1" dirty="0" smtClean="0">
                <a:latin typeface="Berlin Sans FB" panose="020E0602020502020306" pitchFamily="34" charset="0"/>
                <a:ea typeface="Batang" pitchFamily="18" charset="-127"/>
              </a:rPr>
              <a:t>(grace </a:t>
            </a:r>
            <a:r>
              <a:rPr lang="en-US" altLang="id-ID" sz="22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).</a:t>
            </a: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 paling lama 8 </a:t>
            </a:r>
            <a:r>
              <a:rPr lang="en-US" altLang="id-ID" sz="2200" i="1" dirty="0" err="1">
                <a:latin typeface="Berlin Sans FB" panose="020E0602020502020306" pitchFamily="34" charset="0"/>
                <a:ea typeface="Batang" pitchFamily="18" charset="-127"/>
              </a:rPr>
              <a:t>tahun</a:t>
            </a: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.</a:t>
            </a: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pic>
        <p:nvPicPr>
          <p:cNvPr id="245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-15875"/>
            <a:ext cx="18049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3813" y="842963"/>
            <a:ext cx="9120187" cy="1446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usaha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i="1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On Farm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Utuh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Pola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Wanatani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rangka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optimalisasi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pemanfaatan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lahan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melalui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budidaya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kombinasi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tanaman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sebagai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tanaman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pokok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dengan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komoditas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non </a:t>
            </a:r>
            <a:r>
              <a:rPr lang="en-US" altLang="en-US" sz="22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2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.</a:t>
            </a:r>
            <a:endParaRPr lang="en-US" altLang="en-US" sz="2200" dirty="0">
              <a:latin typeface="Berlin Sans FB" panose="020E06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874" y="2471738"/>
            <a:ext cx="3336925" cy="4603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8" name="Oval 17"/>
          <p:cNvSpPr/>
          <p:nvPr/>
        </p:nvSpPr>
        <p:spPr>
          <a:xfrm>
            <a:off x="109480" y="2394447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47713" y="3625850"/>
            <a:ext cx="5119687" cy="163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pinjaman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pembuatan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tanaman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kehutanan</a:t>
            </a:r>
            <a:r>
              <a:rPr lang="id-ID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, paling tinggi Rp40 Milyar</a:t>
            </a:r>
            <a:r>
              <a:rPr lang="id-ID" altLang="id-ID" sz="2000" dirty="0" smtClean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id-ID" altLang="id-ID" sz="2000" b="1" dirty="0" smtClean="0">
                <a:latin typeface="Berlin Sans FB" panose="020E0602020502020306" pitchFamily="34" charset="0"/>
                <a:ea typeface="Batang" pitchFamily="18" charset="-127"/>
              </a:rPr>
              <a:t>(HTR, HKm dan HD).</a:t>
            </a:r>
          </a:p>
          <a:p>
            <a:pPr marL="342900" indent="-3429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pinjaman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pembuatan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tanaman</a:t>
            </a:r>
            <a:r>
              <a:rPr lang="en-US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000" b="1" dirty="0" err="1" smtClean="0">
                <a:latin typeface="Arial Narrow" panose="020B0606020202030204" pitchFamily="34" charset="0"/>
                <a:ea typeface="Batang" pitchFamily="18" charset="-127"/>
              </a:rPr>
              <a:t>kehutanan</a:t>
            </a:r>
            <a:r>
              <a:rPr lang="id-ID" altLang="id-ID" sz="2000" b="1" dirty="0" smtClean="0">
                <a:latin typeface="Arial Narrow" panose="020B0606020202030204" pitchFamily="34" charset="0"/>
                <a:ea typeface="Batang" pitchFamily="18" charset="-127"/>
              </a:rPr>
              <a:t>, </a:t>
            </a:r>
            <a:r>
              <a:rPr lang="en-US" altLang="id-ID" sz="2000" dirty="0" smtClean="0">
                <a:latin typeface="Berlin Sans FB" panose="020E0602020502020306" pitchFamily="34" charset="0"/>
                <a:ea typeface="Batang" pitchFamily="18" charset="-127"/>
              </a:rPr>
              <a:t>paling </a:t>
            </a:r>
            <a:r>
              <a:rPr lang="en-US" altLang="id-ID" sz="2000" dirty="0" err="1" smtClean="0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altLang="id-ID" sz="2000" dirty="0" smtClean="0">
                <a:latin typeface="Berlin Sans FB" panose="020E0602020502020306" pitchFamily="34" charset="0"/>
                <a:ea typeface="Batang" pitchFamily="18" charset="-127"/>
              </a:rPr>
              <a:t> Rp5 </a:t>
            </a:r>
            <a:r>
              <a:rPr lang="en-US" altLang="id-ID" sz="2000" dirty="0" err="1" smtClean="0">
                <a:latin typeface="Berlin Sans FB" panose="020E0602020502020306" pitchFamily="34" charset="0"/>
                <a:ea typeface="Batang" pitchFamily="18" charset="-127"/>
              </a:rPr>
              <a:t>Milyar</a:t>
            </a:r>
            <a:r>
              <a:rPr lang="id-ID" altLang="id-ID" sz="2000" dirty="0" smtClean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id-ID" altLang="id-ID" sz="2000" b="1" dirty="0" smtClean="0">
                <a:latin typeface="Berlin Sans FB" panose="020E0602020502020306" pitchFamily="34" charset="0"/>
                <a:ea typeface="Batang" pitchFamily="18" charset="-127"/>
              </a:rPr>
              <a:t>(HR).</a:t>
            </a:r>
          </a:p>
          <a:p>
            <a:pPr eaLnBrk="1" hangingPunct="1">
              <a:defRPr/>
            </a:pPr>
            <a:endParaRPr lang="en-US" altLang="id-ID" sz="20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1213" y="5432425"/>
            <a:ext cx="5894387" cy="4587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23" name="Oval 22"/>
          <p:cNvSpPr/>
          <p:nvPr/>
        </p:nvSpPr>
        <p:spPr>
          <a:xfrm>
            <a:off x="117237" y="5353926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228600" y="2057400"/>
            <a:ext cx="8686800" cy="4724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5338" y="4002088"/>
            <a:ext cx="2492375" cy="482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 Rp200 </a:t>
            </a: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Jt</a:t>
            </a:r>
            <a:endParaRPr lang="en-US" altLang="id-ID" sz="2500" b="1" dirty="0">
              <a:latin typeface="Arial Narrow" panose="020B0606020202030204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275" y="3171825"/>
            <a:ext cx="2476500" cy="77152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6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MIKRO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68688" y="4002088"/>
            <a:ext cx="2628900" cy="492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d-ID" sz="26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600" b="1" dirty="0">
                <a:latin typeface="Arial Narrow" panose="020B0606020202030204" pitchFamily="34" charset="0"/>
                <a:ea typeface="Batang" pitchFamily="18" charset="-127"/>
              </a:rPr>
              <a:t> Rp2 M</a:t>
            </a: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8688" y="3155950"/>
            <a:ext cx="2628900" cy="787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KECIL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72213" y="3998913"/>
            <a:ext cx="2628900" cy="495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d-ID" sz="26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600" b="1" dirty="0">
                <a:latin typeface="Arial Narrow" panose="020B0606020202030204" pitchFamily="34" charset="0"/>
                <a:ea typeface="Batang" pitchFamily="18" charset="-127"/>
              </a:rPr>
              <a:t> Rp40 M</a:t>
            </a: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0150" y="3155950"/>
            <a:ext cx="2620963" cy="787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MENENGAH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4863" y="5413375"/>
            <a:ext cx="8096250" cy="917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200" dirty="0">
                <a:latin typeface="Berlin Sans FB" panose="020E0602020502020306" pitchFamily="34" charset="0"/>
                <a:ea typeface="Batang" pitchFamily="18" charset="-127"/>
              </a:rPr>
              <a:t>Paling lama 2 x </a:t>
            </a: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endParaRPr lang="en-US" altLang="id-ID" sz="2200" i="1" dirty="0" smtClean="0">
              <a:latin typeface="Berlin Sans FB" panose="020E0602020502020306" pitchFamily="34" charset="0"/>
              <a:ea typeface="Batang" pitchFamily="18" charset="-127"/>
            </a:endParaRPr>
          </a:p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200" i="1" dirty="0" smtClean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200" dirty="0">
                <a:latin typeface="Berlin Sans FB" panose="020E0602020502020306" pitchFamily="34" charset="0"/>
                <a:ea typeface="Batang" pitchFamily="18" charset="-127"/>
              </a:rPr>
              <a:t>paling lama 2 </a:t>
            </a:r>
            <a:r>
              <a:rPr lang="en-US" altLang="id-ID" sz="2200" dirty="0" err="1" smtClean="0">
                <a:latin typeface="Berlin Sans FB" panose="020E0602020502020306" pitchFamily="34" charset="0"/>
                <a:ea typeface="Batang" pitchFamily="18" charset="-127"/>
              </a:rPr>
              <a:t>thn</a:t>
            </a: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pic>
        <p:nvPicPr>
          <p:cNvPr id="256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447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47800" y="0"/>
            <a:ext cx="7696200" cy="10795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6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3400" b="1" dirty="0">
                <a:solidFill>
                  <a:schemeClr val="bg1"/>
                </a:solidFill>
                <a:latin typeface="Agency FB" panose="020B0503020202020204" pitchFamily="34" charset="0"/>
              </a:rPr>
              <a:t>3. PINJAMAN PEMBIBITAN TANAMAN KEHUTANAN</a:t>
            </a:r>
            <a:endParaRPr lang="id-ID" sz="34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228600" y="1149350"/>
            <a:ext cx="8686800" cy="1108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pengadaan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distribusi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bibit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tanaman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berkualitas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unggul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mendukung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seluruh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Usaha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200" i="1" dirty="0" smtClean="0">
                <a:latin typeface="Tahoma" panose="020B0604030504040204" pitchFamily="34" charset="0"/>
                <a:cs typeface="Tahoma" panose="020B0604030504040204" pitchFamily="34" charset="0"/>
              </a:rPr>
              <a:t>On Farm </a:t>
            </a:r>
            <a:r>
              <a:rPr lang="en-US" altLang="en-US" sz="22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Utuh</a:t>
            </a:r>
            <a:endParaRPr lang="en-US" altLang="en-US" sz="2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163" y="2482850"/>
            <a:ext cx="2636837" cy="5667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PLDAFON</a:t>
            </a:r>
            <a:endParaRPr lang="en-US" sz="3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9480" y="2447543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4224" y="4872038"/>
            <a:ext cx="5845176" cy="4587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25" name="Oval 24"/>
          <p:cNvSpPr/>
          <p:nvPr/>
        </p:nvSpPr>
        <p:spPr>
          <a:xfrm>
            <a:off x="89280" y="4793778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Oval 9"/>
          <p:cNvSpPr>
            <a:spLocks noChangeArrowheads="1"/>
          </p:cNvSpPr>
          <p:nvPr/>
        </p:nvSpPr>
        <p:spPr bwMode="black">
          <a:xfrm>
            <a:off x="2667000" y="1905000"/>
            <a:ext cx="3798888" cy="374491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id-ID">
              <a:solidFill>
                <a:schemeClr val="lt1"/>
              </a:solidFill>
            </a:endParaRPr>
          </a:p>
        </p:txBody>
      </p:sp>
      <p:sp>
        <p:nvSpPr>
          <p:cNvPr id="18453" name="Rectangle 4"/>
          <p:cNvSpPr>
            <a:spLocks noChangeArrowheads="1"/>
          </p:cNvSpPr>
          <p:nvPr/>
        </p:nvSpPr>
        <p:spPr bwMode="auto">
          <a:xfrm>
            <a:off x="5562600" y="1447800"/>
            <a:ext cx="3429000" cy="20685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sz="800" dirty="0">
              <a:solidFill>
                <a:srgbClr val="FFFFFF"/>
              </a:solidFill>
              <a:cs typeface="Calibri"/>
            </a:endParaRPr>
          </a:p>
          <a:p>
            <a:pPr algn="r"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id-I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T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ugas</a:t>
            </a:r>
            <a:r>
              <a:rPr lang="id-I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pokok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mengelola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fasilitas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id-I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dana bergulir 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untuk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mendukung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pembiayaan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usaha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kehutanan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dan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investasi</a:t>
            </a:r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en-A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lingkungan</a:t>
            </a:r>
            <a:endParaRPr lang="en-A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endParaRPr>
          </a:p>
          <a:p>
            <a:pPr algn="r"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id-ID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endParaRPr>
          </a:p>
        </p:txBody>
      </p:sp>
      <p:sp>
        <p:nvSpPr>
          <p:cNvPr id="18452" name="Rectangle 3"/>
          <p:cNvSpPr>
            <a:spLocks noChangeArrowheads="1"/>
          </p:cNvSpPr>
          <p:nvPr/>
        </p:nvSpPr>
        <p:spPr bwMode="auto">
          <a:xfrm>
            <a:off x="152400" y="1447800"/>
            <a:ext cx="3276600" cy="20685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sz="800" dirty="0">
              <a:solidFill>
                <a:srgbClr val="FFFFFF"/>
              </a:solidFill>
              <a:cs typeface="Calibri"/>
            </a:endParaRP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Salah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satu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unit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kerja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di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Kementerian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id-I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LHK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</a:t>
            </a:r>
            <a:r>
              <a:rPr lang="id-I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</a:rPr>
              <a:t> yang ditingkatkan fungsi pelayanannya, sebagai badan layanan umum (BLU).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endParaRP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52400" y="4038600"/>
            <a:ext cx="3276600" cy="2586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sz="800" dirty="0">
              <a:solidFill>
                <a:srgbClr val="FFFFFF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BLU Pusat P2H tidak berorientasi pada keuntungan (profit) tetapi  pada pelayanan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 (service)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en-A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dan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 eksistensinya harus terjaga (mampu </a:t>
            </a:r>
            <a:r>
              <a:rPr lang="id-ID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self financing</a:t>
            </a:r>
            <a:r>
              <a:rPr lang="id-I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)</a:t>
            </a:r>
            <a:r>
              <a:rPr lang="en-A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.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en-US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638800" y="4191000"/>
            <a:ext cx="3367088" cy="2382838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 algn="r">
              <a:lnSpc>
                <a:spcPct val="80000"/>
              </a:lnSpc>
              <a:defRPr/>
            </a:pPr>
            <a:endParaRPr lang="en-US" sz="1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  <a:defRPr/>
            </a:pPr>
            <a:r>
              <a:rPr lang="id-I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Pengelolaan keuangan fleksibel, bisnis yang sehat, produktif dan efisien untuk menunjang tupoksinya</a:t>
            </a:r>
            <a:endParaRPr lang="en-U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Calibri"/>
            </a:endParaRPr>
          </a:p>
          <a:p>
            <a:pPr algn="r">
              <a:lnSpc>
                <a:spcPct val="80000"/>
              </a:lnSpc>
              <a:defRPr/>
            </a:pPr>
            <a:endParaRPr lang="id-ID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gray">
          <a:xfrm rot="19278589">
            <a:off x="4905375" y="2714625"/>
            <a:ext cx="841375" cy="300038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gray">
          <a:xfrm rot="3465783">
            <a:off x="4935538" y="4725988"/>
            <a:ext cx="860425" cy="3016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gray">
          <a:xfrm rot="13614804">
            <a:off x="3402013" y="2711450"/>
            <a:ext cx="850900" cy="349250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gray">
          <a:xfrm rot="7535209">
            <a:off x="3365500" y="4678363"/>
            <a:ext cx="857250" cy="336550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212081" y="2232606"/>
            <a:ext cx="360363" cy="360363"/>
            <a:chOff x="1973" y="1706"/>
            <a:chExt cx="227" cy="227"/>
          </a:xfrm>
          <a:solidFill>
            <a:srgbClr val="5DF518"/>
          </a:solidFill>
        </p:grpSpPr>
        <p:sp>
          <p:nvSpPr>
            <p:cNvPr id="10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250371" y="5173143"/>
            <a:ext cx="360362" cy="360362"/>
            <a:chOff x="2109" y="3612"/>
            <a:chExt cx="227" cy="227"/>
          </a:xfrm>
          <a:solidFill>
            <a:srgbClr val="CA2E10"/>
          </a:solidFill>
        </p:grpSpPr>
        <p:sp>
          <p:nvSpPr>
            <p:cNvPr id="13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551488" y="2247350"/>
            <a:ext cx="360362" cy="360362"/>
            <a:chOff x="3470" y="1706"/>
            <a:chExt cx="227" cy="227"/>
          </a:xfrm>
          <a:solidFill>
            <a:srgbClr val="FFFF00"/>
          </a:solidFill>
        </p:grpSpPr>
        <p:sp>
          <p:nvSpPr>
            <p:cNvPr id="16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  <p:sp>
          <p:nvSpPr>
            <p:cNvPr id="17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518150" y="5201494"/>
            <a:ext cx="360363" cy="360362"/>
            <a:chOff x="3515" y="3521"/>
            <a:chExt cx="227" cy="227"/>
          </a:xfrm>
          <a:solidFill>
            <a:srgbClr val="0000FF"/>
          </a:solidFill>
        </p:grpSpPr>
        <p:sp>
          <p:nvSpPr>
            <p:cNvPr id="19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pFill/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id-ID">
                <a:cs typeface="Arial" charset="0"/>
              </a:endParaRPr>
            </a:p>
          </p:txBody>
        </p:sp>
      </p:grpSp>
      <p:sp>
        <p:nvSpPr>
          <p:cNvPr id="21" name="Oval 28"/>
          <p:cNvSpPr>
            <a:spLocks noChangeArrowheads="1"/>
          </p:cNvSpPr>
          <p:nvPr/>
        </p:nvSpPr>
        <p:spPr bwMode="gray">
          <a:xfrm>
            <a:off x="3633788" y="2905125"/>
            <a:ext cx="1917700" cy="184626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gray">
          <a:xfrm>
            <a:off x="3633788" y="2878138"/>
            <a:ext cx="1917700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sp>
        <p:nvSpPr>
          <p:cNvPr id="24" name="Oval 31"/>
          <p:cNvSpPr>
            <a:spLocks noChangeArrowheads="1"/>
          </p:cNvSpPr>
          <p:nvPr/>
        </p:nvSpPr>
        <p:spPr bwMode="gray">
          <a:xfrm>
            <a:off x="3663950" y="2901950"/>
            <a:ext cx="1727200" cy="167957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id-ID">
              <a:latin typeface="Arial" charset="0"/>
              <a:cs typeface="Arial" charset="0"/>
            </a:endParaRPr>
          </a:p>
        </p:txBody>
      </p:sp>
      <p:grpSp>
        <p:nvGrpSpPr>
          <p:cNvPr id="5138" name="Group 44"/>
          <p:cNvGrpSpPr>
            <a:grpSpLocks/>
          </p:cNvGrpSpPr>
          <p:nvPr/>
        </p:nvGrpSpPr>
        <p:grpSpPr bwMode="auto">
          <a:xfrm>
            <a:off x="3827463" y="3098800"/>
            <a:ext cx="1522412" cy="1522413"/>
            <a:chOff x="2416" y="1846"/>
            <a:chExt cx="959" cy="959"/>
          </a:xfrm>
        </p:grpSpPr>
        <p:sp>
          <p:nvSpPr>
            <p:cNvPr id="5141" name="Oval 32"/>
            <p:cNvSpPr>
              <a:spLocks noChangeArrowheads="1"/>
            </p:cNvSpPr>
            <p:nvPr/>
          </p:nvSpPr>
          <p:spPr bwMode="gray">
            <a:xfrm>
              <a:off x="2416" y="1846"/>
              <a:ext cx="959" cy="95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d-ID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42" name="Oval 33"/>
            <p:cNvSpPr>
              <a:spLocks noChangeArrowheads="1"/>
            </p:cNvSpPr>
            <p:nvPr/>
          </p:nvSpPr>
          <p:spPr bwMode="gray">
            <a:xfrm>
              <a:off x="2430" y="1858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d-ID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43" name="Oval 34"/>
            <p:cNvSpPr>
              <a:spLocks noChangeArrowheads="1"/>
            </p:cNvSpPr>
            <p:nvPr/>
          </p:nvSpPr>
          <p:spPr bwMode="gray">
            <a:xfrm>
              <a:off x="2441" y="1864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d-ID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44" name="Oval 35"/>
            <p:cNvSpPr>
              <a:spLocks noChangeArrowheads="1"/>
            </p:cNvSpPr>
            <p:nvPr/>
          </p:nvSpPr>
          <p:spPr bwMode="gray">
            <a:xfrm>
              <a:off x="2451" y="1873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d-ID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45" name="Oval 36"/>
            <p:cNvSpPr>
              <a:spLocks noChangeArrowheads="1"/>
            </p:cNvSpPr>
            <p:nvPr/>
          </p:nvSpPr>
          <p:spPr bwMode="gray">
            <a:xfrm>
              <a:off x="2502" y="1896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d-ID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8449" name="Text Box 37"/>
          <p:cNvSpPr txBox="1">
            <a:spLocks noChangeArrowheads="1"/>
          </p:cNvSpPr>
          <p:nvPr/>
        </p:nvSpPr>
        <p:spPr bwMode="auto">
          <a:xfrm>
            <a:off x="3849974" y="3571502"/>
            <a:ext cx="1489075" cy="6906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id-ID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BLU Pusat P2H</a:t>
            </a:r>
            <a:endParaRPr lang="en-US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sp>
        <p:nvSpPr>
          <p:cNvPr id="3093" name="Rectangle 31"/>
          <p:cNvSpPr>
            <a:spLocks noChangeArrowheads="1"/>
          </p:cNvSpPr>
          <p:nvPr/>
        </p:nvSpPr>
        <p:spPr bwMode="auto">
          <a:xfrm>
            <a:off x="-7938" y="0"/>
            <a:ext cx="9144000" cy="1384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1"/>
              </a:buClr>
              <a:defRPr/>
            </a:pPr>
            <a:r>
              <a:rPr lang="de-DE" altLang="en-US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B</a:t>
            </a:r>
            <a:r>
              <a:rPr lang="id-ID" altLang="en-US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ADAN LAYANAN UMUM</a:t>
            </a:r>
          </a:p>
          <a:p>
            <a:pPr algn="ctr" eaLnBrk="1" hangingPunct="1">
              <a:buClr>
                <a:schemeClr val="tx1"/>
              </a:buClr>
              <a:defRPr/>
            </a:pPr>
            <a:r>
              <a:rPr lang="de-DE" altLang="en-US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PUSAT P</a:t>
            </a:r>
            <a:r>
              <a:rPr lang="id-ID" altLang="en-US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EMBIAYAAN PEMBANGUNAN HUTAN</a:t>
            </a:r>
            <a:r>
              <a:rPr lang="de-DE" altLang="en-US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 eaLnBrk="1" hangingPunct="1">
              <a:buClr>
                <a:schemeClr val="tx1"/>
              </a:buClr>
              <a:defRPr/>
            </a:pPr>
            <a:r>
              <a:rPr lang="id-ID" altLang="en-US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(BLU PUSAT P2H)</a:t>
            </a:r>
            <a:endParaRPr lang="de-DE" altLang="en-US" sz="2800" b="1" dirty="0" smtClean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144463" y="796925"/>
            <a:ext cx="8851900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557463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5362" y="2617788"/>
            <a:ext cx="3957637" cy="52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41288" y="1127125"/>
            <a:ext cx="8850312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pemeliharaan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tanaman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pada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Usaha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i="1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On Farm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Utuh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rangka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menghasilkan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hasil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kayu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bukan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kayu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bernilai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ekonomi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tinggi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.</a:t>
            </a:r>
            <a:endParaRPr lang="en-US" altLang="en-US" sz="2400" dirty="0">
              <a:latin typeface="Berlin Sans FB" panose="020E06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0600" y="3211513"/>
            <a:ext cx="8001000" cy="1682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luas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tanaman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yang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prospektif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untuk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dipelihara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X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biaya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pemeliharaan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, paling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tinggi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Rp20 </a:t>
            </a:r>
            <a:r>
              <a:rPr lang="en-US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M</a:t>
            </a:r>
            <a:r>
              <a:rPr lang="id-ID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id-ID" altLang="id-ID" sz="2300" b="1" dirty="0" smtClean="0">
                <a:latin typeface="Berlin Sans FB Demi" panose="020E0802020502020306" pitchFamily="34" charset="0"/>
                <a:ea typeface="Batang" pitchFamily="18" charset="-127"/>
              </a:rPr>
              <a:t>(HTR, HKm dan HD).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Jumlah pohon yang prospektif untuk dipelihara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X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biaya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 smtClean="0">
                <a:latin typeface="Arial Narrow" panose="020B0606020202030204" pitchFamily="34" charset="0"/>
                <a:ea typeface="Batang" pitchFamily="18" charset="-127"/>
              </a:rPr>
              <a:t>pemeliharaan</a:t>
            </a:r>
            <a:r>
              <a:rPr lang="id-ID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, 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paling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tinggi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 smtClean="0">
                <a:latin typeface="Arial Narrow" panose="020B0606020202030204" pitchFamily="34" charset="0"/>
                <a:ea typeface="Batang" pitchFamily="18" charset="-127"/>
              </a:rPr>
              <a:t>Rp</a:t>
            </a:r>
            <a:r>
              <a:rPr lang="id-ID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2</a:t>
            </a:r>
            <a:r>
              <a:rPr lang="en-US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 M</a:t>
            </a:r>
            <a:r>
              <a:rPr lang="id-ID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id-ID" altLang="id-ID" sz="2300" b="1" dirty="0" smtClean="0">
                <a:latin typeface="Berlin Sans FB Demi" panose="020E0802020502020306" pitchFamily="34" charset="0"/>
                <a:ea typeface="Batang" pitchFamily="18" charset="-127"/>
              </a:rPr>
              <a:t>(HR).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v"/>
              <a:defRPr/>
            </a:pPr>
            <a:endParaRPr lang="id-ID" altLang="id-ID" sz="2300" b="1" dirty="0" smtClean="0">
              <a:latin typeface="Arial Narrow" panose="020B0606020202030204" pitchFamily="34" charset="0"/>
              <a:ea typeface="Batang" pitchFamily="18" charset="-127"/>
            </a:endParaRPr>
          </a:p>
          <a:p>
            <a:pPr marL="457200" indent="-457200" algn="just" eaLnBrk="1" hangingPunct="1">
              <a:buFont typeface="Wingdings" panose="05000000000000000000" pitchFamily="2" charset="2"/>
              <a:buChar char="v"/>
              <a:defRPr/>
            </a:pPr>
            <a:endParaRPr lang="en-US" altLang="id-ID" sz="2300" dirty="0">
              <a:latin typeface="Berlin Sans FB" panose="020E0602020502020306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23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7738" y="5033963"/>
            <a:ext cx="7281862" cy="5762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42975" y="5680075"/>
            <a:ext cx="8001000" cy="844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200" dirty="0">
                <a:latin typeface="Berlin Sans FB Demi" panose="020E0802020502020306" pitchFamily="34" charset="0"/>
                <a:ea typeface="Batang" pitchFamily="18" charset="-127"/>
              </a:rPr>
              <a:t>Paling lama 2 x masa </a:t>
            </a:r>
            <a:r>
              <a:rPr lang="en-US" altLang="id-ID" sz="2200" dirty="0" err="1">
                <a:latin typeface="Berlin Sans FB Demi" pitchFamily="34" charset="0"/>
                <a:ea typeface="Batang" pitchFamily="18" charset="-127"/>
              </a:rPr>
              <a:t>tenggang</a:t>
            </a:r>
            <a:r>
              <a:rPr lang="en-US" altLang="id-ID" sz="2200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i="1" dirty="0" smtClean="0">
                <a:latin typeface="Berlin Sans FB Demi" pitchFamily="34" charset="0"/>
                <a:ea typeface="Batang" pitchFamily="18" charset="-127"/>
              </a:rPr>
              <a:t>(</a:t>
            </a: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 Demi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).</a:t>
            </a:r>
            <a:endParaRPr lang="en-US" altLang="id-ID" sz="2200" dirty="0">
              <a:latin typeface="Berlin Sans FB Demi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 Demi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dirty="0">
                <a:latin typeface="Berlin Sans FB Demi" pitchFamily="34" charset="0"/>
                <a:ea typeface="Batang" pitchFamily="18" charset="-127"/>
              </a:rPr>
              <a:t>paling lama 8 </a:t>
            </a:r>
            <a:r>
              <a:rPr lang="en-US" altLang="id-ID" sz="2200" dirty="0" err="1">
                <a:latin typeface="Berlin Sans FB Demi" pitchFamily="34" charset="0"/>
                <a:ea typeface="Batang" pitchFamily="18" charset="-127"/>
              </a:rPr>
              <a:t>tahun</a:t>
            </a:r>
            <a:r>
              <a:rPr lang="en-US" altLang="id-ID" sz="2200" dirty="0" smtClean="0">
                <a:latin typeface="Berlin Sans FB Demi" pitchFamily="34" charset="0"/>
                <a:ea typeface="Batang" pitchFamily="18" charset="-127"/>
              </a:rPr>
              <a:t>.</a:t>
            </a:r>
            <a:endParaRPr lang="en-US" altLang="id-ID" sz="22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4459" y="4999924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05568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31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id-ID" altLang="id-ID" sz="3100" b="1" dirty="0">
                <a:solidFill>
                  <a:schemeClr val="bg1"/>
                </a:solidFill>
                <a:latin typeface="Agency FB" panose="020B0503020202020204" pitchFamily="34" charset="0"/>
              </a:rPr>
              <a:t>4</a:t>
            </a:r>
            <a:r>
              <a:rPr lang="id-ID" sz="3100" b="1" dirty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  <a:r>
              <a:rPr lang="en-US" sz="3100" b="1" dirty="0">
                <a:solidFill>
                  <a:schemeClr val="bg1"/>
                </a:solidFill>
                <a:latin typeface="Agency FB" panose="020B0503020202020204" pitchFamily="34" charset="0"/>
              </a:rPr>
              <a:t>PINJAMAN PEMELIHARAAN TANAMAN KEHUTANAN</a:t>
            </a:r>
            <a:endParaRPr lang="id-ID" sz="31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266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225" y="-30163"/>
            <a:ext cx="1868488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0674" y="2799594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013" y="2871788"/>
            <a:ext cx="3709988" cy="52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41288" y="1127125"/>
            <a:ext cx="8850312" cy="1568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400" smtClean="0">
                <a:latin typeface="Berlin Sans FB" panose="020E0602020502020306" pitchFamily="34" charset="0"/>
                <a:cs typeface="Tahoma" panose="020B0604030504040204" pitchFamily="34" charset="0"/>
              </a:rPr>
              <a:t>Untuk menunda penebangan tanaman kehutanan sampai tercapainya umur masak tebang serta mempertahankan dan meningkatkan potensi hutan sehingga diperoleh manfaat hutan secara optimal dari aspek ekonomi, sosial dan lingkungan. </a:t>
            </a:r>
            <a:endParaRPr lang="en-US" altLang="en-US" sz="2400" dirty="0">
              <a:latin typeface="Berlin Sans FB" panose="020E06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95350" y="3465513"/>
            <a:ext cx="8105775" cy="160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80%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dari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perkiraan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nilai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tegakan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yang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akan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ditundatebangkan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, paling </a:t>
            </a:r>
            <a:r>
              <a:rPr lang="en-US" altLang="id-ID" sz="2300" b="1" dirty="0" err="1">
                <a:latin typeface="Arial Narrow" panose="020B0606020202030204" pitchFamily="34" charset="0"/>
                <a:ea typeface="Batang" pitchFamily="18" charset="-127"/>
              </a:rPr>
              <a:t>tinggi</a:t>
            </a:r>
            <a:r>
              <a:rPr lang="en-US" altLang="id-ID" sz="2300" b="1" dirty="0">
                <a:latin typeface="Arial Narrow" panose="020B0606020202030204" pitchFamily="34" charset="0"/>
                <a:ea typeface="Batang" pitchFamily="18" charset="-127"/>
              </a:rPr>
              <a:t> Rp5 </a:t>
            </a:r>
            <a:r>
              <a:rPr lang="en-US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M</a:t>
            </a:r>
            <a:r>
              <a:rPr lang="id-ID" altLang="id-ID" sz="2300" b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id-ID" altLang="id-ID" sz="2300" b="1" dirty="0" smtClean="0">
                <a:latin typeface="Berlin Sans FB Demi" panose="020E0802020502020306" pitchFamily="34" charset="0"/>
                <a:ea typeface="Batang" pitchFamily="18" charset="-127"/>
              </a:rPr>
              <a:t>(HTR, HKm dan HD).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300" b="1" dirty="0" smtClean="0">
                <a:latin typeface="Arial Narrow" panose="020B0606020202030204" pitchFamily="34" charset="0"/>
                <a:ea typeface="Batang" pitchFamily="18" charset="-127"/>
              </a:rPr>
              <a:t>Setiap perorangan yang tergabung dalam unit usaha kehutanan (HTR,HKm dan HD) paling tinggi Rp200 Juta.</a:t>
            </a:r>
            <a:endParaRPr lang="en-US" altLang="id-ID" sz="2300" b="1" dirty="0">
              <a:latin typeface="Arial Narrow" panose="020B0606020202030204" pitchFamily="34" charset="0"/>
              <a:ea typeface="Batang" pitchFamily="18" charset="-127"/>
            </a:endParaRPr>
          </a:p>
          <a:p>
            <a:pPr algn="just" eaLnBrk="1" hangingPunct="1">
              <a:defRPr/>
            </a:pPr>
            <a:endParaRPr lang="en-US" altLang="id-ID" sz="23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5350" y="5105401"/>
            <a:ext cx="6877050" cy="6619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95350" y="5811838"/>
            <a:ext cx="8077200" cy="769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200" dirty="0">
                <a:latin typeface="Berlin Sans FB Demi" pitchFamily="34" charset="0"/>
                <a:ea typeface="Batang" pitchFamily="18" charset="-127"/>
              </a:rPr>
              <a:t>Paling lama 2 x masa </a:t>
            </a:r>
            <a:r>
              <a:rPr lang="en-US" altLang="id-ID" sz="2200" dirty="0" err="1">
                <a:latin typeface="Berlin Sans FB Demi" pitchFamily="34" charset="0"/>
                <a:ea typeface="Batang" pitchFamily="18" charset="-127"/>
              </a:rPr>
              <a:t>tenggang</a:t>
            </a:r>
            <a:r>
              <a:rPr lang="en-US" altLang="id-ID" sz="2200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i="1" dirty="0" smtClean="0">
                <a:latin typeface="Berlin Sans FB Demi" pitchFamily="34" charset="0"/>
                <a:ea typeface="Batang" pitchFamily="18" charset="-127"/>
              </a:rPr>
              <a:t>(</a:t>
            </a: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 Demi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).</a:t>
            </a:r>
            <a:endParaRPr lang="en-US" altLang="id-ID" sz="2200" dirty="0">
              <a:latin typeface="Berlin Sans FB Demi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Grace </a:t>
            </a:r>
            <a:r>
              <a:rPr lang="en-US" altLang="id-ID" sz="2200" i="1" dirty="0" err="1">
                <a:latin typeface="Berlin Sans FB Demi" pitchFamily="34" charset="0"/>
                <a:ea typeface="Batang" pitchFamily="18" charset="-127"/>
              </a:rPr>
              <a:t>periode</a:t>
            </a:r>
            <a:r>
              <a:rPr lang="en-US" altLang="id-ID" sz="2200" i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dirty="0">
                <a:latin typeface="Berlin Sans FB Demi" pitchFamily="34" charset="0"/>
                <a:ea typeface="Batang" pitchFamily="18" charset="-127"/>
              </a:rPr>
              <a:t>paling lama 8 </a:t>
            </a:r>
            <a:r>
              <a:rPr lang="en-US" altLang="id-ID" sz="2200" dirty="0" err="1">
                <a:latin typeface="Berlin Sans FB Demi" pitchFamily="34" charset="0"/>
                <a:ea typeface="Batang" pitchFamily="18" charset="-127"/>
              </a:rPr>
              <a:t>tahun</a:t>
            </a:r>
            <a:r>
              <a:rPr lang="en-US" altLang="id-ID" sz="2200" dirty="0" smtClean="0">
                <a:latin typeface="Berlin Sans FB Demi" pitchFamily="34" charset="0"/>
                <a:ea typeface="Batang" pitchFamily="18" charset="-127"/>
              </a:rPr>
              <a:t>.</a:t>
            </a:r>
            <a:endParaRPr lang="en-US" altLang="id-ID" sz="22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7933" y="5291409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31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3100" b="1" dirty="0">
                <a:solidFill>
                  <a:schemeClr val="bg1"/>
                </a:solidFill>
                <a:latin typeface="Agency FB" panose="020B0503020202020204" pitchFamily="34" charset="0"/>
              </a:rPr>
              <a:t>5. PINJAMAN TUNDA TEBANG TANAMAN KEHUTANAN</a:t>
            </a:r>
            <a:endParaRPr lang="id-ID" sz="31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276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67163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6794" y="2930616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7724" y="3003550"/>
            <a:ext cx="3190875" cy="5254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34938" y="1373188"/>
            <a:ext cx="8851900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budidaya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komoditas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non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dikombinasikan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dengan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tanaman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telah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ada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rangka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optimalisasi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pemanfaatan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lahan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.</a:t>
            </a:r>
            <a:endParaRPr lang="en-US" altLang="en-US" sz="2400" dirty="0">
              <a:latin typeface="Berlin Sans FB" panose="020E06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81063" y="3597275"/>
            <a:ext cx="8105775" cy="835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Sebesar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80%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dari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perkiraan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nilai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tegakan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yang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ada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, paling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Rp20 M</a:t>
            </a:r>
            <a:endParaRPr lang="en-US" altLang="id-ID" sz="2400" dirty="0">
              <a:latin typeface="Berlin Sans FB" panose="020E0602020502020306" pitchFamily="34" charset="0"/>
              <a:ea typeface="Batang" pitchFamily="18" charset="-127"/>
            </a:endParaRPr>
          </a:p>
          <a:p>
            <a:pPr algn="just" eaLnBrk="1" hangingPunct="1">
              <a:defRPr/>
            </a:pP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95801"/>
            <a:ext cx="6400800" cy="6365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5" name="Oval 14"/>
          <p:cNvSpPr/>
          <p:nvPr/>
        </p:nvSpPr>
        <p:spPr>
          <a:xfrm>
            <a:off x="166795" y="4656731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6. PINJAMAN KOMODITAS NON KEHUTANAN</a:t>
            </a:r>
            <a:endParaRPr lang="id-ID" sz="32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286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225" y="-7938"/>
            <a:ext cx="1774825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914400" y="5243513"/>
            <a:ext cx="8072438" cy="852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500" dirty="0">
                <a:latin typeface="Berlin Sans FB" panose="020E0602020502020306" pitchFamily="34" charset="0"/>
                <a:ea typeface="Batang" pitchFamily="18" charset="-127"/>
              </a:rPr>
              <a:t>Paling lama 2 x </a:t>
            </a:r>
            <a:r>
              <a:rPr lang="en-US" altLang="id-ID" sz="2500" i="1" dirty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5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500" i="1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endParaRPr lang="en-US" altLang="id-ID" sz="2500" i="1" dirty="0" smtClean="0">
              <a:latin typeface="Berlin Sans FB" panose="020E0602020502020306" pitchFamily="34" charset="0"/>
              <a:ea typeface="Batang" pitchFamily="18" charset="-127"/>
            </a:endParaRPr>
          </a:p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500" i="1" dirty="0" smtClean="0">
                <a:latin typeface="Berlin Sans FB" panose="020E0602020502020306" pitchFamily="34" charset="0"/>
                <a:ea typeface="Batang" pitchFamily="18" charset="-127"/>
              </a:rPr>
              <a:t>Grace </a:t>
            </a:r>
            <a:r>
              <a:rPr lang="en-US" altLang="id-ID" sz="2500" i="1" dirty="0" err="1">
                <a:latin typeface="Berlin Sans FB" panose="020E0602020502020306" pitchFamily="34" charset="0"/>
                <a:ea typeface="Batang" pitchFamily="18" charset="-127"/>
              </a:rPr>
              <a:t>periode</a:t>
            </a:r>
            <a:r>
              <a:rPr lang="en-US" altLang="id-ID" sz="2500" i="1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500" dirty="0">
                <a:latin typeface="Berlin Sans FB" panose="020E0602020502020306" pitchFamily="34" charset="0"/>
                <a:ea typeface="Batang" pitchFamily="18" charset="-127"/>
              </a:rPr>
              <a:t>paling lama 5 </a:t>
            </a:r>
            <a:r>
              <a:rPr lang="en-US" altLang="id-ID" sz="2500" dirty="0" err="1" smtClean="0">
                <a:latin typeface="Berlin Sans FB" panose="020E0602020502020306" pitchFamily="34" charset="0"/>
                <a:ea typeface="Batang" pitchFamily="18" charset="-127"/>
              </a:rPr>
              <a:t>tahun</a:t>
            </a:r>
            <a:endParaRPr lang="en-US" altLang="id-ID" sz="2500" dirty="0">
              <a:latin typeface="Berlin Sans FB" panose="020E0602020502020306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endParaRPr lang="en-US" altLang="id-ID" sz="24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6794" y="2930616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7724" y="3003550"/>
            <a:ext cx="3495675" cy="5254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34938" y="1193800"/>
            <a:ext cx="8851900" cy="157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kegiatan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penebangan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pengangkutan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sampai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tempat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pengumpulan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kayu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sebagai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insentif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bagi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pelaku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usaha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dapat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mempertahankan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tanaman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dimiliki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sampai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 masa </a:t>
            </a:r>
            <a:r>
              <a:rPr lang="en-US" altLang="en-US" sz="2400" dirty="0" err="1" smtClean="0">
                <a:latin typeface="Berlin Sans FB" panose="020E0602020502020306" pitchFamily="34" charset="0"/>
                <a:cs typeface="Tahoma" panose="020B0604030504040204" pitchFamily="34" charset="0"/>
              </a:rPr>
              <a:t>panen</a:t>
            </a:r>
            <a:r>
              <a:rPr lang="en-US" altLang="en-US" sz="2400" dirty="0" smtClean="0">
                <a:latin typeface="Berlin Sans FB" panose="020E0602020502020306" pitchFamily="34" charset="0"/>
                <a:cs typeface="Tahoma" panose="020B0604030504040204" pitchFamily="34" charset="0"/>
              </a:rPr>
              <a:t>.</a:t>
            </a:r>
            <a:endParaRPr lang="en-US" altLang="en-US" sz="2400" dirty="0">
              <a:latin typeface="Berlin Sans FB" panose="020E06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81063" y="3597275"/>
            <a:ext cx="8105775" cy="1058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Sebesar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volume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hasil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hutan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kayu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atau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bukan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kayu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yang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akan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dipanen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X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biaya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pemanenan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per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satuan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volume, paling </a:t>
            </a:r>
            <a:r>
              <a:rPr lang="en-US" sz="2200" dirty="0" err="1">
                <a:latin typeface="Berlin Sans FB Demi" panose="020E0802020502020306" pitchFamily="34" charset="0"/>
                <a:ea typeface="Batang" pitchFamily="18" charset="-127"/>
              </a:rPr>
              <a:t>tinggi</a:t>
            </a:r>
            <a:r>
              <a:rPr lang="en-US" sz="2200" dirty="0">
                <a:latin typeface="Berlin Sans FB Demi" panose="020E0802020502020306" pitchFamily="34" charset="0"/>
                <a:ea typeface="Batang" pitchFamily="18" charset="-127"/>
              </a:rPr>
              <a:t> Rp10M</a:t>
            </a:r>
            <a:endParaRPr lang="en-US" altLang="id-ID" sz="2200" dirty="0">
              <a:latin typeface="Berlin Sans FB Demi" panose="020E0802020502020306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2200" dirty="0">
              <a:latin typeface="Berlin Sans FB Demi" panose="020E0802020502020306" pitchFamily="34" charset="0"/>
              <a:ea typeface="Batang" pitchFamily="18" charset="-127"/>
            </a:endParaRPr>
          </a:p>
          <a:p>
            <a:pPr algn="just" eaLnBrk="1" hangingPunct="1">
              <a:defRPr/>
            </a:pPr>
            <a:endParaRPr lang="en-US" altLang="id-ID" sz="2200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724400"/>
            <a:ext cx="6781800" cy="6032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5" name="Oval 14"/>
          <p:cNvSpPr/>
          <p:nvPr/>
        </p:nvSpPr>
        <p:spPr>
          <a:xfrm>
            <a:off x="179219" y="4784021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7. PINJAMAN PEMANENAN TANAMAN KEHUTANAN</a:t>
            </a:r>
            <a:endParaRPr lang="id-ID" sz="32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5438775"/>
            <a:ext cx="8072438" cy="8858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2 x 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endParaRPr lang="id-ID" altLang="id-ID" sz="2500" b="1" i="1" dirty="0" smtClean="0">
              <a:latin typeface="Arial Narrow" panose="020B0606020202030204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500" b="1" i="1" dirty="0" smtClean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2 </a:t>
            </a: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thn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)</a:t>
            </a:r>
          </a:p>
        </p:txBody>
      </p:sp>
      <p:pic>
        <p:nvPicPr>
          <p:cNvPr id="297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913" y="-12700"/>
            <a:ext cx="1728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6794" y="2930616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7724" y="3003550"/>
            <a:ext cx="3724275" cy="5254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49225" y="1273175"/>
            <a:ext cx="8851900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usaha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pemungutan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HHBK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pada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lindung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, zona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pemanfaatan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konservasi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produksi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atau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lahan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milik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.</a:t>
            </a:r>
            <a:endParaRPr lang="en-US" altLang="en-US" sz="2400" dirty="0">
              <a:latin typeface="Berlin Sans FB Demi" panose="020E08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81063" y="3597275"/>
            <a:ext cx="8105775" cy="1187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AU" sz="2200" dirty="0" err="1">
                <a:latin typeface="Berlin Sans FB Demi" pitchFamily="34" charset="0"/>
                <a:ea typeface="Batang" pitchFamily="18" charset="-127"/>
              </a:rPr>
              <a:t>Sebesar</a:t>
            </a:r>
            <a:r>
              <a:rPr lang="en-AU" sz="2200" dirty="0">
                <a:latin typeface="Berlin Sans FB Demi" pitchFamily="34" charset="0"/>
                <a:ea typeface="Batang" pitchFamily="18" charset="-127"/>
              </a:rPr>
              <a:t> volume HHBK yang </a:t>
            </a:r>
            <a:r>
              <a:rPr lang="en-AU" sz="2200" dirty="0" err="1">
                <a:latin typeface="Berlin Sans FB Demi" pitchFamily="34" charset="0"/>
                <a:ea typeface="Batang" pitchFamily="18" charset="-127"/>
              </a:rPr>
              <a:t>dipungut</a:t>
            </a:r>
            <a:r>
              <a:rPr lang="en-AU" sz="2200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itchFamily="34" charset="0"/>
                <a:ea typeface="Batang" pitchFamily="18" charset="-127"/>
              </a:rPr>
              <a:t>dikalikan</a:t>
            </a:r>
            <a:r>
              <a:rPr lang="en-US" sz="2200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itchFamily="34" charset="0"/>
                <a:ea typeface="Batang" pitchFamily="18" charset="-127"/>
              </a:rPr>
              <a:t>biaya</a:t>
            </a:r>
            <a:r>
              <a:rPr lang="en-US" sz="2200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200" dirty="0" err="1">
                <a:latin typeface="Berlin Sans FB Demi" pitchFamily="34" charset="0"/>
                <a:ea typeface="Batang" pitchFamily="18" charset="-127"/>
              </a:rPr>
              <a:t>pemungutan</a:t>
            </a:r>
            <a:r>
              <a:rPr lang="en-US" sz="2200" dirty="0">
                <a:latin typeface="Berlin Sans FB Demi" pitchFamily="34" charset="0"/>
                <a:ea typeface="Batang" pitchFamily="18" charset="-127"/>
              </a:rPr>
              <a:t> per </a:t>
            </a:r>
            <a:r>
              <a:rPr lang="en-US" sz="2200" dirty="0" err="1">
                <a:latin typeface="Berlin Sans FB Demi" pitchFamily="34" charset="0"/>
                <a:ea typeface="Batang" pitchFamily="18" charset="-127"/>
              </a:rPr>
              <a:t>satuan</a:t>
            </a:r>
            <a:r>
              <a:rPr lang="en-US" sz="2200" dirty="0">
                <a:latin typeface="Berlin Sans FB Demi" pitchFamily="34" charset="0"/>
                <a:ea typeface="Batang" pitchFamily="18" charset="-127"/>
              </a:rPr>
              <a:t> volume HHBK, paling </a:t>
            </a:r>
            <a:r>
              <a:rPr lang="en-US" sz="2200" dirty="0" err="1" smtClean="0">
                <a:latin typeface="Berlin Sans FB Demi" pitchFamily="34" charset="0"/>
                <a:ea typeface="Batang" pitchFamily="18" charset="-127"/>
              </a:rPr>
              <a:t>tinggi</a:t>
            </a:r>
            <a:r>
              <a:rPr lang="id-ID" sz="2200" dirty="0" smtClean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200" dirty="0" smtClean="0">
                <a:latin typeface="Berlin Sans FB Demi" pitchFamily="34" charset="0"/>
                <a:ea typeface="Batang" pitchFamily="18" charset="-127"/>
              </a:rPr>
              <a:t>Rp5 </a:t>
            </a:r>
            <a:r>
              <a:rPr lang="en-US" sz="2200" dirty="0" err="1">
                <a:latin typeface="Berlin Sans FB Demi" pitchFamily="34" charset="0"/>
                <a:ea typeface="Batang" pitchFamily="18" charset="-127"/>
              </a:rPr>
              <a:t>Milyar</a:t>
            </a:r>
            <a:endParaRPr lang="en-US" altLang="id-ID" sz="2200" dirty="0">
              <a:latin typeface="Berlin Sans FB Demi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  <a:p>
            <a:pPr algn="just" eaLnBrk="1" hangingPunct="1">
              <a:defRPr/>
            </a:pP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3763" y="4876800"/>
            <a:ext cx="6421437" cy="6000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5" name="Oval 14"/>
          <p:cNvSpPr/>
          <p:nvPr/>
        </p:nvSpPr>
        <p:spPr>
          <a:xfrm>
            <a:off x="158435" y="4932371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500" b="1" dirty="0">
                <a:solidFill>
                  <a:schemeClr val="bg1"/>
                </a:solidFill>
                <a:latin typeface="Agency FB" panose="020B0503020202020204" pitchFamily="34" charset="0"/>
              </a:rPr>
              <a:t>8. PINJAMAN PEMUNGUTAN HHBK</a:t>
            </a:r>
            <a:endParaRPr lang="id-ID" sz="35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93763" y="5588000"/>
            <a:ext cx="8072437" cy="889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2 x 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endParaRPr lang="id-ID" altLang="id-ID" sz="2500" b="1" i="1" dirty="0">
              <a:latin typeface="Arial Narrow" panose="020B0606020202030204" pitchFamily="34" charset="0"/>
              <a:ea typeface="Batang" pitchFamily="18" charset="-127"/>
            </a:endParaRPr>
          </a:p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id-ID" sz="2500" b="1" i="1" dirty="0" smtClean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2 </a:t>
            </a: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thn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)</a:t>
            </a:r>
          </a:p>
        </p:txBody>
      </p:sp>
      <p:pic>
        <p:nvPicPr>
          <p:cNvPr id="307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7829" y="2381577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788" y="2454275"/>
            <a:ext cx="3579812" cy="5254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49225" y="1273175"/>
            <a:ext cx="8851900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usaha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pengolahan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hasil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hutan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dan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hasil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lainnya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dihasilkan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dari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Usaha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i="1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On Farm.</a:t>
            </a:r>
            <a:endParaRPr lang="en-US" altLang="en-US" sz="2400" i="1" dirty="0">
              <a:latin typeface="Berlin Sans FB Demi" panose="020E08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4343400"/>
            <a:ext cx="6705600" cy="74771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5" name="Oval 14"/>
          <p:cNvSpPr/>
          <p:nvPr/>
        </p:nvSpPr>
        <p:spPr>
          <a:xfrm>
            <a:off x="104282" y="4546950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500" b="1" dirty="0">
                <a:solidFill>
                  <a:schemeClr val="bg1"/>
                </a:solidFill>
                <a:latin typeface="Agency FB" panose="020B0503020202020204" pitchFamily="34" charset="0"/>
              </a:rPr>
              <a:t>9. PINJAMAN PENGOLAHAN HASIL HUTAN</a:t>
            </a:r>
            <a:endParaRPr lang="id-ID" sz="35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3175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681163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839788" y="3776663"/>
            <a:ext cx="2476500" cy="552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 Rp200 </a:t>
            </a: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Jt</a:t>
            </a:r>
            <a:endParaRPr lang="en-US" altLang="id-ID" sz="2500" b="1" dirty="0">
              <a:latin typeface="Arial Narrow" panose="020B0606020202030204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788" y="3089275"/>
            <a:ext cx="2476500" cy="68738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6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MIKRO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14725" y="3776663"/>
            <a:ext cx="2628900" cy="552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d-ID" sz="26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600" b="1" dirty="0">
                <a:latin typeface="Arial Narrow" panose="020B0606020202030204" pitchFamily="34" charset="0"/>
                <a:ea typeface="Batang" pitchFamily="18" charset="-127"/>
              </a:rPr>
              <a:t> Rp2 M</a:t>
            </a: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14725" y="3103563"/>
            <a:ext cx="2628900" cy="6731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KECIL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323013" y="3810000"/>
            <a:ext cx="2686050" cy="5095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d-ID" sz="26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600" b="1" dirty="0">
                <a:latin typeface="Arial Narrow" panose="020B0606020202030204" pitchFamily="34" charset="0"/>
                <a:ea typeface="Batang" pitchFamily="18" charset="-127"/>
              </a:rPr>
              <a:t> Rp40 M</a:t>
            </a: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3013" y="3089275"/>
            <a:ext cx="2678112" cy="68738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MENENGAH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19150" y="5211763"/>
            <a:ext cx="8189913" cy="841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2 x 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endParaRPr lang="en-US" altLang="id-ID" sz="2500" b="1" i="1" dirty="0" smtClean="0">
              <a:latin typeface="Arial Narrow" panose="020B0606020202030204" pitchFamily="34" charset="0"/>
              <a:ea typeface="Batang" pitchFamily="18" charset="-127"/>
            </a:endParaRPr>
          </a:p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500" b="1" i="1" dirty="0" smtClean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3 </a:t>
            </a:r>
            <a:r>
              <a:rPr lang="en-US" altLang="id-ID" sz="2500" b="1" dirty="0" err="1" smtClean="0">
                <a:latin typeface="Arial Narrow" panose="020B0606020202030204" pitchFamily="34" charset="0"/>
                <a:ea typeface="Batang" pitchFamily="18" charset="-127"/>
              </a:rPr>
              <a:t>tahun</a:t>
            </a:r>
            <a:endParaRPr lang="en-US" altLang="id-ID" sz="2400" dirty="0">
              <a:latin typeface="Berlin Sans FB Demi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7829" y="2381577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788" y="2454275"/>
            <a:ext cx="3427412" cy="5254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PLAFOND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149225" y="1273175"/>
            <a:ext cx="8851900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membiayai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usaha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penyediaan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sarana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produksi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Usaha </a:t>
            </a:r>
            <a:r>
              <a:rPr lang="en-US" altLang="en-US" sz="2400" dirty="0" err="1" smtClean="0">
                <a:latin typeface="Berlin Sans FB Demi" panose="020E0802020502020306" pitchFamily="34" charset="0"/>
                <a:cs typeface="Tahoma" panose="020B0604030504040204" pitchFamily="34" charset="0"/>
              </a:rPr>
              <a:t>Kehutanan</a:t>
            </a:r>
            <a:r>
              <a:rPr lang="en-US" altLang="en-US" sz="2400" dirty="0" smtClean="0">
                <a:latin typeface="Berlin Sans FB Demi" panose="020E0802020502020306" pitchFamily="34" charset="0"/>
                <a:cs typeface="Tahoma" panose="020B0604030504040204" pitchFamily="34" charset="0"/>
              </a:rPr>
              <a:t> On Farm.</a:t>
            </a:r>
            <a:endParaRPr lang="en-US" altLang="en-US" sz="2400" dirty="0">
              <a:latin typeface="Berlin Sans FB Demi" panose="020E0802020502020306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4419600"/>
            <a:ext cx="6400800" cy="67151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09575">
              <a:defRPr/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JANGKA WAKTU PINJAMAN</a:t>
            </a:r>
          </a:p>
        </p:txBody>
      </p:sp>
      <p:sp>
        <p:nvSpPr>
          <p:cNvPr id="15" name="Oval 14"/>
          <p:cNvSpPr/>
          <p:nvPr/>
        </p:nvSpPr>
        <p:spPr>
          <a:xfrm>
            <a:off x="104282" y="4546950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324725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10. PINJAMAN SARANA PRODUKSI</a:t>
            </a:r>
            <a:endParaRPr lang="id-ID" sz="3600" b="1" dirty="0" err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9788" y="3776663"/>
            <a:ext cx="2476500" cy="552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 Rp200 </a:t>
            </a:r>
            <a:r>
              <a:rPr lang="en-US" altLang="id-ID" sz="2500" b="1" dirty="0" err="1">
                <a:latin typeface="Arial Narrow" panose="020B0606020202030204" pitchFamily="34" charset="0"/>
                <a:ea typeface="Batang" pitchFamily="18" charset="-127"/>
              </a:rPr>
              <a:t>Jt</a:t>
            </a:r>
            <a:endParaRPr lang="en-US" altLang="id-ID" sz="2500" b="1" dirty="0">
              <a:latin typeface="Arial Narrow" panose="020B0606020202030204" pitchFamily="34" charset="0"/>
              <a:ea typeface="Batang" pitchFamily="18" charset="-127"/>
            </a:endParaRPr>
          </a:p>
          <a:p>
            <a:pPr eaLnBrk="1" hangingPunct="1">
              <a:defRPr/>
            </a:pP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788" y="3089275"/>
            <a:ext cx="2476500" cy="68738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6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MIKRO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14725" y="3776663"/>
            <a:ext cx="2628900" cy="552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d-ID" sz="26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600" b="1" dirty="0">
                <a:latin typeface="Arial Narrow" panose="020B0606020202030204" pitchFamily="34" charset="0"/>
                <a:ea typeface="Batang" pitchFamily="18" charset="-127"/>
              </a:rPr>
              <a:t> Rp2 M</a:t>
            </a: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14725" y="3103563"/>
            <a:ext cx="2628900" cy="6731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KECIL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323013" y="3810000"/>
            <a:ext cx="2686050" cy="5095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d-ID" sz="2600" b="1" dirty="0" err="1">
                <a:latin typeface="Arial Narrow" panose="020B0606020202030204" pitchFamily="34" charset="0"/>
                <a:ea typeface="Batang" pitchFamily="18" charset="-127"/>
              </a:rPr>
              <a:t>Sebesar</a:t>
            </a:r>
            <a:r>
              <a:rPr lang="en-US" altLang="id-ID" sz="2600" b="1" dirty="0">
                <a:latin typeface="Arial Narrow" panose="020B0606020202030204" pitchFamily="34" charset="0"/>
                <a:ea typeface="Batang" pitchFamily="18" charset="-127"/>
              </a:rPr>
              <a:t> Rp40 M</a:t>
            </a:r>
            <a:endParaRPr lang="en-US" altLang="id-ID" sz="3600" dirty="0">
              <a:latin typeface="Berlin Sans FB Demi" pitchFamily="34" charset="0"/>
              <a:ea typeface="Batang" pitchFamily="18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3013" y="3089275"/>
            <a:ext cx="2678112" cy="68738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id-ID" sz="2200" b="1" dirty="0">
                <a:latin typeface="Berlin Sans FB Demi" pitchFamily="34" charset="0"/>
                <a:ea typeface="Batang" pitchFamily="18" charset="-127"/>
              </a:rPr>
              <a:t>PELAKU USAHA MENENGAH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19150" y="5211763"/>
            <a:ext cx="8189913" cy="841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2 x 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endParaRPr lang="en-US" altLang="id-ID" sz="2500" b="1" i="1" dirty="0" smtClean="0">
              <a:latin typeface="Arial Narrow" panose="020B0606020202030204" pitchFamily="34" charset="0"/>
              <a:ea typeface="Batang" pitchFamily="18" charset="-127"/>
            </a:endParaRPr>
          </a:p>
          <a:p>
            <a:pPr algn="l" eaLnBrk="1" hangingPunct="1">
              <a:buFont typeface="Wingdings" pitchFamily="2" charset="2"/>
              <a:buChar char="ü"/>
              <a:defRPr/>
            </a:pPr>
            <a:r>
              <a:rPr lang="en-US" altLang="id-ID" sz="2500" b="1" i="1" dirty="0" smtClean="0">
                <a:latin typeface="Arial Narrow" panose="020B0606020202030204" pitchFamily="34" charset="0"/>
                <a:ea typeface="Batang" pitchFamily="18" charset="-127"/>
              </a:rPr>
              <a:t>Grace </a:t>
            </a:r>
            <a:r>
              <a:rPr lang="en-US" altLang="id-ID" sz="2500" b="1" i="1" dirty="0" err="1">
                <a:latin typeface="Arial Narrow" panose="020B0606020202030204" pitchFamily="34" charset="0"/>
                <a:ea typeface="Batang" pitchFamily="18" charset="-127"/>
              </a:rPr>
              <a:t>periode</a:t>
            </a:r>
            <a:r>
              <a:rPr lang="en-US" altLang="id-ID" sz="2500" b="1" i="1" dirty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500" b="1" dirty="0">
                <a:latin typeface="Arial Narrow" panose="020B0606020202030204" pitchFamily="34" charset="0"/>
                <a:ea typeface="Batang" pitchFamily="18" charset="-127"/>
              </a:rPr>
              <a:t>paling lama </a:t>
            </a:r>
            <a:r>
              <a:rPr lang="id-ID" altLang="id-ID" sz="2500" b="1" dirty="0" smtClean="0">
                <a:latin typeface="Arial Narrow" panose="020B0606020202030204" pitchFamily="34" charset="0"/>
                <a:ea typeface="Batang" pitchFamily="18" charset="-127"/>
              </a:rPr>
              <a:t>2</a:t>
            </a:r>
            <a:r>
              <a:rPr lang="en-US" altLang="id-ID" sz="25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500" b="1" dirty="0" err="1" smtClean="0">
                <a:latin typeface="Arial Narrow" panose="020B0606020202030204" pitchFamily="34" charset="0"/>
                <a:ea typeface="Batang" pitchFamily="18" charset="-127"/>
              </a:rPr>
              <a:t>tahun</a:t>
            </a:r>
            <a:endParaRPr lang="en-US" altLang="id-ID" sz="2400" dirty="0">
              <a:latin typeface="Berlin Sans FB Demi" pitchFamily="34" charset="0"/>
              <a:ea typeface="Batang" pitchFamily="18" charset="-127"/>
            </a:endParaRPr>
          </a:p>
        </p:txBody>
      </p:sp>
      <p:pic>
        <p:nvPicPr>
          <p:cNvPr id="32788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3" y="-23813"/>
            <a:ext cx="1681163" cy="117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6" descr="data:image/jpeg;base64,/9j/4AAQSkZJRgABAQAAAQABAAD/2wCEAAkGBxQTEhUUExQWFhUWGBoYGRYXGRwgHRsbICEfHhwgHCMdHCggHx8lHSAgITMhKCosLi4uHB8zODMsNygtLiwBCgoKDg0OGxAQGiwfHB0sLCwsLCwsLCwsLCwsLCwsLCwsLCwsLCw3LDcsLCwsLCssLCwsLDc3LCw3KywsNywsLP/AABEIAIUAyAMBIgACEQEDEQH/xAAbAAACAgMBAAAAAAAAAAAAAAAFBgMEAAIHAf/EAD4QAAEDAgQEBAMGBQMDBQAAAAECAxEAIQQFEjEGQVFhEyJxgTKRoQcUQrHB0RUj4fDxM1JTYoKSJERyg7L/xAAZAQADAQEBAAAAAAAAAAAAAAABAgMABAX/xAAjEQACAgMAAwEAAgMAAAAAAAAAAQIRAyExEjJBIgQTFFFx/9oADAMBAAIRAxEAPwBRyLGKQtwg8vmJB505ZTxFrxanB5JYbSZukkbg9u1KHD+HJW9AMJbKjG4AUNidqlw7KS+QVEJIBBIAPPv9KS9ha2EMxd1tPqCp/m6hvELN/laPeq2Fc8TFDaFK0xNrggxf61FimDoc8wtCjysf1qN5ID6oGmFoF7R1NP8ADJFHiVOl9QCiRAEz+d969Q6tTSpPwhHuJt8qtccMKTiIJmEiFQRN4kg8+VU02a5HUgGQLiFG1KilflHVuBcMVYJslS51EpCSIATsVD32q1gElJzJMkx4ar2nVM+162+ztppGGQorIUUiQTYDb5Gt8cv/ANVmWm84VC+0if2pkTfQL9rqAhnDqiFeK6DBPannNCkYNyLSwVSOUJBjtXMvtWx4cQ2no6pUG1lpBn56vlTdhceF4AjzScMNUzeEWjvWM+FTN8ySQtDadSiAlMGBClTJnsRSr9mqw7jnAowVNuHbuCee9FMOQ+4ykAJK4iSbwEcukn+4pa4IUtjMCG4lvxBB2gW36UGaPDqXFICcG4lyVEJMKO8n8MDtz2tRPJ1Qt9AAUShtQjZUpI+sRS3jcyUtjE6oIW2oJuqNt7nf9qM4TMghZK4BVh2VAXuBr/cVkA5sjHOoS2QVJskRH+0xaOUkj2oFx+0Q42sHT4jZMRHwmJoqvEqDSTZQSpYSm8ggm57UI4xdLoaUSDpSobzAJET+1JJWPif7FrWZG/PnRTBrIHlJkgp+YIoNzBnnRPBm6Y60sTpycBuojr03pyyXESzClH4VC9xMcgdj3pRxTBLih0Jo1kyj4RGrZUFPMzzFq3/SGT1GPL8V/LhRMIabVtuQSL9RW+EXZSSsApUSm1hf1qnlLklA/wCRlSCTt0/WvcvQVNrJM6VAqHM8j8opqIM2w2NV4xKAIkGwvHUDnM39BQzjxS1+A4rVqLZbUpQjzNmLd4NNfDSpfdV4be9tRPlOkQUjr2oFxs1qSoqnUHpmZELQPqSmsw49MT2X1eGpEyAQrc2O23pWVBh/ijrWUDq8Ro4enxnSDADagfmm3zrd1BDjk7lM+vatOEgC68fKf5S41E7yOnP1q+7CnVc/JA9SY+dMRZtm4FhBA8GDMCVC5sOQoO6SpTq94CVH6CjOdBIh0BUedEGSJjkqheWrVGIATOpm/YJIM0/w0Qv9qmKK32VaClRZTqkgzNwbdQaVw5LbcG41AiI5gj1NzRvjN1TjOFcUkJGjQIi+mLnnfvS5h1S3HMHb1/xS1TKV+TrOQvhWHZ1BCQ20kBRCjIBM7De/PoK1wz5OMWNWrxcKoST8USBPSqmR5kBhUoBgQD5ZmYBV2iwtVPC4s/eWFiElaFpN+itz+dbZBsGcdPJdwuEcHxRpV6wI+Xm+dPnB2J1sMtwR4rIRY8jYm/QXrnPEyYwoSb6cQoE/OKbeBcWUMsqKhqDbgSFCRuLdp60bGfqU8pxeh3DwIPXkQAj9p3pc4QMYhRUNZ0LPmVEmd+/pW2GcPihKjGkKtNrT+9UeFnoxCrz5VWje8x71maI7Lc1Ic1CfKq0zy51LhsVrOHkqJOHSCTvYwR0ihAfOlY2OhVjP936VDl2JMNE7ISqb9SD+lI+CWXsKjylMwUuuEED8JP1/xVbiHKEOMFxBOoN7ARMQZPsK8xmao0jTAkyQZvzJ9KtsBTgCUqABRsTMxuCAbWNc0pMydOzl6heZ9Ku4c/CRzAj1FRYhkoJBspKikj0otw8kKcgxJHlnYH8qrerO2b0D88SA6ojYwfnRvgd1ALgWkFQAKSffV9IqDjFoS2oJUmQoKkRJEbfOqnCz4S+JTIINp3ih1EuwGzJsKhTLRjzhTiZm0bwZ5xVPLgSH03SCTy6SQK2y57QpBmQMQux6KHOpMuUoOPJ1RaZj1p02iDCOQrSkOgwTKVSBJAjl+XyoRxfBMI2IE+qZ6W2MURyd3zrgboaNvQzW/ELI0NyNPnAMb+a1ZdMtHM02X8qytsUjSsjmDB+dZWOuL0NnBjOpWJunysLV5gTzG0c+neiGYslty5EllKxB57wY9Kg+z1DurFKZTqhg6gBNjMfvU+apCHEEDSFMpPaD0ven+EJLZYz1la8MlWpJAVIQN069U2PxXAvQHK8WpsuxB1sqSZ5AgE+8iibrwOGSnRBEFSyedoj60MwAK3inUBqbUL7bTy+VMmCJZz3CH7lh3LQqQLzO8ntERelXCrN6d81TOUMGSYfUmI+HykxSRh1QYoMrHh0ZGH0YZkagqfOIEG4EA1Cwst4jDGZguiYnpIHWjHDWGbdaRICl+GPKDvA6coodxCAl9hDYjQsn0JEfkKy6c30AcXu+VxA3L4UBG3lE/WjGQun7uwEi8qHzpezt0raLpjzOpuPT96O8LKBbYTf4iLeiqzV6KP1KOX4cqxSUmBZcknvehGRp/wDUpTv8SYimpvDBt9BVpjXiET10/wBj50qYZzTjD0DirHpJoy0gQHFEL1wqxBJPci3oKXsDiSARuPT+7USyjFaNYk3Asfxbi3pQVrEaQQOsz0EHetRMtMPJOvXpiLBQMGfTarGUtoErUohQn8X0FunOqKsKpwqLY2SJ1SBJ6fnVxpYaCFAIKpCp8pB6J61DKBgTiZmH1KGy4UIv61XyDEht9BJ0gmCek86I8RvFWhZsZVaPhBuB+dLqxuZ22pUnw7o08aHDPkl3CF6/8p4JvBELSSCOdymlvJnQH2ydtYB9Nv1ptw2LLuCxwc/EllxFrDQoz9FUiJMGeYpuIXGri0PC0aFuj/jebWTO8yPf1r3Ln4xCzEgpBPPe0VXxmakKcULeK233sP6WqcMqS9eBKSYBiwIiaePNnO+kmUr/AJi9rto7bE0QzdOpuQeYMehoXljepwAzcLFuRCv61Zx6wEKgkwFAD6gxRrYtihnzMPqncmb978+81lXeKGpLbg/EBzmNqykbo6ocGD7NMyGHXilKky1GmJkyYE8veqGZ4pai2oyBoSBA5CxielVOHHlEuiTcJTYTuo1dzBuUMmTdC97AEHYCOXP1qqVkpexNj3IYSjUQJiCB5YVb6VT4ZwgfxTbahZQVz7GPrRPixpKXENj4irxDcx5wmE+qYnc2IqlwYD9+Zi+9om0GbU1UCPqSOLJy4Dpio35luf0pPbPm96bHjGHcbk+XFA3H/StPztSgo+b3NKy0TpHCbKUtB5K9KkgeSCfEUCdzyTEVnF2NSpxhSZCgpWokC5tf6mqfBzSlp8qlagTCeRtNZxSf9NRSEq8RXI7QIN9/7FMjlfsA84ZjCtqmQVc+XtRLh0nQzEg+IgSO5j9aE5qFfd2zfeB/far2BBbbQIjZYPIgXkH5Uv0f4MWYyl1tLgEpxL4J5eYJUPlSXjzoxi7/AIhf1FMGOdUXUrAJT4qV37gA3oZjcnfexikMtlxYAJCItFpJMCPejJo0RnyB9IcsklejTqKJiFG/QTIBoFluGJVCLlakpmOoUI9SaZ1ZU/g1sghWpQVJ+ITKSEyDt/WrmXNtYZsLCg7CdZTaxSTCkyJG5v2pZ5VFWSbqxZay9bYKLJWQFGQT5bgd9+lSNcNOpSVaBCRqAjSDa9/91tqesmwGGcHiJ+IokFZkgE8geQJ+tQ52pYQXAoaQdJCgY9TJ8vc39K5XKTfBtM5ficuWUrUoQAkkEqsSD3HqPalx82Hen7E5s04qC4FHzeUAQbxIgc6RnGiVmxsqw52/pVE97L4pfloZeF31KZdaIBPhqQAoxCTee5ttScrlTNlyz94UYSnSUggq9YNyPcd6B4olOpBH4t/emSVlYauhheCFMYdU7oWld+YEjl1/KmLicIJwryZUHEFK4EDVpTA9d/lSrhVk4MWmHYB6WnaOc0xZliCcFhTCoQEwYsCd56kgWp1w5p9IMTiUp0bAJWQoiZAUBP1ANR5w0Uyb+YE7RVB1alCLXWnn6m/e1WcViNYRebXk1qJsp5w8pTDaCn4YKfSIv69KyibWGS7hkrMSlaUG/LVG3vvXlK6KxnSo9+z1nxFPtAgFfhjafLKpixI9RRHOsNowWFUm4S6+1I53PYbgb1d+w9EvYoRPlb5xHmUKu8VYVP8AD3vKJbxjsH/vIA/8T9KsuAl7knFrSVry0hGlKuRHIBs7z/cUn/Z9Csww14BPbmk01cRqAbyp2SR4TkzeISna3WlLhN0N4/Bqt8SJ7cv1rBjxkfEA04vFNz/7kmPdX70sYn/UV/8AJX5mmjjPT/EMSQQQXCQQd5E0rOi9Iy0eI6f9lTqClSFRvqG0k/oO9F+PsmU94LbawohZWQSAEJIubCT6VzrhpZCVFM6hHO1+vanrKMWsMLcd8zhEJ5kjYD/NqE8njA5Z6kWmy22NOGw5Wow2HlpJSTElZPSLzarDTOHbAb8JtSQNaTaNSt4vrCQeW16VeKeJyhvCpQQkOJcdWgWEylKUrjsCY7mkbBZs4l7xFLJIAt2BmBa1czg39BbO3YLGMqlKkNTY6TspJ53tfkR0pa4yS4nzNAJ1G+lGkyNgVCxHSDvSSjN1KxDimyohSj4QJEJkyExF/wChozxjnDJZabZWFuJcl7SVaNSRcJncSd+ooRhK9F8UW2e8LeM46VyVFMESuLi/T8q34ufWEEKQ42l03MQCByE7n8vegeU5sUFQS4pOttfnQYUDuN55iCK8fzk4rDtherW2qFrKlKCpHljVMGx2tVJRdIbNivZfyPMf5a0LJ1lCHG3EkHQBqOlU7A9OtXct4jLi1saleGhZVqKgidIIkEARJAUZnc0orA2SRzmOf9iq+EWlKiPiSoEGNyDufamU9cOd42grnmIQFaVIhelBCrCQRfYRMzyohkbiAkkpCz/uUNunIiKFZqWnQlQVqWlKAowQCb6onuAfc1RdUpBFiUKiQfhqc/0T5slzRsJdXEgkydW9/YVQXtc7UyZeA+0UqQmUkaVAwediST7TQDFNAGx1DeSI/pQhKzuwTsuZU4QhSQbagr32FNOYOP8A8NaVADCYGqB5iCYnn1j3pOyxZ1G8C30p4xWNCshS3+JLxA+ZP612Q4SzL9ArO8MW8Q4jYhSCYPUHb6VXCDoCpEbRz5zRXiNHi4vWgQkoaUoEgHYSR1qPH4NbFoEkuEBQ2CTaeRkXrWuImzbLcPOGWmFhWpKkgiExIvWVNh8wXiUFClaJSk6tJjebaQYHKvK45Sm31ITyDX2PYcIxD6Uu+dSBKYiAFTN786I8Q4UDBY8XIbxcjzczov8AU0F+yXFg5i7BUQppcFfxC4N4tRPjPF6WswR/vxjI+aAo/RNdy4Vl7i/nzhOXYAyq33hHYfCR9KWVuQ40QY+Az7025+wE4BCP+LEkf+SCPzSaS8a2VJRpEkogDuKAyYU4kb04x5I2BtPMQL7Cl7FJiDyO3tv+Ypw48QfvKHIgOMtqnqopE0DzbChLWk7t4haFeikpP5pNLRRS4EeBcMlZWFE2AgT3v9Ka8/x/gsaU/iBERfoPcnrS99nAH3gNgDU4FfFfSmJFjud5HpTJxdlym2nFlNgYEncEbjpXL/Ii3FP/AEzmye5zPMRr1BR2gT6AgR7VBhygHmVH5VPhcOtw9CRN+3+aKYXJIKgq8R1G9BPW2XxQtAI4jSqwggGCD8qgwyyT7iiufYUJgJSBflzoXliSVWkwRb966IV42dcF4lppRCien670x5XhkJwgSoJ1uLK+4SPKn5nUflQB3dVE+HXy6rQV2CCRbaP0pJWNkX52SYjBt2hI3ND15amNo7j9qMrZUlSUwDqKgmREwdJj3qNOFKiEpBEjUmLgjtNQba6Rfi0L5ZWm+/m0+tq2Vq2khMwe1Mb+WLLekpgoGojncx9IqVnJlF4JAT5glUE9d4+lDys5Jx3oDYfEFtBgkH4VDoOXr/ihoPiLImSbXoxxHgSytBINxM8jBj86EtNkqCkogkCL1bClVlILxVk+UYSVkbAD4on5DnRp1MYVbUAy6lU9ZEe21bZLlilGdJGlR3G4O3rE79qvfw5xAUAQIUN4uRcW9KEsm9CSey5lbba1tqI1rDaClQMXSNjePX0o4cKhADzxS8JJKlzpKVDYAA77XoGnDaiUfCopJCkQAPTkAaK4Jfgto8RQGm4B5x0KpAMiw6muTNOfknBkpM9ZbSkKW2hMKUBoCSEzMBI76rDlWUFxLwTigCCtpCk6gFEwrkbmd+9qyovFbuV2KUvsmf05i3/1IcT9J/SiP2g4mMW83y8VCyPRAH6mlzgTElvH4dWw8TSf+61EuOkn7/iCQfi/JIJr3teJZ+4f4ha1MYgATOIQsD/7HUftQTJMs0hK3IGkEb3HypoxD3kxKwRDaSqYtd2R+ZpexeNTpHm0ptJBn5Aj8qnmfxCx0Xs/wPjN6wSFBKQAYi09drUt8bDS/ikclLZcHT4ST/8Ao0x5c4h3yOEqSU+Uj8RBkgRsYP1rbjvAMqKlgHxlNNkInlEAAnn1ioLMoaYV0TeCcVoxjaySIUD9YPtB+ldB46fccUpv4UJ8pM2k7kDmQOe1cqyppSnQEAlUnbeuxcQ5dra8QA61sOHTzCglP71TJ4uLRskbaYmNZMtKdSQYAcv2gEn8qnytlLzzclUOhXw8im+3v9Kf+H8Lry5KXkwotqBBEG9vqIrmuWtOM4kIC1IAcNzIGkGCB1BHPvXIoxVbGhKUVSCPEHCqrJSlUhSpJIEgE6TPp+dIrWGKVuJsFCAU2nci3I11fHlRbKk7lcQCOfOCL/1pXe4UH+smSsg2BmDFz2pllV0ysMsl0SV4yDoCYMwZ+lHuDz4a1LIF0qRHqP8AFU8Iga3ZFtEm17TH1pi4OwoWpyYNhA7+1XlJRVgnOTRazbBKX4UJVKS6QobDzarn3+lMTWFQWmkkeZsyCBc2jT3G1EMSpIZIKSZSSFDa/wCHrUaMImUK1qFxA6+lrdK4Mmf+wmkDn8K8tcpbVGlSVGIsqP2qfwUsITzUCBqVACU7GP6TV7PM0CREENo8kTCjt139a57m+b/zNLkqa1EiDcAcrUIpzDoJcfYYLaacSdR1KTuLyJjePiFImAZUXLJIsIN5m+02p7yHDIxZBcUrw2TqDZtrJ2n9+9OPhMNps0lIvbcntflE3q0Z/wBa8Q/ALgsQylExLhMAoBm8STB2jl61XzLIw64FINt1hSyLTc7ifY9KPJVh0geG2jfyo3lQtbtBqPHoW6QHErDUEKKYsAbSTfrsOQrnm3FNiNEOH8FALDaIJJ+OCk2uZMnTciJ5ClLibElxaWwACpQkD4RFhHKSOY6VYzeS9rTKtI5+XcWmw26xQPFuaHgULJUlM22nqPelwY3J+RNLZZypttKlLeJ0oPmQk/zCZ6kQb2rKDv44hQEEmFDydTea8rr8GhZWnoM47JlMLbfHlGpK0oEGNBBUkmdwLiNwaZ+J8D4ilvoUSXItFgCAD8wDTUMGmISJCoIATIvzuelpqs+x4YmdWgDyRvp6iLzPLpU1/JlXiywv8P4FbuGxYcUEF4BCQZtEnb1P0oSxw67pjSkhJ+Ix8MW06hFzTrhVpgrCYtKecn1kgE1VnEqRdpR5aSQB2IAMAb7dKp/fOXDC9iMuLIYU2kEIVqUpZsSYBkDYWqXPFOOpKk7BACU3A9RFwL1JnWJxaUkFlWk/FF9tojlfahrrr7bXiOKMwmEqJk+g26WpVGb3I27BeQDw8S0EohMwu0m879+9dNwONAgG9jbmJ3/xXLHuIFpWoBO8Ha/0puyPGLWgFSVBW4PXfahmjJuzOxqbx8QYUQLSbX6VRxeNadd1KbQSgwCoA23tW7OPL48NJ8iQAb7npfn3qPCZOZSEjQQYJkyRvaTcAc65/Gts2zV3FNJ82khfLn8XbYbVUQwhcoDmkqhItyuDEcpMUyoyNMEElJVbfkJsIqonKMKkRrAI/ErcfWJpovZjh2JK2Vvok3SpCh2mulfZlk6kYdb5B1u6fMf9o6e9LXHOWo+8lWHV4iVo8wTchX+BvT9w5idOBw8yCpIgdN5meprq/kP8pFEFG8MkI0knfcbmhecYbXoTAGggiT0M3jfarKsa2AoBXhqkWJ25mIk0K/jyQ6BYqIISdJF95teudYZfECwdxrBdQlROnSr4DfomZ70tqwCHnw2ClFo1Hp+9Gc/xrb+IEuaQkAEBBMgmTJ2NC81ZbSseAQoDmqxP7i31q0YSiqoRjZw1w+WllKlaiQjSk7HrH51ZwuVPvaw62VDWUpEwNF0qjnO1Bsj4iebWDHiRbSLmKYMTxhiSk+HhUhUWUpQt7TSeGV6DbCqMvZwwbK4UpI8pItHP0VteoMVmoUD4SJSDdV4+sd+1Jz2ZYx0EumJNw2Jj1NoHvRDD4IlAUpx1SZAhKVQoiOxBFH/Gn9ZqbLassYxAlT0rJOqDeDdQE2JP60g8QZSMMAgSNa1KMgHybAAwTqHOnBWUF1TaG8PilaN3UpQkT31EAx1qPMuB3iNb+rQCpR1LTInmdJPKnhgkn03ic8/i5b1EJCiqACQDblbbava6Rw3kzTSycOohFlLSQlYJvcEnVNogD2rK6KQ6gOuCR59Ow0kwLC3+aGZyzrQpRUraAAY+sSa8rK8qXETYv5Kkt4jEIKisILQTq5SDtTpg0ApVAA0JJkiSTIv+fzrKyr4+mIs4znw20gInVYAkQIFrBImr+UYvWyCpCZAEwAAfbavayu5DIiXkuGI1pw7KFElRIQNzYzETVfNMQMKhIaQgQZsIHcRWVlGrZig/i3VJB1wDyCQIrTBY5calhC1JsFFIkDpIrKymlCN8GSI8Tj3DOkhCRNgDc+5qnisoTiEFK1ESN09qysrKKXA0JGdZYcOEltw6grTqjfvvRdgPrTLmJcUlAT5RYG3a9ZWU1IFFdCFqPx7ndSZO3rRTLeH/ABVqC3CSk7x+kwKyspX0ahtPBGHS3aYi4tc9etZlXDOHWCS2kBFo0gz3JN6yspJMDDWXZKykJKUAWJsKtuMISPgB9a9rKKFBrWJQcR4AaSmW/E1DfeIsPrUjjnh+VAAkTJua8rKzCDcRmi/hkiYuD61E9l+tOta1k84UQCepExXlZWQSnwzgkuBS25ZEgFKYhR6qsJNe1lZ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/>
          </a:p>
        </p:txBody>
      </p:sp>
      <p:sp>
        <p:nvSpPr>
          <p:cNvPr id="33795" name="AutoShape 8" descr="data:image/jpeg;base64,/9j/4AAQSkZJRgABAQAAAQABAAD/2wCEAAkGBxQTEhUUExQWFhUWGBoYGRYXGRwgHRsbICEfHhwgHCMdHCggHx8lHSAgITMhKCosLi4uHB8zODMsNygtLiwBCgoKDg0OGxAQGiwfHB0sLCwsLCwsLCwsLCwsLCwsLCwsLCwsLCw3LDcsLCwsLCssLCwsLDc3LCw3KywsNywsLP/AABEIAIUAyAMBIgACEQEDEQH/xAAbAAACAgMBAAAAAAAAAAAAAAAFBgMEAAIHAf/EAD4QAAEDAgQEBAMGBQMDBQAAAAECAxEAIQQFEjEGQVFhEyJxgTKRoQcUQrHB0RUj4fDxM1JTYoKSJERyg7L/xAAZAQADAQEBAAAAAAAAAAAAAAABAgMABAX/xAAjEQACAgMAAwEAAgMAAAAAAAAAAQIRAyExEjJBIgQTFFFx/9oADAMBAAIRAxEAPwBRyLGKQtwg8vmJB505ZTxFrxanB5JYbSZukkbg9u1KHD+HJW9AMJbKjG4AUNidqlw7KS+QVEJIBBIAPPv9KS9ha2EMxd1tPqCp/m6hvELN/laPeq2Fc8TFDaFK0xNrggxf61FimDoc8wtCjysf1qN5ID6oGmFoF7R1NP8ADJFHiVOl9QCiRAEz+d969Q6tTSpPwhHuJt8qtccMKTiIJmEiFQRN4kg8+VU02a5HUgGQLiFG1KilflHVuBcMVYJslS51EpCSIATsVD32q1gElJzJMkx4ar2nVM+162+ztppGGQorIUUiQTYDb5Gt8cv/ANVmWm84VC+0if2pkTfQL9rqAhnDqiFeK6DBPannNCkYNyLSwVSOUJBjtXMvtWx4cQ2no6pUG1lpBn56vlTdhceF4AjzScMNUzeEWjvWM+FTN8ySQtDadSiAlMGBClTJnsRSr9mqw7jnAowVNuHbuCee9FMOQ+4ykAJK4iSbwEcukn+4pa4IUtjMCG4lvxBB2gW36UGaPDqXFICcG4lyVEJMKO8n8MDtz2tRPJ1Qt9AAUShtQjZUpI+sRS3jcyUtjE6oIW2oJuqNt7nf9qM4TMghZK4BVh2VAXuBr/cVkA5sjHOoS2QVJskRH+0xaOUkj2oFx+0Q42sHT4jZMRHwmJoqvEqDSTZQSpYSm8ggm57UI4xdLoaUSDpSobzAJET+1JJWPif7FrWZG/PnRTBrIHlJkgp+YIoNzBnnRPBm6Y60sTpycBuojr03pyyXESzClH4VC9xMcgdj3pRxTBLih0Jo1kyj4RGrZUFPMzzFq3/SGT1GPL8V/LhRMIabVtuQSL9RW+EXZSSsApUSm1hf1qnlLklA/wCRlSCTt0/WvcvQVNrJM6VAqHM8j8opqIM2w2NV4xKAIkGwvHUDnM39BQzjxS1+A4rVqLZbUpQjzNmLd4NNfDSpfdV4be9tRPlOkQUjr2oFxs1qSoqnUHpmZELQPqSmsw49MT2X1eGpEyAQrc2O23pWVBh/ijrWUDq8Ro4enxnSDADagfmm3zrd1BDjk7lM+vatOEgC68fKf5S41E7yOnP1q+7CnVc/JA9SY+dMRZtm4FhBA8GDMCVC5sOQoO6SpTq94CVH6CjOdBIh0BUedEGSJjkqheWrVGIATOpm/YJIM0/w0Qv9qmKK32VaClRZTqkgzNwbdQaVw5LbcG41AiI5gj1NzRvjN1TjOFcUkJGjQIi+mLnnfvS5h1S3HMHb1/xS1TKV+TrOQvhWHZ1BCQ20kBRCjIBM7De/PoK1wz5OMWNWrxcKoST8USBPSqmR5kBhUoBgQD5ZmYBV2iwtVPC4s/eWFiElaFpN+itz+dbZBsGcdPJdwuEcHxRpV6wI+Xm+dPnB2J1sMtwR4rIRY8jYm/QXrnPEyYwoSb6cQoE/OKbeBcWUMsqKhqDbgSFCRuLdp60bGfqU8pxeh3DwIPXkQAj9p3pc4QMYhRUNZ0LPmVEmd+/pW2GcPihKjGkKtNrT+9UeFnoxCrz5VWje8x71maI7Lc1Ic1CfKq0zy51LhsVrOHkqJOHSCTvYwR0ihAfOlY2OhVjP936VDl2JMNE7ISqb9SD+lI+CWXsKjylMwUuuEED8JP1/xVbiHKEOMFxBOoN7ARMQZPsK8xmao0jTAkyQZvzJ9KtsBTgCUqABRsTMxuCAbWNc0pMydOzl6heZ9Ku4c/CRzAj1FRYhkoJBspKikj0otw8kKcgxJHlnYH8qrerO2b0D88SA6ojYwfnRvgd1ALgWkFQAKSffV9IqDjFoS2oJUmQoKkRJEbfOqnCz4S+JTIINp3ih1EuwGzJsKhTLRjzhTiZm0bwZ5xVPLgSH03SCTy6SQK2y57QpBmQMQux6KHOpMuUoOPJ1RaZj1p02iDCOQrSkOgwTKVSBJAjl+XyoRxfBMI2IE+qZ6W2MURyd3zrgboaNvQzW/ELI0NyNPnAMb+a1ZdMtHM02X8qytsUjSsjmDB+dZWOuL0NnBjOpWJunysLV5gTzG0c+neiGYslty5EllKxB57wY9Kg+z1DurFKZTqhg6gBNjMfvU+apCHEEDSFMpPaD0ven+EJLZYz1la8MlWpJAVIQN069U2PxXAvQHK8WpsuxB1sqSZ5AgE+8iibrwOGSnRBEFSyedoj60MwAK3inUBqbUL7bTy+VMmCJZz3CH7lh3LQqQLzO8ntERelXCrN6d81TOUMGSYfUmI+HykxSRh1QYoMrHh0ZGH0YZkagqfOIEG4EA1Cwst4jDGZguiYnpIHWjHDWGbdaRICl+GPKDvA6coodxCAl9hDYjQsn0JEfkKy6c30AcXu+VxA3L4UBG3lE/WjGQun7uwEi8qHzpezt0raLpjzOpuPT96O8LKBbYTf4iLeiqzV6KP1KOX4cqxSUmBZcknvehGRp/wDUpTv8SYimpvDBt9BVpjXiET10/wBj50qYZzTjD0DirHpJoy0gQHFEL1wqxBJPci3oKXsDiSARuPT+7USyjFaNYk3Asfxbi3pQVrEaQQOsz0EHetRMtMPJOvXpiLBQMGfTarGUtoErUohQn8X0FunOqKsKpwqLY2SJ1SBJ6fnVxpYaCFAIKpCp8pB6J61DKBgTiZmH1KGy4UIv61XyDEht9BJ0gmCek86I8RvFWhZsZVaPhBuB+dLqxuZ22pUnw7o08aHDPkl3CF6/8p4JvBELSSCOdymlvJnQH2ydtYB9Nv1ptw2LLuCxwc/EllxFrDQoz9FUiJMGeYpuIXGri0PC0aFuj/jebWTO8yPf1r3Ln4xCzEgpBPPe0VXxmakKcULeK233sP6WqcMqS9eBKSYBiwIiaePNnO+kmUr/AJi9rto7bE0QzdOpuQeYMehoXljepwAzcLFuRCv61Zx6wEKgkwFAD6gxRrYtihnzMPqncmb978+81lXeKGpLbg/EBzmNqykbo6ocGD7NMyGHXilKky1GmJkyYE8veqGZ4pai2oyBoSBA5CxielVOHHlEuiTcJTYTuo1dzBuUMmTdC97AEHYCOXP1qqVkpexNj3IYSjUQJiCB5YVb6VT4ZwgfxTbahZQVz7GPrRPixpKXENj4irxDcx5wmE+qYnc2IqlwYD9+Zi+9om0GbU1UCPqSOLJy4Dpio35luf0pPbPm96bHjGHcbk+XFA3H/StPztSgo+b3NKy0TpHCbKUtB5K9KkgeSCfEUCdzyTEVnF2NSpxhSZCgpWokC5tf6mqfBzSlp8qlagTCeRtNZxSf9NRSEq8RXI7QIN9/7FMjlfsA84ZjCtqmQVc+XtRLh0nQzEg+IgSO5j9aE5qFfd2zfeB/far2BBbbQIjZYPIgXkH5Uv0f4MWYyl1tLgEpxL4J5eYJUPlSXjzoxi7/AIhf1FMGOdUXUrAJT4qV37gA3oZjcnfexikMtlxYAJCItFpJMCPejJo0RnyB9IcsklejTqKJiFG/QTIBoFluGJVCLlakpmOoUI9SaZ1ZU/g1sghWpQVJ+ITKSEyDt/WrmXNtYZsLCg7CdZTaxSTCkyJG5v2pZ5VFWSbqxZay9bYKLJWQFGQT5bgd9+lSNcNOpSVaBCRqAjSDa9/91tqesmwGGcHiJ+IokFZkgE8geQJ+tQ52pYQXAoaQdJCgY9TJ8vc39K5XKTfBtM5ficuWUrUoQAkkEqsSD3HqPalx82Hen7E5s04qC4FHzeUAQbxIgc6RnGiVmxsqw52/pVE97L4pfloZeF31KZdaIBPhqQAoxCTee5ttScrlTNlyz94UYSnSUggq9YNyPcd6B4olOpBH4t/emSVlYauhheCFMYdU7oWld+YEjl1/KmLicIJwryZUHEFK4EDVpTA9d/lSrhVk4MWmHYB6WnaOc0xZliCcFhTCoQEwYsCd56kgWp1w5p9IMTiUp0bAJWQoiZAUBP1ANR5w0Uyb+YE7RVB1alCLXWnn6m/e1WcViNYRebXk1qJsp5w8pTDaCn4YKfSIv69KyibWGS7hkrMSlaUG/LVG3vvXlK6KxnSo9+z1nxFPtAgFfhjafLKpixI9RRHOsNowWFUm4S6+1I53PYbgb1d+w9EvYoRPlb5xHmUKu8VYVP8AD3vKJbxjsH/vIA/8T9KsuAl7knFrSVry0hGlKuRHIBs7z/cUn/Z9Csww14BPbmk01cRqAbyp2SR4TkzeISna3WlLhN0N4/Bqt8SJ7cv1rBjxkfEA04vFNz/7kmPdX70sYn/UV/8AJX5mmjjPT/EMSQQQXCQQd5E0rOi9Iy0eI6f9lTqClSFRvqG0k/oO9F+PsmU94LbawohZWQSAEJIubCT6VzrhpZCVFM6hHO1+vanrKMWsMLcd8zhEJ5kjYD/NqE8njA5Z6kWmy22NOGw5Wow2HlpJSTElZPSLzarDTOHbAb8JtSQNaTaNSt4vrCQeW16VeKeJyhvCpQQkOJcdWgWEylKUrjsCY7mkbBZs4l7xFLJIAt2BmBa1czg39BbO3YLGMqlKkNTY6TspJ53tfkR0pa4yS4nzNAJ1G+lGkyNgVCxHSDvSSjN1KxDimyohSj4QJEJkyExF/wChozxjnDJZabZWFuJcl7SVaNSRcJncSd+ooRhK9F8UW2e8LeM46VyVFMESuLi/T8q34ufWEEKQ42l03MQCByE7n8vegeU5sUFQS4pOttfnQYUDuN55iCK8fzk4rDtherW2qFrKlKCpHljVMGx2tVJRdIbNivZfyPMf5a0LJ1lCHG3EkHQBqOlU7A9OtXct4jLi1saleGhZVqKgidIIkEARJAUZnc0orA2SRzmOf9iq+EWlKiPiSoEGNyDufamU9cOd42grnmIQFaVIhelBCrCQRfYRMzyohkbiAkkpCz/uUNunIiKFZqWnQlQVqWlKAowQCb6onuAfc1RdUpBFiUKiQfhqc/0T5slzRsJdXEgkydW9/YVQXtc7UyZeA+0UqQmUkaVAwediST7TQDFNAGx1DeSI/pQhKzuwTsuZU4QhSQbagr32FNOYOP8A8NaVADCYGqB5iCYnn1j3pOyxZ1G8C30p4xWNCshS3+JLxA+ZP612Q4SzL9ArO8MW8Q4jYhSCYPUHb6VXCDoCpEbRz5zRXiNHi4vWgQkoaUoEgHYSR1qPH4NbFoEkuEBQ2CTaeRkXrWuImzbLcPOGWmFhWpKkgiExIvWVNh8wXiUFClaJSk6tJjebaQYHKvK45Sm31ITyDX2PYcIxD6Uu+dSBKYiAFTN786I8Q4UDBY8XIbxcjzczov8AU0F+yXFg5i7BUQppcFfxC4N4tRPjPF6WswR/vxjI+aAo/RNdy4Vl7i/nzhOXYAyq33hHYfCR9KWVuQ40QY+Az7025+wE4BCP+LEkf+SCPzSaS8a2VJRpEkogDuKAyYU4kb04x5I2BtPMQL7Cl7FJiDyO3tv+Ypw48QfvKHIgOMtqnqopE0DzbChLWk7t4haFeikpP5pNLRRS4EeBcMlZWFE2AgT3v9Ka8/x/gsaU/iBERfoPcnrS99nAH3gNgDU4FfFfSmJFjud5HpTJxdlym2nFlNgYEncEbjpXL/Ii3FP/AEzmye5zPMRr1BR2gT6AgR7VBhygHmVH5VPhcOtw9CRN+3+aKYXJIKgq8R1G9BPW2XxQtAI4jSqwggGCD8qgwyyT7iiufYUJgJSBflzoXliSVWkwRb966IV42dcF4lppRCien670x5XhkJwgSoJ1uLK+4SPKn5nUflQB3dVE+HXy6rQV2CCRbaP0pJWNkX52SYjBt2hI3ND15amNo7j9qMrZUlSUwDqKgmREwdJj3qNOFKiEpBEjUmLgjtNQba6Rfi0L5ZWm+/m0+tq2Vq2khMwe1Mb+WLLekpgoGojncx9IqVnJlF4JAT5glUE9d4+lDys5Jx3oDYfEFtBgkH4VDoOXr/ihoPiLImSbXoxxHgSytBINxM8jBj86EtNkqCkogkCL1bClVlILxVk+UYSVkbAD4on5DnRp1MYVbUAy6lU9ZEe21bZLlilGdJGlR3G4O3rE79qvfw5xAUAQIUN4uRcW9KEsm9CSey5lbba1tqI1rDaClQMXSNjePX0o4cKhADzxS8JJKlzpKVDYAA77XoGnDaiUfCopJCkQAPTkAaK4Jfgto8RQGm4B5x0KpAMiw6muTNOfknBkpM9ZbSkKW2hMKUBoCSEzMBI76rDlWUFxLwTigCCtpCk6gFEwrkbmd+9qyovFbuV2KUvsmf05i3/1IcT9J/SiP2g4mMW83y8VCyPRAH6mlzgTElvH4dWw8TSf+61EuOkn7/iCQfi/JIJr3teJZ+4f4ha1MYgATOIQsD/7HUftQTJMs0hK3IGkEb3HypoxD3kxKwRDaSqYtd2R+ZpexeNTpHm0ptJBn5Aj8qnmfxCx0Xs/wPjN6wSFBKQAYi09drUt8bDS/ikclLZcHT4ST/8Ao0x5c4h3yOEqSU+Uj8RBkgRsYP1rbjvAMqKlgHxlNNkInlEAAnn1ioLMoaYV0TeCcVoxjaySIUD9YPtB+ldB46fccUpv4UJ8pM2k7kDmQOe1cqyppSnQEAlUnbeuxcQ5dra8QA61sOHTzCglP71TJ4uLRskbaYmNZMtKdSQYAcv2gEn8qnytlLzzclUOhXw8im+3v9Kf+H8Lry5KXkwotqBBEG9vqIrmuWtOM4kIC1IAcNzIGkGCB1BHPvXIoxVbGhKUVSCPEHCqrJSlUhSpJIEgE6TPp+dIrWGKVuJsFCAU2nci3I11fHlRbKk7lcQCOfOCL/1pXe4UH+smSsg2BmDFz2pllV0ysMsl0SV4yDoCYMwZ+lHuDz4a1LIF0qRHqP8AFU8Iga3ZFtEm17TH1pi4OwoWpyYNhA7+1XlJRVgnOTRazbBKX4UJVKS6QobDzarn3+lMTWFQWmkkeZsyCBc2jT3G1EMSpIZIKSZSSFDa/wCHrUaMImUK1qFxA6+lrdK4Mmf+wmkDn8K8tcpbVGlSVGIsqP2qfwUsITzUCBqVACU7GP6TV7PM0CREENo8kTCjt139a57m+b/zNLkqa1EiDcAcrUIpzDoJcfYYLaacSdR1KTuLyJjePiFImAZUXLJIsIN5m+02p7yHDIxZBcUrw2TqDZtrJ2n9+9OPhMNps0lIvbcntflE3q0Z/wBa8Q/ALgsQylExLhMAoBm8STB2jl61XzLIw64FINt1hSyLTc7ifY9KPJVh0geG2jfyo3lQtbtBqPHoW6QHErDUEKKYsAbSTfrsOQrnm3FNiNEOH8FALDaIJJ+OCk2uZMnTciJ5ClLibElxaWwACpQkD4RFhHKSOY6VYzeS9rTKtI5+XcWmw26xQPFuaHgULJUlM22nqPelwY3J+RNLZZypttKlLeJ0oPmQk/zCZ6kQb2rKDv44hQEEmFDydTea8rr8GhZWnoM47JlMLbfHlGpK0oEGNBBUkmdwLiNwaZ+J8D4ilvoUSXItFgCAD8wDTUMGmISJCoIATIvzuelpqs+x4YmdWgDyRvp6iLzPLpU1/JlXiywv8P4FbuGxYcUEF4BCQZtEnb1P0oSxw67pjSkhJ+Ix8MW06hFzTrhVpgrCYtKecn1kgE1VnEqRdpR5aSQB2IAMAb7dKp/fOXDC9iMuLIYU2kEIVqUpZsSYBkDYWqXPFOOpKk7BACU3A9RFwL1JnWJxaUkFlWk/FF9tojlfahrrr7bXiOKMwmEqJk+g26WpVGb3I27BeQDw8S0EohMwu0m879+9dNwONAgG9jbmJ3/xXLHuIFpWoBO8Ha/0puyPGLWgFSVBW4PXfahmjJuzOxqbx8QYUQLSbX6VRxeNadd1KbQSgwCoA23tW7OPL48NJ8iQAb7npfn3qPCZOZSEjQQYJkyRvaTcAc65/Gts2zV3FNJ82khfLn8XbYbVUQwhcoDmkqhItyuDEcpMUyoyNMEElJVbfkJsIqonKMKkRrAI/ErcfWJpovZjh2JK2Vvok3SpCh2mulfZlk6kYdb5B1u6fMf9o6e9LXHOWo+8lWHV4iVo8wTchX+BvT9w5idOBw8yCpIgdN5meprq/kP8pFEFG8MkI0knfcbmhecYbXoTAGggiT0M3jfarKsa2AoBXhqkWJ25mIk0K/jyQ6BYqIISdJF95teudYZfECwdxrBdQlROnSr4DfomZ70tqwCHnw2ClFo1Hp+9Gc/xrb+IEuaQkAEBBMgmTJ2NC81ZbSseAQoDmqxP7i31q0YSiqoRjZw1w+WllKlaiQjSk7HrH51ZwuVPvaw62VDWUpEwNF0qjnO1Bsj4iebWDHiRbSLmKYMTxhiSk+HhUhUWUpQt7TSeGV6DbCqMvZwwbK4UpI8pItHP0VteoMVmoUD4SJSDdV4+sd+1Jz2ZYx0EumJNw2Jj1NoHvRDD4IlAUpx1SZAhKVQoiOxBFH/Gn9ZqbLassYxAlT0rJOqDeDdQE2JP60g8QZSMMAgSNa1KMgHybAAwTqHOnBWUF1TaG8PilaN3UpQkT31EAx1qPMuB3iNb+rQCpR1LTInmdJPKnhgkn03ic8/i5b1EJCiqACQDblbbava6Rw3kzTSycOohFlLSQlYJvcEnVNogD2rK6KQ6gOuCR59Ow0kwLC3+aGZyzrQpRUraAAY+sSa8rK8qXETYv5Kkt4jEIKisILQTq5SDtTpg0ApVAA0JJkiSTIv+fzrKyr4+mIs4znw20gInVYAkQIFrBImr+UYvWyCpCZAEwAAfbavayu5DIiXkuGI1pw7KFElRIQNzYzETVfNMQMKhIaQgQZsIHcRWVlGrZig/i3VJB1wDyCQIrTBY5calhC1JsFFIkDpIrKymlCN8GSI8Tj3DOkhCRNgDc+5qnisoTiEFK1ESN09qysrKKXA0JGdZYcOEltw6grTqjfvvRdgPrTLmJcUlAT5RYG3a9ZWU1IFFdCFqPx7ndSZO3rRTLeH/ABVqC3CSk7x+kwKyspX0ahtPBGHS3aYi4tc9etZlXDOHWCS2kBFo0gz3JN6yspJMDDWXZKykJKUAWJsKtuMISPgB9a9rKKFBrWJQcR4AaSmW/E1DfeIsPrUjjnh+VAAkTJua8rKzCDcRmi/hkiYuD61E9l+tOta1k84UQCepExXlZWQSnwzgkuBS25ZEgFKYhR6qsJNe1lZ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/>
          </a:p>
        </p:txBody>
      </p:sp>
      <p:sp>
        <p:nvSpPr>
          <p:cNvPr id="33796" name="AutoShape 10" descr="data:image/jpeg;base64,/9j/4AAQSkZJRgABAQAAAQABAAD/2wCEAAkGBxQTEhUUExQWFhUWGBoYGRYXGRwgHRsbICEfHhwgHCMdHCggHx8lHSAgITMhKCosLi4uHB8zODMsNygtLiwBCgoKDg0OGxAQGiwfHB0sLCwsLCwsLCwsLCwsLCwsLCwsLCwsLCw3LDcsLCwsLCssLCwsLDc3LCw3KywsNywsLP/AABEIAIUAyAMBIgACEQEDEQH/xAAbAAACAgMBAAAAAAAAAAAAAAAFBgMEAAIHAf/EAD4QAAEDAgQEBAMGBQMDBQAAAAECAxEAIQQFEjEGQVFhEyJxgTKRoQcUQrHB0RUj4fDxM1JTYoKSJERyg7L/xAAZAQADAQEBAAAAAAAAAAAAAAABAgMABAX/xAAjEQACAgMAAwEAAgMAAAAAAAAAAQIRAyExEjJBIgQTFFFx/9oADAMBAAIRAxEAPwBRyLGKQtwg8vmJB505ZTxFrxanB5JYbSZukkbg9u1KHD+HJW9AMJbKjG4AUNidqlw7KS+QVEJIBBIAPPv9KS9ha2EMxd1tPqCp/m6hvELN/laPeq2Fc8TFDaFK0xNrggxf61FimDoc8wtCjysf1qN5ID6oGmFoF7R1NP8ADJFHiVOl9QCiRAEz+d969Q6tTSpPwhHuJt8qtccMKTiIJmEiFQRN4kg8+VU02a5HUgGQLiFG1KilflHVuBcMVYJslS51EpCSIATsVD32q1gElJzJMkx4ar2nVM+162+ztppGGQorIUUiQTYDb5Gt8cv/ANVmWm84VC+0if2pkTfQL9rqAhnDqiFeK6DBPannNCkYNyLSwVSOUJBjtXMvtWx4cQ2no6pUG1lpBn56vlTdhceF4AjzScMNUzeEWjvWM+FTN8ySQtDadSiAlMGBClTJnsRSr9mqw7jnAowVNuHbuCee9FMOQ+4ykAJK4iSbwEcukn+4pa4IUtjMCG4lvxBB2gW36UGaPDqXFICcG4lyVEJMKO8n8MDtz2tRPJ1Qt9AAUShtQjZUpI+sRS3jcyUtjE6oIW2oJuqNt7nf9qM4TMghZK4BVh2VAXuBr/cVkA5sjHOoS2QVJskRH+0xaOUkj2oFx+0Q42sHT4jZMRHwmJoqvEqDSTZQSpYSm8ggm57UI4xdLoaUSDpSobzAJET+1JJWPif7FrWZG/PnRTBrIHlJkgp+YIoNzBnnRPBm6Y60sTpycBuojr03pyyXESzClH4VC9xMcgdj3pRxTBLih0Jo1kyj4RGrZUFPMzzFq3/SGT1GPL8V/LhRMIabVtuQSL9RW+EXZSSsApUSm1hf1qnlLklA/wCRlSCTt0/WvcvQVNrJM6VAqHM8j8opqIM2w2NV4xKAIkGwvHUDnM39BQzjxS1+A4rVqLZbUpQjzNmLd4NNfDSpfdV4be9tRPlOkQUjr2oFxs1qSoqnUHpmZELQPqSmsw49MT2X1eGpEyAQrc2O23pWVBh/ijrWUDq8Ro4enxnSDADagfmm3zrd1BDjk7lM+vatOEgC68fKf5S41E7yOnP1q+7CnVc/JA9SY+dMRZtm4FhBA8GDMCVC5sOQoO6SpTq94CVH6CjOdBIh0BUedEGSJjkqheWrVGIATOpm/YJIM0/w0Qv9qmKK32VaClRZTqkgzNwbdQaVw5LbcG41AiI5gj1NzRvjN1TjOFcUkJGjQIi+mLnnfvS5h1S3HMHb1/xS1TKV+TrOQvhWHZ1BCQ20kBRCjIBM7De/PoK1wz5OMWNWrxcKoST8USBPSqmR5kBhUoBgQD5ZmYBV2iwtVPC4s/eWFiElaFpN+itz+dbZBsGcdPJdwuEcHxRpV6wI+Xm+dPnB2J1sMtwR4rIRY8jYm/QXrnPEyYwoSb6cQoE/OKbeBcWUMsqKhqDbgSFCRuLdp60bGfqU8pxeh3DwIPXkQAj9p3pc4QMYhRUNZ0LPmVEmd+/pW2GcPihKjGkKtNrT+9UeFnoxCrz5VWje8x71maI7Lc1Ic1CfKq0zy51LhsVrOHkqJOHSCTvYwR0ihAfOlY2OhVjP936VDl2JMNE7ISqb9SD+lI+CWXsKjylMwUuuEED8JP1/xVbiHKEOMFxBOoN7ARMQZPsK8xmao0jTAkyQZvzJ9KtsBTgCUqABRsTMxuCAbWNc0pMydOzl6heZ9Ku4c/CRzAj1FRYhkoJBspKikj0otw8kKcgxJHlnYH8qrerO2b0D88SA6ojYwfnRvgd1ALgWkFQAKSffV9IqDjFoS2oJUmQoKkRJEbfOqnCz4S+JTIINp3ih1EuwGzJsKhTLRjzhTiZm0bwZ5xVPLgSH03SCTy6SQK2y57QpBmQMQux6KHOpMuUoOPJ1RaZj1p02iDCOQrSkOgwTKVSBJAjl+XyoRxfBMI2IE+qZ6W2MURyd3zrgboaNvQzW/ELI0NyNPnAMb+a1ZdMtHM02X8qytsUjSsjmDB+dZWOuL0NnBjOpWJunysLV5gTzG0c+neiGYslty5EllKxB57wY9Kg+z1DurFKZTqhg6gBNjMfvU+apCHEEDSFMpPaD0ven+EJLZYz1la8MlWpJAVIQN069U2PxXAvQHK8WpsuxB1sqSZ5AgE+8iibrwOGSnRBEFSyedoj60MwAK3inUBqbUL7bTy+VMmCJZz3CH7lh3LQqQLzO8ntERelXCrN6d81TOUMGSYfUmI+HykxSRh1QYoMrHh0ZGH0YZkagqfOIEG4EA1Cwst4jDGZguiYnpIHWjHDWGbdaRICl+GPKDvA6coodxCAl9hDYjQsn0JEfkKy6c30AcXu+VxA3L4UBG3lE/WjGQun7uwEi8qHzpezt0raLpjzOpuPT96O8LKBbYTf4iLeiqzV6KP1KOX4cqxSUmBZcknvehGRp/wDUpTv8SYimpvDBt9BVpjXiET10/wBj50qYZzTjD0DirHpJoy0gQHFEL1wqxBJPci3oKXsDiSARuPT+7USyjFaNYk3Asfxbi3pQVrEaQQOsz0EHetRMtMPJOvXpiLBQMGfTarGUtoErUohQn8X0FunOqKsKpwqLY2SJ1SBJ6fnVxpYaCFAIKpCp8pB6J61DKBgTiZmH1KGy4UIv61XyDEht9BJ0gmCek86I8RvFWhZsZVaPhBuB+dLqxuZ22pUnw7o08aHDPkl3CF6/8p4JvBELSSCOdymlvJnQH2ydtYB9Nv1ptw2LLuCxwc/EllxFrDQoz9FUiJMGeYpuIXGri0PC0aFuj/jebWTO8yPf1r3Ln4xCzEgpBPPe0VXxmakKcULeK233sP6WqcMqS9eBKSYBiwIiaePNnO+kmUr/AJi9rto7bE0QzdOpuQeYMehoXljepwAzcLFuRCv61Zx6wEKgkwFAD6gxRrYtihnzMPqncmb978+81lXeKGpLbg/EBzmNqykbo6ocGD7NMyGHXilKky1GmJkyYE8veqGZ4pai2oyBoSBA5CxielVOHHlEuiTcJTYTuo1dzBuUMmTdC97AEHYCOXP1qqVkpexNj3IYSjUQJiCB5YVb6VT4ZwgfxTbahZQVz7GPrRPixpKXENj4irxDcx5wmE+qYnc2IqlwYD9+Zi+9om0GbU1UCPqSOLJy4Dpio35luf0pPbPm96bHjGHcbk+XFA3H/StPztSgo+b3NKy0TpHCbKUtB5K9KkgeSCfEUCdzyTEVnF2NSpxhSZCgpWokC5tf6mqfBzSlp8qlagTCeRtNZxSf9NRSEq8RXI7QIN9/7FMjlfsA84ZjCtqmQVc+XtRLh0nQzEg+IgSO5j9aE5qFfd2zfeB/far2BBbbQIjZYPIgXkH5Uv0f4MWYyl1tLgEpxL4J5eYJUPlSXjzoxi7/AIhf1FMGOdUXUrAJT4qV37gA3oZjcnfexikMtlxYAJCItFpJMCPejJo0RnyB9IcsklejTqKJiFG/QTIBoFluGJVCLlakpmOoUI9SaZ1ZU/g1sghWpQVJ+ITKSEyDt/WrmXNtYZsLCg7CdZTaxSTCkyJG5v2pZ5VFWSbqxZay9bYKLJWQFGQT5bgd9+lSNcNOpSVaBCRqAjSDa9/91tqesmwGGcHiJ+IokFZkgE8geQJ+tQ52pYQXAoaQdJCgY9TJ8vc39K5XKTfBtM5ficuWUrUoQAkkEqsSD3HqPalx82Hen7E5s04qC4FHzeUAQbxIgc6RnGiVmxsqw52/pVE97L4pfloZeF31KZdaIBPhqQAoxCTee5ttScrlTNlyz94UYSnSUggq9YNyPcd6B4olOpBH4t/emSVlYauhheCFMYdU7oWld+YEjl1/KmLicIJwryZUHEFK4EDVpTA9d/lSrhVk4MWmHYB6WnaOc0xZliCcFhTCoQEwYsCd56kgWp1w5p9IMTiUp0bAJWQoiZAUBP1ANR5w0Uyb+YE7RVB1alCLXWnn6m/e1WcViNYRebXk1qJsp5w8pTDaCn4YKfSIv69KyibWGS7hkrMSlaUG/LVG3vvXlK6KxnSo9+z1nxFPtAgFfhjafLKpixI9RRHOsNowWFUm4S6+1I53PYbgb1d+w9EvYoRPlb5xHmUKu8VYVP8AD3vKJbxjsH/vIA/8T9KsuAl7knFrSVry0hGlKuRHIBs7z/cUn/Z9Csww14BPbmk01cRqAbyp2SR4TkzeISna3WlLhN0N4/Bqt8SJ7cv1rBjxkfEA04vFNz/7kmPdX70sYn/UV/8AJX5mmjjPT/EMSQQQXCQQd5E0rOi9Iy0eI6f9lTqClSFRvqG0k/oO9F+PsmU94LbawohZWQSAEJIubCT6VzrhpZCVFM6hHO1+vanrKMWsMLcd8zhEJ5kjYD/NqE8njA5Z6kWmy22NOGw5Wow2HlpJSTElZPSLzarDTOHbAb8JtSQNaTaNSt4vrCQeW16VeKeJyhvCpQQkOJcdWgWEylKUrjsCY7mkbBZs4l7xFLJIAt2BmBa1czg39BbO3YLGMqlKkNTY6TspJ53tfkR0pa4yS4nzNAJ1G+lGkyNgVCxHSDvSSjN1KxDimyohSj4QJEJkyExF/wChozxjnDJZabZWFuJcl7SVaNSRcJncSd+ooRhK9F8UW2e8LeM46VyVFMESuLi/T8q34ufWEEKQ42l03MQCByE7n8vegeU5sUFQS4pOttfnQYUDuN55iCK8fzk4rDtherW2qFrKlKCpHljVMGx2tVJRdIbNivZfyPMf5a0LJ1lCHG3EkHQBqOlU7A9OtXct4jLi1saleGhZVqKgidIIkEARJAUZnc0orA2SRzmOf9iq+EWlKiPiSoEGNyDufamU9cOd42grnmIQFaVIhelBCrCQRfYRMzyohkbiAkkpCz/uUNunIiKFZqWnQlQVqWlKAowQCb6onuAfc1RdUpBFiUKiQfhqc/0T5slzRsJdXEgkydW9/YVQXtc7UyZeA+0UqQmUkaVAwediST7TQDFNAGx1DeSI/pQhKzuwTsuZU4QhSQbagr32FNOYOP8A8NaVADCYGqB5iCYnn1j3pOyxZ1G8C30p4xWNCshS3+JLxA+ZP612Q4SzL9ArO8MW8Q4jYhSCYPUHb6VXCDoCpEbRz5zRXiNHi4vWgQkoaUoEgHYSR1qPH4NbFoEkuEBQ2CTaeRkXrWuImzbLcPOGWmFhWpKkgiExIvWVNh8wXiUFClaJSk6tJjebaQYHKvK45Sm31ITyDX2PYcIxD6Uu+dSBKYiAFTN786I8Q4UDBY8XIbxcjzczov8AU0F+yXFg5i7BUQppcFfxC4N4tRPjPF6WswR/vxjI+aAo/RNdy4Vl7i/nzhOXYAyq33hHYfCR9KWVuQ40QY+Az7025+wE4BCP+LEkf+SCPzSaS8a2VJRpEkogDuKAyYU4kb04x5I2BtPMQL7Cl7FJiDyO3tv+Ypw48QfvKHIgOMtqnqopE0DzbChLWk7t4haFeikpP5pNLRRS4EeBcMlZWFE2AgT3v9Ka8/x/gsaU/iBERfoPcnrS99nAH3gNgDU4FfFfSmJFjud5HpTJxdlym2nFlNgYEncEbjpXL/Ii3FP/AEzmye5zPMRr1BR2gT6AgR7VBhygHmVH5VPhcOtw9CRN+3+aKYXJIKgq8R1G9BPW2XxQtAI4jSqwggGCD8qgwyyT7iiufYUJgJSBflzoXliSVWkwRb966IV42dcF4lppRCien670x5XhkJwgSoJ1uLK+4SPKn5nUflQB3dVE+HXy6rQV2CCRbaP0pJWNkX52SYjBt2hI3ND15amNo7j9qMrZUlSUwDqKgmREwdJj3qNOFKiEpBEjUmLgjtNQba6Rfi0L5ZWm+/m0+tq2Vq2khMwe1Mb+WLLekpgoGojncx9IqVnJlF4JAT5glUE9d4+lDys5Jx3oDYfEFtBgkH4VDoOXr/ihoPiLImSbXoxxHgSytBINxM8jBj86EtNkqCkogkCL1bClVlILxVk+UYSVkbAD4on5DnRp1MYVbUAy6lU9ZEe21bZLlilGdJGlR3G4O3rE79qvfw5xAUAQIUN4uRcW9KEsm9CSey5lbba1tqI1rDaClQMXSNjePX0o4cKhADzxS8JJKlzpKVDYAA77XoGnDaiUfCopJCkQAPTkAaK4Jfgto8RQGm4B5x0KpAMiw6muTNOfknBkpM9ZbSkKW2hMKUBoCSEzMBI76rDlWUFxLwTigCCtpCk6gFEwrkbmd+9qyovFbuV2KUvsmf05i3/1IcT9J/SiP2g4mMW83y8VCyPRAH6mlzgTElvH4dWw8TSf+61EuOkn7/iCQfi/JIJr3teJZ+4f4ha1MYgATOIQsD/7HUftQTJMs0hK3IGkEb3HypoxD3kxKwRDaSqYtd2R+ZpexeNTpHm0ptJBn5Aj8qnmfxCx0Xs/wPjN6wSFBKQAYi09drUt8bDS/ikclLZcHT4ST/8Ao0x5c4h3yOEqSU+Uj8RBkgRsYP1rbjvAMqKlgHxlNNkInlEAAnn1ioLMoaYV0TeCcVoxjaySIUD9YPtB+ldB46fccUpv4UJ8pM2k7kDmQOe1cqyppSnQEAlUnbeuxcQ5dra8QA61sOHTzCglP71TJ4uLRskbaYmNZMtKdSQYAcv2gEn8qnytlLzzclUOhXw8im+3v9Kf+H8Lry5KXkwotqBBEG9vqIrmuWtOM4kIC1IAcNzIGkGCB1BHPvXIoxVbGhKUVSCPEHCqrJSlUhSpJIEgE6TPp+dIrWGKVuJsFCAU2nci3I11fHlRbKk7lcQCOfOCL/1pXe4UH+smSsg2BmDFz2pllV0ysMsl0SV4yDoCYMwZ+lHuDz4a1LIF0qRHqP8AFU8Iga3ZFtEm17TH1pi4OwoWpyYNhA7+1XlJRVgnOTRazbBKX4UJVKS6QobDzarn3+lMTWFQWmkkeZsyCBc2jT3G1EMSpIZIKSZSSFDa/wCHrUaMImUK1qFxA6+lrdK4Mmf+wmkDn8K8tcpbVGlSVGIsqP2qfwUsITzUCBqVACU7GP6TV7PM0CREENo8kTCjt139a57m+b/zNLkqa1EiDcAcrUIpzDoJcfYYLaacSdR1KTuLyJjePiFImAZUXLJIsIN5m+02p7yHDIxZBcUrw2TqDZtrJ2n9+9OPhMNps0lIvbcntflE3q0Z/wBa8Q/ALgsQylExLhMAoBm8STB2jl61XzLIw64FINt1hSyLTc7ifY9KPJVh0geG2jfyo3lQtbtBqPHoW6QHErDUEKKYsAbSTfrsOQrnm3FNiNEOH8FALDaIJJ+OCk2uZMnTciJ5ClLibElxaWwACpQkD4RFhHKSOY6VYzeS9rTKtI5+XcWmw26xQPFuaHgULJUlM22nqPelwY3J+RNLZZypttKlLeJ0oPmQk/zCZ6kQb2rKDv44hQEEmFDydTea8rr8GhZWnoM47JlMLbfHlGpK0oEGNBBUkmdwLiNwaZ+J8D4ilvoUSXItFgCAD8wDTUMGmISJCoIATIvzuelpqs+x4YmdWgDyRvp6iLzPLpU1/JlXiywv8P4FbuGxYcUEF4BCQZtEnb1P0oSxw67pjSkhJ+Ix8MW06hFzTrhVpgrCYtKecn1kgE1VnEqRdpR5aSQB2IAMAb7dKp/fOXDC9iMuLIYU2kEIVqUpZsSYBkDYWqXPFOOpKk7BACU3A9RFwL1JnWJxaUkFlWk/FF9tojlfahrrr7bXiOKMwmEqJk+g26WpVGb3I27BeQDw8S0EohMwu0m879+9dNwONAgG9jbmJ3/xXLHuIFpWoBO8Ha/0puyPGLWgFSVBW4PXfahmjJuzOxqbx8QYUQLSbX6VRxeNadd1KbQSgwCoA23tW7OPL48NJ8iQAb7npfn3qPCZOZSEjQQYJkyRvaTcAc65/Gts2zV3FNJ82khfLn8XbYbVUQwhcoDmkqhItyuDEcpMUyoyNMEElJVbfkJsIqonKMKkRrAI/ErcfWJpovZjh2JK2Vvok3SpCh2mulfZlk6kYdb5B1u6fMf9o6e9LXHOWo+8lWHV4iVo8wTchX+BvT9w5idOBw8yCpIgdN5meprq/kP8pFEFG8MkI0knfcbmhecYbXoTAGggiT0M3jfarKsa2AoBXhqkWJ25mIk0K/jyQ6BYqIISdJF95teudYZfECwdxrBdQlROnSr4DfomZ70tqwCHnw2ClFo1Hp+9Gc/xrb+IEuaQkAEBBMgmTJ2NC81ZbSseAQoDmqxP7i31q0YSiqoRjZw1w+WllKlaiQjSk7HrH51ZwuVPvaw62VDWUpEwNF0qjnO1Bsj4iebWDHiRbSLmKYMTxhiSk+HhUhUWUpQt7TSeGV6DbCqMvZwwbK4UpI8pItHP0VteoMVmoUD4SJSDdV4+sd+1Jz2ZYx0EumJNw2Jj1NoHvRDD4IlAUpx1SZAhKVQoiOxBFH/Gn9ZqbLassYxAlT0rJOqDeDdQE2JP60g8QZSMMAgSNa1KMgHybAAwTqHOnBWUF1TaG8PilaN3UpQkT31EAx1qPMuB3iNb+rQCpR1LTInmdJPKnhgkn03ic8/i5b1EJCiqACQDblbbava6Rw3kzTSycOohFlLSQlYJvcEnVNogD2rK6KQ6gOuCR59Ow0kwLC3+aGZyzrQpRUraAAY+sSa8rK8qXETYv5Kkt4jEIKisILQTq5SDtTpg0ApVAA0JJkiSTIv+fzrKyr4+mIs4znw20gInVYAkQIFrBImr+UYvWyCpCZAEwAAfbavayu5DIiXkuGI1pw7KFElRIQNzYzETVfNMQMKhIaQgQZsIHcRWVlGrZig/i3VJB1wDyCQIrTBY5calhC1JsFFIkDpIrKymlCN8GSI8Tj3DOkhCRNgDc+5qnisoTiEFK1ESN09qysrKKXA0JGdZYcOEltw6grTqjfvvRdgPrTLmJcUlAT5RYG3a9ZWU1IFFdCFqPx7ndSZO3rRTLeH/ABVqC3CSk7x+kwKyspX0ahtPBGHS3aYi4tc9etZlXDOHWCS2kBFo0gz3JN6yspJMDDWXZKykJKUAWJsKtuMISPgB9a9rKKFBrWJQcR4AaSmW/E1DfeIsPrUjjnh+VAAkTJua8rKzCDcRmi/hkiYuD61E9l+tOta1k84UQCepExXlZWQSnwzgkuBS25ZEgFKYhR6qsJNe1lZ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/>
          </a:p>
        </p:txBody>
      </p:sp>
      <p:sp>
        <p:nvSpPr>
          <p:cNvPr id="15" name="Title 1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8915400" cy="933450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latin typeface="Plantagenet Cherokee" pitchFamily="18" charset="0"/>
                <a:ea typeface="+mn-ea"/>
                <a:cs typeface="Aharoni" pitchFamily="2" charset="-79"/>
              </a:rPr>
              <a:t/>
            </a:r>
            <a:br>
              <a:rPr lang="en-US" sz="2000" b="1" dirty="0">
                <a:latin typeface="Plantagenet Cherokee" pitchFamily="18" charset="0"/>
                <a:ea typeface="+mn-ea"/>
                <a:cs typeface="Aharoni" pitchFamily="2" charset="-79"/>
              </a:rPr>
            </a:br>
            <a:endParaRPr lang="en-US" sz="2000" b="1" dirty="0">
              <a:latin typeface="Plantagenet Cherokee" pitchFamily="18" charset="0"/>
              <a:ea typeface="+mn-ea"/>
              <a:cs typeface="Aharoni" pitchFamily="2" charset="-79"/>
            </a:endParaRPr>
          </a:p>
        </p:txBody>
      </p:sp>
      <p:sp>
        <p:nvSpPr>
          <p:cNvPr id="26630" name="Content Placeholder 2"/>
          <p:cNvSpPr txBox="1">
            <a:spLocks/>
          </p:cNvSpPr>
          <p:nvPr/>
        </p:nvSpPr>
        <p:spPr bwMode="auto">
          <a:xfrm>
            <a:off x="251012" y="1162050"/>
            <a:ext cx="8686800" cy="2249520"/>
          </a:xfrm>
          <a:prstGeom prst="rect">
            <a:avLst/>
          </a:prstGeom>
          <a:solidFill>
            <a:srgbClr val="92D050">
              <a:alpha val="43921"/>
            </a:srgbClr>
          </a:solidFill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7200" smtClean="0">
                <a:latin typeface="Berlin Sans FB Demi" panose="020E0802020502020306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SKEMA BAGI HASIL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693" y="4273517"/>
            <a:ext cx="2971800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75" y="4267200"/>
            <a:ext cx="2865531" cy="185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4080" y="4267200"/>
            <a:ext cx="2896907" cy="185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88925" y="2449513"/>
            <a:ext cx="3825875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Copperplate Gothic Bold" pitchFamily="34" charset="0"/>
              </a:rPr>
              <a:t>Pembiayaan</a:t>
            </a:r>
            <a:r>
              <a:rPr lang="en-US" sz="2800" dirty="0">
                <a:solidFill>
                  <a:schemeClr val="tx1"/>
                </a:solidFill>
                <a:latin typeface="Copperplate Gothic Bol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pperplate Gothic Bold" pitchFamily="34" charset="0"/>
              </a:rPr>
              <a:t>Penuh</a:t>
            </a:r>
            <a:endParaRPr lang="en-US" sz="2800" dirty="0">
              <a:solidFill>
                <a:schemeClr val="tx1"/>
              </a:solidFill>
              <a:latin typeface="Copperplate Gothic Bol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9600" y="2449513"/>
            <a:ext cx="4419600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Copperplate Gothic Bold" pitchFamily="34" charset="0"/>
              </a:rPr>
              <a:t>Pembiayaan</a:t>
            </a:r>
            <a:r>
              <a:rPr lang="en-US" sz="2800" dirty="0">
                <a:solidFill>
                  <a:schemeClr val="tx1"/>
                </a:solidFill>
                <a:latin typeface="Copperplate Gothic Bol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pperplate Gothic Bold" pitchFamily="34" charset="0"/>
              </a:rPr>
              <a:t>Bersama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579688" y="1609725"/>
            <a:ext cx="1839912" cy="711200"/>
          </a:xfrm>
          <a:prstGeom prst="straightConnector1">
            <a:avLst/>
          </a:prstGeom>
          <a:ln w="50800" cap="rnd" cmpd="thinThick">
            <a:solidFill>
              <a:schemeClr val="tx1"/>
            </a:solidFill>
            <a:prstDash val="sysDash"/>
            <a:bevel/>
            <a:headEnd type="diamon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Content Placeholder 2"/>
          <p:cNvSpPr>
            <a:spLocks noGrp="1"/>
          </p:cNvSpPr>
          <p:nvPr>
            <p:ph idx="1"/>
          </p:nvPr>
        </p:nvSpPr>
        <p:spPr>
          <a:xfrm>
            <a:off x="288925" y="4167188"/>
            <a:ext cx="3825875" cy="2057400"/>
          </a:xfrm>
          <a:solidFill>
            <a:schemeClr val="accent5">
              <a:lumMod val="40000"/>
              <a:lumOff val="60000"/>
            </a:schemeClr>
          </a:solidFill>
          <a:ln w="38100">
            <a:solidFill>
              <a:srgbClr val="CCFFFF"/>
            </a:solidFill>
          </a:ln>
        </p:spPr>
        <p:txBody>
          <a:bodyPr anchor="ctr"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altLang="id-ID" sz="2400" b="1" dirty="0" err="1">
                <a:latin typeface="Berlin Sans FB Demi" pitchFamily="34" charset="0"/>
                <a:ea typeface="Batang" pitchFamily="18" charset="-127"/>
              </a:rPr>
              <a:t>Pembiayaan</a:t>
            </a:r>
            <a:r>
              <a:rPr lang="en-US" altLang="id-ID" sz="2400" b="1" dirty="0">
                <a:latin typeface="Berlin Sans FB Demi" pitchFamily="34" charset="0"/>
                <a:ea typeface="Batang" pitchFamily="18" charset="-127"/>
              </a:rPr>
              <a:t> yang </a:t>
            </a:r>
            <a:r>
              <a:rPr lang="en-US" altLang="id-ID" sz="2400" b="1" dirty="0" err="1">
                <a:latin typeface="Berlin Sans FB Demi" pitchFamily="34" charset="0"/>
                <a:ea typeface="Batang" pitchFamily="18" charset="-127"/>
              </a:rPr>
              <a:t>keseluruhannya</a:t>
            </a:r>
            <a:r>
              <a:rPr lang="en-US" altLang="id-ID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400" b="1" dirty="0" err="1">
                <a:latin typeface="Berlin Sans FB Demi" pitchFamily="34" charset="0"/>
                <a:ea typeface="Batang" pitchFamily="18" charset="-127"/>
              </a:rPr>
              <a:t>berasal</a:t>
            </a:r>
            <a:r>
              <a:rPr lang="en-US" altLang="id-ID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400" b="1" dirty="0" err="1">
                <a:latin typeface="Berlin Sans FB Demi" pitchFamily="34" charset="0"/>
                <a:ea typeface="Batang" pitchFamily="18" charset="-127"/>
              </a:rPr>
              <a:t>dari</a:t>
            </a:r>
            <a:r>
              <a:rPr lang="en-US" altLang="id-ID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altLang="id-ID" sz="2400" b="1" dirty="0" err="1">
                <a:latin typeface="Berlin Sans FB Demi" pitchFamily="34" charset="0"/>
                <a:ea typeface="Batang" pitchFamily="18" charset="-127"/>
              </a:rPr>
              <a:t>Pusat</a:t>
            </a:r>
            <a:r>
              <a:rPr lang="en-US" altLang="id-ID" sz="2400" b="1" dirty="0">
                <a:latin typeface="Berlin Sans FB Demi" pitchFamily="34" charset="0"/>
                <a:ea typeface="Batang" pitchFamily="18" charset="-127"/>
              </a:rPr>
              <a:t> P2H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06900" y="4167188"/>
            <a:ext cx="4419600" cy="2057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CCFFFF"/>
            </a:solidFill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Pembiayaan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yang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sebagian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berasal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dari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Pusat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P2H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dan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sebagian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lainnya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berasal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dari</a:t>
            </a:r>
            <a:r>
              <a:rPr lang="en-US" sz="2400" b="1" dirty="0">
                <a:latin typeface="Berlin Sans FB Demi" pitchFamily="34" charset="0"/>
                <a:ea typeface="Batang" pitchFamily="18" charset="-127"/>
              </a:rPr>
              <a:t> para </a:t>
            </a:r>
            <a:r>
              <a:rPr lang="en-US" sz="2400" b="1" dirty="0" err="1">
                <a:latin typeface="Berlin Sans FB Demi" pitchFamily="34" charset="0"/>
                <a:ea typeface="Batang" pitchFamily="18" charset="-127"/>
              </a:rPr>
              <a:t>pihak</a:t>
            </a:r>
            <a:endParaRPr lang="en-US" sz="2400" b="1" dirty="0">
              <a:latin typeface="Berlin Sans FB Demi" pitchFamily="34" charset="0"/>
              <a:ea typeface="Batang" pitchFamily="18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6906" y="-49307"/>
            <a:ext cx="1627094" cy="1371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284"/>
          <a:stretch>
            <a:fillRect/>
          </a:stretch>
        </p:blipFill>
        <p:spPr bwMode="auto">
          <a:xfrm>
            <a:off x="65088" y="65088"/>
            <a:ext cx="15621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4495800" y="1609725"/>
            <a:ext cx="1905000" cy="752475"/>
          </a:xfrm>
          <a:prstGeom prst="straightConnector1">
            <a:avLst/>
          </a:prstGeom>
          <a:ln w="50800" cap="rnd" cmpd="thinThick">
            <a:solidFill>
              <a:schemeClr val="tx1"/>
            </a:solidFill>
            <a:prstDash val="sysDash"/>
            <a:bevel/>
            <a:headEnd type="diamon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52600" y="1214"/>
            <a:ext cx="5764306" cy="1501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d-ID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larendon Blk BT" panose="02040905050505020204" pitchFamily="18" charset="0"/>
              </a:rPr>
              <a:t>Pola</a:t>
            </a:r>
            <a:r>
              <a:rPr lang="en-US" altLang="id-ID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larendon Blk BT" panose="02040905050505020204" pitchFamily="18" charset="0"/>
              </a:rPr>
              <a:t> </a:t>
            </a:r>
            <a:r>
              <a:rPr lang="en-US" altLang="id-ID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larendon Blk BT" panose="02040905050505020204" pitchFamily="18" charset="0"/>
              </a:rPr>
              <a:t>Pembiayaan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larendon Blk BT" panose="02040905050505020204" pitchFamily="18" charset="0"/>
            </a:endParaRPr>
          </a:p>
        </p:txBody>
      </p:sp>
      <p:sp>
        <p:nvSpPr>
          <p:cNvPr id="13" name="Striped Right Arrow 12"/>
          <p:cNvSpPr/>
          <p:nvPr/>
        </p:nvSpPr>
        <p:spPr>
          <a:xfrm rot="5400000">
            <a:off x="1851819" y="2902744"/>
            <a:ext cx="698500" cy="1649412"/>
          </a:xfrm>
          <a:prstGeom prst="stripedRightArrow">
            <a:avLst/>
          </a:prstGeom>
          <a:solidFill>
            <a:srgbClr val="FFCCFF">
              <a:alpha val="5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4" name="Striped Right Arrow 13"/>
          <p:cNvSpPr/>
          <p:nvPr/>
        </p:nvSpPr>
        <p:spPr>
          <a:xfrm rot="5400000">
            <a:off x="6266657" y="2902743"/>
            <a:ext cx="698500" cy="1649413"/>
          </a:xfrm>
          <a:prstGeom prst="stripedRightArrow">
            <a:avLst/>
          </a:prstGeom>
          <a:solidFill>
            <a:srgbClr val="FFCCFF">
              <a:alpha val="5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225" y="4541838"/>
            <a:ext cx="8807450" cy="1951037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" name="Diagram 11"/>
          <p:cNvGraphicFramePr/>
          <p:nvPr/>
        </p:nvGraphicFramePr>
        <p:xfrm>
          <a:off x="22410" y="627530"/>
          <a:ext cx="49530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943600" y="915988"/>
            <a:ext cx="2667000" cy="3427412"/>
          </a:xfrm>
          <a:prstGeom prst="rect">
            <a:avLst/>
          </a:prstGeom>
          <a:solidFill>
            <a:schemeClr val="accent4">
              <a:lumMod val="40000"/>
              <a:lumOff val="60000"/>
              <a:alpha val="52000"/>
            </a:schemeClr>
          </a:solidFill>
          <a:ln w="41275">
            <a:solidFill>
              <a:schemeClr val="tx1"/>
            </a:solidFill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Pihak-pihak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terkait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yang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memiliki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peran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dalam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mencapai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keberhasilan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kerjasama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pembiayaan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dana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bergulir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usaha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kehutanan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skema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bagi</a:t>
            </a:r>
            <a:r>
              <a:rPr lang="en-US" altLang="en-US" sz="2200" dirty="0"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n-US" altLang="en-US" sz="2200" dirty="0" err="1">
                <a:latin typeface="Berlin Sans FB" panose="020E0602020502020306" pitchFamily="34" charset="0"/>
                <a:cs typeface="Arial" charset="0"/>
              </a:rPr>
              <a:t>hasil</a:t>
            </a:r>
            <a:endParaRPr lang="en-US" altLang="en-US" sz="2200" dirty="0">
              <a:latin typeface="Berlin Sans FB" panose="020E0602020502020306" pitchFamily="34" charset="0"/>
              <a:cs typeface="Arial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029200" y="1609725"/>
            <a:ext cx="685800" cy="136207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4" name="Content Placeholder 2"/>
          <p:cNvSpPr txBox="1">
            <a:spLocks/>
          </p:cNvSpPr>
          <p:nvPr/>
        </p:nvSpPr>
        <p:spPr bwMode="auto">
          <a:xfrm>
            <a:off x="142875" y="4694238"/>
            <a:ext cx="58674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2200" dirty="0" smtClean="0">
                <a:latin typeface="Berlin Sans FB" panose="020E0602020502020306" pitchFamily="34" charset="0"/>
              </a:rPr>
              <a:t>1. </a:t>
            </a:r>
            <a:r>
              <a:rPr lang="en-US" altLang="en-US" sz="2200" dirty="0" err="1" smtClean="0">
                <a:latin typeface="Berlin Sans FB" panose="020E0602020502020306" pitchFamily="34" charset="0"/>
              </a:rPr>
              <a:t>Pelaku</a:t>
            </a:r>
            <a:r>
              <a:rPr lang="en-US" altLang="en-US" sz="2200" dirty="0" smtClean="0">
                <a:latin typeface="Berlin Sans FB" panose="020E0602020502020306" pitchFamily="34" charset="0"/>
              </a:rPr>
              <a:t> Usaha </a:t>
            </a:r>
            <a:r>
              <a:rPr lang="en-US" altLang="en-US" sz="2200" dirty="0" err="1" smtClean="0">
                <a:latin typeface="Berlin Sans FB" panose="020E0602020502020306" pitchFamily="34" charset="0"/>
              </a:rPr>
              <a:t>Kehutanan</a:t>
            </a:r>
            <a:r>
              <a:rPr lang="en-US" altLang="en-US" sz="2200" dirty="0" smtClean="0">
                <a:latin typeface="Berlin Sans FB" panose="020E0602020502020306" pitchFamily="34" charset="0"/>
              </a:rPr>
              <a:t>; </a:t>
            </a:r>
            <a:r>
              <a:rPr lang="en-US" altLang="en-US" sz="2200" dirty="0" err="1" smtClean="0">
                <a:latin typeface="Berlin Sans FB" panose="020E0602020502020306" pitchFamily="34" charset="0"/>
              </a:rPr>
              <a:t>atau</a:t>
            </a:r>
            <a:endParaRPr lang="en-US" altLang="en-US" sz="2200" dirty="0" smtClean="0">
              <a:latin typeface="Berlin Sans FB" panose="020E0602020502020306" pitchFamily="34" charset="0"/>
            </a:endParaRPr>
          </a:p>
        </p:txBody>
      </p:sp>
      <p:sp>
        <p:nvSpPr>
          <p:cNvPr id="29705" name="Content Placeholder 2"/>
          <p:cNvSpPr txBox="1">
            <a:spLocks/>
          </p:cNvSpPr>
          <p:nvPr/>
        </p:nvSpPr>
        <p:spPr bwMode="auto">
          <a:xfrm>
            <a:off x="142875" y="5191125"/>
            <a:ext cx="5867400" cy="1219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marL="2809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2200" dirty="0" smtClean="0">
                <a:latin typeface="Berlin Sans FB" panose="020E0602020502020306" pitchFamily="34" charset="0"/>
              </a:rPr>
              <a:t>2. </a:t>
            </a:r>
            <a:r>
              <a:rPr lang="id-ID" altLang="en-US" sz="2200" dirty="0" smtClean="0">
                <a:latin typeface="Berlin Sans FB" panose="020E0602020502020306" pitchFamily="34" charset="0"/>
              </a:rPr>
              <a:t>BUMN yang memperoleh penugasan atau pelimpahan wewenang untuk melakukan pengelolaan hutan negara</a:t>
            </a:r>
            <a:endParaRPr lang="en-US" altLang="en-US" sz="2200" dirty="0" smtClean="0">
              <a:latin typeface="Berlin Sans FB" panose="020E0602020502020306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7928" y="38100"/>
            <a:ext cx="9126071" cy="723900"/>
          </a:xfrm>
          <a:prstGeom prst="rect">
            <a:avLst/>
          </a:prstGeom>
          <a:solidFill>
            <a:srgbClr val="CCFFFF">
              <a:alpha val="70000"/>
            </a:srgbClr>
          </a:solidFill>
          <a:ln w="38100">
            <a:noFill/>
            <a:miter lim="800000"/>
            <a:headEnd/>
            <a:tailEnd/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id-ID" sz="2700" b="1" dirty="0">
                <a:latin typeface="Berlin Sans FB Demi" panose="020E0802020502020306" pitchFamily="34" charset="0"/>
              </a:rPr>
              <a:t>PARA PIHAK DALAM KERJASAMA SKEMA BAGI HASI</a:t>
            </a:r>
            <a:r>
              <a:rPr lang="id-ID" altLang="id-ID" sz="2700" b="1" dirty="0">
                <a:latin typeface="Berlin Sans FB Demi" panose="020E0802020502020306" pitchFamily="34" charset="0"/>
              </a:rPr>
              <a:t>L</a:t>
            </a:r>
            <a:endParaRPr lang="en-US" sz="3200" dirty="0">
              <a:latin typeface="Agency FB" panose="020B0503020202020204" pitchFamily="34" charset="0"/>
              <a:ea typeface="Batang" pitchFamily="18" charset="-127"/>
              <a:cs typeface="Aharoni" pitchFamily="2" charset="-79"/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2073275" y="3429000"/>
            <a:ext cx="685800" cy="14478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4680406"/>
            <a:ext cx="2728392" cy="203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600" y="62062"/>
            <a:ext cx="1676400" cy="146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nip Diagonal Corner Rectangle 7"/>
          <p:cNvSpPr/>
          <p:nvPr/>
        </p:nvSpPr>
        <p:spPr>
          <a:xfrm>
            <a:off x="76200" y="62062"/>
            <a:ext cx="7315200" cy="1398401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glow rad="228600">
              <a:schemeClr val="bg1">
                <a:lumMod val="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  <a:cs typeface="Arial" pitchFamily="34" charset="0"/>
              </a:rPr>
              <a:t>FASILITAS </a:t>
            </a:r>
            <a:r>
              <a:rPr lang="id-ID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  <a:cs typeface="Arial" pitchFamily="34" charset="0"/>
              </a:rPr>
              <a:t>DANA BERGULIR </a:t>
            </a:r>
            <a:r>
              <a:rPr lang="en-GB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  <a:cs typeface="Arial" pitchFamily="34" charset="0"/>
              </a:rPr>
              <a:t>(FDB)</a:t>
            </a:r>
            <a:r>
              <a:rPr lang="id-ID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  <a:cs typeface="Arial" pitchFamily="34" charset="0"/>
              </a:rPr>
              <a:t> ?</a:t>
            </a:r>
            <a:endParaRPr lang="id-ID" sz="3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-1371600" y="1752600"/>
          <a:ext cx="11887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85800"/>
            <a:ext cx="9144000" cy="594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1104900"/>
            <a:ext cx="3651250" cy="568325"/>
          </a:xfrm>
          <a:prstGeom prst="rect">
            <a:avLst/>
          </a:prstGeom>
          <a:solidFill>
            <a:srgbClr val="0076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Berlin Sans FB" pitchFamily="34" charset="0"/>
              </a:rPr>
              <a:t>PERAN PUSAT P2H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638300"/>
            <a:ext cx="3619500" cy="1866900"/>
          </a:xfrm>
          <a:prstGeom prst="rect">
            <a:avLst/>
          </a:prstGeom>
          <a:solidFill>
            <a:schemeClr val="bg1"/>
          </a:solidFill>
          <a:ln w="50800"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-3175" eaLnBrk="1" hangingPunct="1">
              <a:buFont typeface="Arial" panose="020B0604020202020204" pitchFamily="34" charset="0"/>
              <a:buNone/>
              <a:defRPr/>
            </a:pP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Penyedia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dana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dan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pengendali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kerjasama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pembiayaan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dana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bergulir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usaha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kehutanan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skema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bagi</a:t>
            </a:r>
            <a:r>
              <a:rPr lang="en-US" altLang="id-ID" sz="2100" dirty="0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 </a:t>
            </a:r>
            <a:r>
              <a:rPr lang="en-US" altLang="id-ID" sz="2100" dirty="0" err="1">
                <a:solidFill>
                  <a:srgbClr val="002060"/>
                </a:solidFill>
                <a:latin typeface="Berlin Sans FB" panose="020E0602020502020306" pitchFamily="34" charset="0"/>
                <a:cs typeface="Aparajita" panose="020B0604020202020204" pitchFamily="34" charset="0"/>
              </a:rPr>
              <a:t>hasil</a:t>
            </a:r>
            <a:endParaRPr lang="en-US" altLang="id-ID" sz="2100" dirty="0">
              <a:solidFill>
                <a:srgbClr val="002060"/>
              </a:solidFill>
              <a:latin typeface="Berlin Sans FB Demi" panose="020E0802020502020306" pitchFamily="34" charset="0"/>
              <a:cs typeface="Aparajit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1104900"/>
            <a:ext cx="3619500" cy="515938"/>
          </a:xfrm>
          <a:prstGeom prst="rect">
            <a:avLst/>
          </a:prstGeom>
          <a:solidFill>
            <a:srgbClr val="0076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Berlin Sans FB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Berlin Sans FB" pitchFamily="34" charset="0"/>
              </a:rPr>
              <a:t>PERAN PENGELOLA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1638300"/>
            <a:ext cx="3619500" cy="4610100"/>
          </a:xfrm>
          <a:prstGeom prst="rect">
            <a:avLst/>
          </a:prstGeom>
          <a:solidFill>
            <a:schemeClr val="bg1"/>
          </a:solidFill>
          <a:ln w="50800"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68325" indent="-395288" eaLnBrk="1" hangingPunct="1">
              <a:buFont typeface="Calibri" pitchFamily="34" charset="0"/>
              <a:buAutoNum type="alphaLcParenR"/>
              <a:defRPr/>
            </a:pP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Mengkoordinir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id-ID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mitra usaha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dalam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id-ID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rangka menyusun proposal 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.</a:t>
            </a:r>
          </a:p>
          <a:p>
            <a:pPr marL="568325" indent="-395288" eaLnBrk="1" hangingPunct="1">
              <a:buFont typeface="Calibri" pitchFamily="34" charset="0"/>
              <a:buAutoNum type="alphaLcParenR"/>
              <a:defRPr/>
            </a:pP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Melaksanakan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fungsi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manajemen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(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perencanaan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,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pengorganisasian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,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pelaksanaan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dan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pengendalian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), </a:t>
            </a:r>
          </a:p>
          <a:p>
            <a:pPr marL="568325" indent="-395288" eaLnBrk="1" hangingPunct="1">
              <a:buFont typeface="Calibri" pitchFamily="34" charset="0"/>
              <a:buAutoNum type="alphaLcParenR"/>
              <a:defRPr/>
            </a:pP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Melaksanakan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kelola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sosial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dan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/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atau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penguatan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kelembagaan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petani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.</a:t>
            </a:r>
          </a:p>
          <a:p>
            <a:pPr marL="568325" indent="-395288" eaLnBrk="1" hangingPunct="1">
              <a:buFont typeface="Calibri" pitchFamily="34" charset="0"/>
              <a:buAutoNum type="alphaLcParenR"/>
              <a:defRPr/>
            </a:pPr>
            <a:r>
              <a:rPr lang="id-ID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Meningkatkan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kapasitas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teknis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petani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.</a:t>
            </a:r>
          </a:p>
          <a:p>
            <a:pPr marL="568325" indent="-395288" eaLnBrk="1" hangingPunct="1">
              <a:buFont typeface="Calibri" pitchFamily="34" charset="0"/>
              <a:buAutoNum type="alphaLcParenR"/>
              <a:defRPr/>
            </a:pPr>
            <a:r>
              <a:rPr lang="id-ID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Melaksanakan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pemanenan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dan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pemasaran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hasil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usaha</a:t>
            </a:r>
            <a:r>
              <a:rPr lang="en-US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 </a:t>
            </a:r>
            <a:r>
              <a:rPr lang="en-US" altLang="id-ID" dirty="0" err="1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kehutanan</a:t>
            </a:r>
            <a:r>
              <a:rPr lang="id-ID" altLang="id-ID" dirty="0">
                <a:solidFill>
                  <a:srgbClr val="002060"/>
                </a:solidFill>
                <a:latin typeface="Berlin Sans FB" pitchFamily="34" charset="0"/>
                <a:ea typeface="Aparajita" pitchFamily="34" charset="0"/>
                <a:cs typeface="Aparajita" pitchFamily="34" charset="0"/>
              </a:rPr>
              <a:t>.</a:t>
            </a:r>
            <a:endParaRPr lang="en-US" altLang="id-ID" dirty="0">
              <a:solidFill>
                <a:srgbClr val="002060"/>
              </a:solidFill>
              <a:latin typeface="Berlin Sans FB" pitchFamily="34" charset="0"/>
              <a:ea typeface="Aparajita" pitchFamily="34" charset="0"/>
              <a:cs typeface="Aparajit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775" y="3765550"/>
            <a:ext cx="3667125" cy="533400"/>
          </a:xfrm>
          <a:prstGeom prst="rect">
            <a:avLst/>
          </a:prstGeom>
          <a:solidFill>
            <a:srgbClr val="0076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Berlin Sans FB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Berlin Sans FB" pitchFamily="34" charset="0"/>
              </a:rPr>
              <a:t>PERAN MITRA USAHA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1650" y="4298950"/>
            <a:ext cx="3619500" cy="1949450"/>
          </a:xfrm>
          <a:prstGeom prst="rect">
            <a:avLst/>
          </a:prstGeom>
          <a:solidFill>
            <a:schemeClr val="bg1"/>
          </a:solidFill>
          <a:ln w="50800"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7800" indent="-4763" eaLnBrk="1" hangingPunct="1">
              <a:spcBef>
                <a:spcPct val="20000"/>
              </a:spcBef>
              <a:defRPr/>
            </a:pP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Menyediakan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faktor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produksi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id-ID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(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lahan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tenaga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kerja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teknologi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dan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faktor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lainnya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id-ID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yang  </a:t>
            </a:r>
            <a:r>
              <a:rPr lang="en-US" sz="2100" dirty="0" err="1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dapat</a:t>
            </a:r>
            <a:r>
              <a:rPr lang="en-US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 </a:t>
            </a:r>
            <a:r>
              <a:rPr lang="id-ID" sz="2100" dirty="0">
                <a:solidFill>
                  <a:srgbClr val="002060"/>
                </a:solidFill>
                <a:latin typeface="Berlin Sans FB" pitchFamily="34" charset="0"/>
                <a:cs typeface="Aparajita" pitchFamily="34" charset="0"/>
              </a:rPr>
              <a:t>menjamin keamanan dan kepastian usaha).</a:t>
            </a:r>
            <a:endParaRPr lang="en-US" sz="2100" dirty="0">
              <a:solidFill>
                <a:srgbClr val="002060"/>
              </a:solidFill>
              <a:latin typeface="Berlin Sans FB" pitchFamily="34" charset="0"/>
              <a:cs typeface="Aparajita" pitchFamily="34" charset="0"/>
            </a:endParaRPr>
          </a:p>
        </p:txBody>
      </p:sp>
      <p:sp>
        <p:nvSpPr>
          <p:cNvPr id="30729" name="Title 1"/>
          <p:cNvSpPr txBox="1">
            <a:spLocks/>
          </p:cNvSpPr>
          <p:nvPr/>
        </p:nvSpPr>
        <p:spPr bwMode="auto">
          <a:xfrm>
            <a:off x="0" y="0"/>
            <a:ext cx="9144000" cy="7239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anchor="ctr"/>
          <a:lstStyle>
            <a:lvl1pPr marL="47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d-ID" sz="4000" b="1" dirty="0" smtClean="0">
                <a:solidFill>
                  <a:srgbClr val="00763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PERAN PARA PIHAK</a:t>
            </a:r>
          </a:p>
        </p:txBody>
      </p:sp>
      <p:pic>
        <p:nvPicPr>
          <p:cNvPr id="37900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38" y="890588"/>
            <a:ext cx="5667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913" y="3629025"/>
            <a:ext cx="5619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713" y="876300"/>
            <a:ext cx="5619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1795463" y="914400"/>
            <a:ext cx="7272337" cy="5867400"/>
          </a:xfr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/>
          <a:lstStyle/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r>
              <a:rPr lang="id-ID" sz="2500" dirty="0" smtClean="0">
                <a:latin typeface="Arial Narrow" panose="020B0606020202030204" pitchFamily="34" charset="0"/>
              </a:rPr>
              <a:t>Porsi bagi hasil untuk Pusat P2H sekurang-kurangnya </a:t>
            </a:r>
            <a:r>
              <a:rPr lang="id-ID" sz="2500" dirty="0" smtClean="0">
                <a:latin typeface="Arial Narrow" panose="020B0606020202030204" pitchFamily="34" charset="0"/>
                <a:sym typeface="Wingdings" pitchFamily="2" charset="2"/>
              </a:rPr>
              <a:t>35% dari hasil panen.</a:t>
            </a:r>
          </a:p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endParaRPr lang="id-ID" sz="2500" dirty="0" smtClean="0">
              <a:latin typeface="Arial Narrow" panose="020B0606020202030204" pitchFamily="34" charset="0"/>
              <a:sym typeface="Wingdings" pitchFamily="2" charset="2"/>
            </a:endParaRPr>
          </a:p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r>
              <a:rPr lang="id-ID" sz="2500" dirty="0" smtClean="0">
                <a:latin typeface="Arial Narrow" panose="020B0606020202030204" pitchFamily="34" charset="0"/>
              </a:rPr>
              <a:t>Peran </a:t>
            </a:r>
            <a:r>
              <a:rPr lang="id-ID" sz="2500" dirty="0">
                <a:latin typeface="Arial Narrow" panose="020B0606020202030204" pitchFamily="34" charset="0"/>
              </a:rPr>
              <a:t>dan resiko yang ditanggung oleh para pihak</a:t>
            </a:r>
            <a:r>
              <a:rPr lang="en-US" sz="2500" dirty="0" smtClean="0">
                <a:latin typeface="Arial Narrow" panose="020B0606020202030204" pitchFamily="34" charset="0"/>
              </a:rPr>
              <a:t>.</a:t>
            </a:r>
            <a:endParaRPr lang="id-ID" sz="2500" dirty="0" smtClean="0">
              <a:latin typeface="Arial Narrow" panose="020B0606020202030204" pitchFamily="34" charset="0"/>
            </a:endParaRPr>
          </a:p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endParaRPr lang="id-ID" sz="2500" dirty="0">
              <a:latin typeface="Arial Narrow" panose="020B0606020202030204" pitchFamily="34" charset="0"/>
            </a:endParaRPr>
          </a:p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r>
              <a:rPr lang="id-ID" sz="2500" dirty="0" smtClean="0">
                <a:latin typeface="Arial Narrow" panose="020B0606020202030204" pitchFamily="34" charset="0"/>
              </a:rPr>
              <a:t>Hasil </a:t>
            </a:r>
            <a:r>
              <a:rPr lang="id-ID" sz="2500" dirty="0">
                <a:latin typeface="Arial Narrow" panose="020B0606020202030204" pitchFamily="34" charset="0"/>
              </a:rPr>
              <a:t>kesepakatan antara Pusat P2H, </a:t>
            </a:r>
            <a:r>
              <a:rPr lang="en-US" sz="2500" dirty="0" err="1">
                <a:latin typeface="Arial Narrow" panose="020B0606020202030204" pitchFamily="34" charset="0"/>
              </a:rPr>
              <a:t>Pengelola</a:t>
            </a:r>
            <a:r>
              <a:rPr lang="en-US" sz="2500" dirty="0">
                <a:latin typeface="Arial Narrow" panose="020B0606020202030204" pitchFamily="34" charset="0"/>
              </a:rPr>
              <a:t> </a:t>
            </a:r>
            <a:r>
              <a:rPr lang="id-ID" sz="2500" dirty="0">
                <a:latin typeface="Arial Narrow" panose="020B0606020202030204" pitchFamily="34" charset="0"/>
              </a:rPr>
              <a:t>dan Mitra </a:t>
            </a:r>
            <a:r>
              <a:rPr lang="en-US" sz="2500" dirty="0">
                <a:latin typeface="Arial Narrow" panose="020B0606020202030204" pitchFamily="34" charset="0"/>
              </a:rPr>
              <a:t>Usaha </a:t>
            </a:r>
            <a:r>
              <a:rPr lang="en-US" sz="2500" dirty="0">
                <a:latin typeface="Arial Narrow" panose="020B0606020202030204" pitchFamily="34" charset="0"/>
                <a:sym typeface="Wingdings" pitchFamily="2" charset="2"/>
              </a:rPr>
              <a:t> </a:t>
            </a:r>
            <a:r>
              <a:rPr lang="id-ID" sz="2500" dirty="0">
                <a:latin typeface="Arial Narrow" panose="020B0606020202030204" pitchFamily="34" charset="0"/>
              </a:rPr>
              <a:t>dicapai melalui proses partisipatif dan </a:t>
            </a:r>
            <a:r>
              <a:rPr lang="id-ID" sz="2500" dirty="0" smtClean="0">
                <a:latin typeface="Arial Narrow" panose="020B0606020202030204" pitchFamily="34" charset="0"/>
              </a:rPr>
              <a:t>transparan.</a:t>
            </a:r>
          </a:p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endParaRPr lang="id-ID" sz="2500" dirty="0" smtClean="0">
              <a:latin typeface="Arial Narrow" panose="020B0606020202030204" pitchFamily="34" charset="0"/>
            </a:endParaRPr>
          </a:p>
          <a:p>
            <a:pPr marL="633413" indent="-450850" algn="just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rabicParenR"/>
              <a:defRPr/>
            </a:pPr>
            <a:r>
              <a:rPr lang="en-US" sz="2500" dirty="0" err="1" smtClean="0">
                <a:latin typeface="Arial Narrow" panose="020B0606020202030204" pitchFamily="34" charset="0"/>
              </a:rPr>
              <a:t>Realisasi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latin typeface="Arial Narrow" panose="020B0606020202030204" pitchFamily="34" charset="0"/>
              </a:rPr>
              <a:t>hasil</a:t>
            </a:r>
            <a:r>
              <a:rPr lang="en-US" sz="2500" dirty="0"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latin typeface="Arial Narrow" panose="020B0606020202030204" pitchFamily="34" charset="0"/>
              </a:rPr>
              <a:t>usaha</a:t>
            </a:r>
            <a:r>
              <a:rPr lang="en-US" sz="2500" dirty="0"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latin typeface="Arial Narrow" panose="020B0606020202030204" pitchFamily="34" charset="0"/>
              </a:rPr>
              <a:t>kehutanan</a:t>
            </a:r>
            <a:endParaRPr lang="en-US" sz="2500" dirty="0">
              <a:latin typeface="Arial Narrow" panose="020B0606020202030204" pitchFamily="34" charset="0"/>
            </a:endParaRPr>
          </a:p>
          <a:p>
            <a:pPr marL="896938" indent="-285750" algn="just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500" dirty="0">
                <a:latin typeface="Arial Narrow" panose="020B0606020202030204" pitchFamily="34" charset="0"/>
              </a:rPr>
              <a:t>	</a:t>
            </a:r>
            <a:r>
              <a:rPr lang="en-US" sz="2500" dirty="0" err="1">
                <a:latin typeface="Arial Narrow" panose="020B0606020202030204" pitchFamily="34" charset="0"/>
              </a:rPr>
              <a:t>Dalam</a:t>
            </a:r>
            <a:r>
              <a:rPr lang="en-US" sz="2500" dirty="0">
                <a:latin typeface="Arial Narrow" panose="020B0606020202030204" pitchFamily="34" charset="0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</a:rPr>
              <a:t>hal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</a:rPr>
              <a:t>realisasi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</a:rPr>
              <a:t>hasil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</a:rPr>
              <a:t>usaha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</a:rPr>
              <a:t>kehutanan</a:t>
            </a:r>
            <a:r>
              <a:rPr lang="en-US" sz="2500" dirty="0" smtClean="0">
                <a:latin typeface="Arial Narrow" panose="020B0606020202030204" pitchFamily="34" charset="0"/>
              </a:rPr>
              <a:t> di </a:t>
            </a:r>
            <a:r>
              <a:rPr lang="en-US" sz="2500" dirty="0" err="1" smtClean="0">
                <a:latin typeface="Arial Narrow" panose="020B0606020202030204" pitchFamily="34" charset="0"/>
              </a:rPr>
              <a:t>bawah</a:t>
            </a:r>
            <a:r>
              <a:rPr lang="en-US" sz="2500" dirty="0" smtClean="0">
                <a:latin typeface="Arial Narrow" panose="020B0606020202030204" pitchFamily="34" charset="0"/>
              </a:rPr>
              <a:t> target 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pembagian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hasil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usaha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kehutanan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diprioritaskan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berturut-turut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untuk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penyedia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dana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dan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penyedia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faktor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produksi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sesuai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porsi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yang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telah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Arial Narrow" panose="020B0606020202030204" pitchFamily="34" charset="0"/>
                <a:sym typeface="Wingdings" pitchFamily="2" charset="2"/>
              </a:rPr>
              <a:t>disepakati</a:t>
            </a:r>
            <a:r>
              <a:rPr lang="en-US" sz="2500" dirty="0" smtClean="0">
                <a:latin typeface="Arial Narrow" panose="020B0606020202030204" pitchFamily="34" charset="0"/>
                <a:sym typeface="Wingdings" pitchFamily="2" charset="2"/>
              </a:rPr>
              <a:t>.</a:t>
            </a:r>
          </a:p>
          <a:p>
            <a:pPr marL="285750" indent="-285750" algn="just" eaLnBrk="1" hangingPunct="1">
              <a:buFont typeface="Arial" charset="0"/>
              <a:buNone/>
              <a:defRPr/>
            </a:pPr>
            <a:r>
              <a:rPr lang="en-US" sz="2500" dirty="0" smtClean="0">
                <a:latin typeface="Arial Narrow" panose="020B0606020202030204" pitchFamily="34" charset="0"/>
              </a:rPr>
              <a:t>	</a:t>
            </a:r>
          </a:p>
        </p:txBody>
      </p:sp>
      <p:pic>
        <p:nvPicPr>
          <p:cNvPr id="31749" name="Picture 6" descr="D:\Nisa 2014\HTI\Lngkungan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35548" y="735105"/>
            <a:ext cx="1869890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1750" name="Picture 7" descr="D:\Nisa 2014\HTI\1510034815p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-35548" y="5291528"/>
            <a:ext cx="1855758" cy="16471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1751" name="Picture 4" descr="https://encrypted-tbn3.gstatic.com/images?q=tbn:ANd9GcRCQUAeGvG71IgiqKIMvX6IKNlJI1hofgAPUc1Trz3OPAMsPscqc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-54162" y="2889019"/>
            <a:ext cx="1888504" cy="13337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1375" y="0"/>
            <a:ext cx="9126071" cy="838199"/>
          </a:xfrm>
          <a:prstGeom prst="rect">
            <a:avLst/>
          </a:prstGeom>
          <a:solidFill>
            <a:srgbClr val="CCFFFF">
              <a:alpha val="70000"/>
            </a:srgbClr>
          </a:solidFill>
          <a:ln w="38100">
            <a:noFill/>
            <a:miter lim="800000"/>
            <a:headEnd/>
            <a:tailEnd/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marL="17145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latin typeface="Calibri" panose="020F0502020204030204" pitchFamily="34" charset="0"/>
              </a:rPr>
              <a:t>Pembagian</a:t>
            </a:r>
            <a:r>
              <a:rPr lang="en-US" sz="3300" b="1" dirty="0">
                <a:latin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</a:rPr>
              <a:t>Porsi</a:t>
            </a:r>
            <a:r>
              <a:rPr lang="en-US" sz="3300" b="1" dirty="0">
                <a:latin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</a:rPr>
              <a:t>Bagi</a:t>
            </a:r>
            <a:r>
              <a:rPr lang="en-US" sz="3300" b="1" dirty="0">
                <a:latin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</a:rPr>
              <a:t>Hasil</a:t>
            </a:r>
            <a:r>
              <a:rPr lang="en-US" sz="3300" b="1" dirty="0">
                <a:latin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</a:rPr>
              <a:t>Mempertimbangkan</a:t>
            </a:r>
            <a:r>
              <a:rPr lang="en-US" sz="3300" b="1" dirty="0">
                <a:latin typeface="Calibri" panose="020F0502020204030204" pitchFamily="34" charset="0"/>
              </a:rPr>
              <a:t> 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1478" y="4036455"/>
            <a:ext cx="1895819" cy="152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/>
          </a:blip>
          <a:srcRect t="34092"/>
          <a:stretch/>
        </p:blipFill>
        <p:spPr>
          <a:xfrm>
            <a:off x="-54162" y="1790823"/>
            <a:ext cx="1888504" cy="1257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52400" y="3482975"/>
            <a:ext cx="3206750" cy="3289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0" y="152400"/>
            <a:ext cx="9124950" cy="795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marL="4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id-ID" sz="2800" b="1" dirty="0">
                <a:solidFill>
                  <a:srgbClr val="002060"/>
                </a:solidFill>
                <a:latin typeface="Plantagenet Cherokee" panose="02020602070100000000" pitchFamily="18" charset="0"/>
                <a:cs typeface="Aparajita" panose="020B0604020202020204" pitchFamily="34" charset="0"/>
              </a:rPr>
              <a:t>PELAKU USAHA KEHUTANAN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id-ID" sz="2800" b="1" dirty="0">
                <a:solidFill>
                  <a:srgbClr val="002060"/>
                </a:solidFill>
                <a:latin typeface="Plantagenet Cherokee" panose="02020602070100000000" pitchFamily="18" charset="0"/>
                <a:cs typeface="Aparajita" panose="020B0604020202020204" pitchFamily="34" charset="0"/>
              </a:rPr>
              <a:t>(SEBAGAI PENGELOLA)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0" y="1143000"/>
            <a:ext cx="5791200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495800" y="914400"/>
            <a:ext cx="1588" cy="228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95800" y="1143000"/>
            <a:ext cx="1588" cy="228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13613" y="1143000"/>
            <a:ext cx="1587" cy="228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24000" y="1143000"/>
            <a:ext cx="1588" cy="228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Content Placeholder 2"/>
          <p:cNvSpPr txBox="1">
            <a:spLocks/>
          </p:cNvSpPr>
          <p:nvPr/>
        </p:nvSpPr>
        <p:spPr bwMode="auto">
          <a:xfrm>
            <a:off x="152400" y="1371600"/>
            <a:ext cx="2743200" cy="1593850"/>
          </a:xfrm>
          <a:prstGeom prst="rect">
            <a:avLst/>
          </a:prstGeom>
          <a:solidFill>
            <a:srgbClr val="002060"/>
          </a:solidFill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Berlin Sans FB" panose="020E0602020502020306" pitchFamily="34" charset="0"/>
              </a:rPr>
              <a:t>Badan Usaha Pemegang Izin Pemanfaatan/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Berlin Sans FB" panose="020E0602020502020306" pitchFamily="34" charset="0"/>
              </a:rPr>
              <a:t>Pengelolaan Hutan</a:t>
            </a:r>
          </a:p>
        </p:txBody>
      </p:sp>
      <p:sp>
        <p:nvSpPr>
          <p:cNvPr id="39946" name="Content Placeholder 2"/>
          <p:cNvSpPr txBox="1">
            <a:spLocks/>
          </p:cNvSpPr>
          <p:nvPr/>
        </p:nvSpPr>
        <p:spPr bwMode="auto">
          <a:xfrm>
            <a:off x="3200400" y="1371600"/>
            <a:ext cx="3810000" cy="1465263"/>
          </a:xfrm>
          <a:prstGeom prst="rect">
            <a:avLst/>
          </a:prstGeom>
          <a:solidFill>
            <a:srgbClr val="002060"/>
          </a:solidFill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Berlin Sans FB" panose="020E0602020502020306" pitchFamily="34" charset="0"/>
              </a:rPr>
              <a:t>Badan Usaha bukan Pemegang Izin Pemanfaatan/Pengelolaan Hutan</a:t>
            </a:r>
          </a:p>
        </p:txBody>
      </p:sp>
      <p:sp>
        <p:nvSpPr>
          <p:cNvPr id="39947" name="Content Placeholder 2"/>
          <p:cNvSpPr txBox="1">
            <a:spLocks/>
          </p:cNvSpPr>
          <p:nvPr/>
        </p:nvSpPr>
        <p:spPr bwMode="auto">
          <a:xfrm>
            <a:off x="7188200" y="1371600"/>
            <a:ext cx="1879600" cy="457200"/>
          </a:xfrm>
          <a:prstGeom prst="rect">
            <a:avLst/>
          </a:prstGeom>
          <a:solidFill>
            <a:srgbClr val="002060"/>
          </a:solidFill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Berlin Sans FB" panose="020E0602020502020306" pitchFamily="34" charset="0"/>
              </a:rPr>
              <a:t>Perorangan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3652838"/>
            <a:ext cx="2906713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Badan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Usaha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Pemegang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IUPHHK-HTI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4179888"/>
            <a:ext cx="2895600" cy="5127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Badan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Usaha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Pemegang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IUPHHK-HTR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4822825"/>
            <a:ext cx="2906713" cy="542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Badan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Usaha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Pemegang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IUPHHK-HD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5434013"/>
            <a:ext cx="2906713" cy="579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Badan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Usaha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Pemegang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IUPHHK-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HKm</a:t>
            </a:r>
            <a:endParaRPr lang="en-US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6143625"/>
            <a:ext cx="2906713" cy="50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Badan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Usaha </a:t>
            </a:r>
            <a:r>
              <a:rPr lang="en-US" dirty="0" err="1">
                <a:solidFill>
                  <a:schemeClr val="tx1"/>
                </a:solidFill>
                <a:latin typeface="Berlin Sans FB" pitchFamily="34" charset="0"/>
              </a:rPr>
              <a:t>Pemegang</a:t>
            </a:r>
            <a:r>
              <a:rPr lang="en-US" dirty="0">
                <a:solidFill>
                  <a:schemeClr val="tx1"/>
                </a:solidFill>
                <a:latin typeface="Berlin Sans FB" pitchFamily="34" charset="0"/>
              </a:rPr>
              <a:t> IUPHHBK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838200" y="3060700"/>
            <a:ext cx="1136650" cy="3286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33800" y="3260725"/>
            <a:ext cx="5229225" cy="3521075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48100" y="3335338"/>
            <a:ext cx="5080000" cy="360362"/>
          </a:xfrm>
          <a:prstGeom prst="rect">
            <a:avLst/>
          </a:prstGeom>
          <a:solidFill>
            <a:srgbClr val="CCEC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solidFill>
                  <a:schemeClr val="tx1"/>
                </a:solidFill>
              </a:rPr>
              <a:t>terikat perjanjian kerjasama dengan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86200" y="3802063"/>
            <a:ext cx="5003800" cy="290353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>
              <a:buFont typeface="+mj-lt"/>
              <a:buAutoNum type="arabicPeriod"/>
              <a:defRPr/>
            </a:pPr>
            <a:r>
              <a:rPr lang="id-ID" sz="1700" dirty="0">
                <a:solidFill>
                  <a:schemeClr val="tx1"/>
                </a:solidFill>
              </a:rPr>
              <a:t>Pemegang IUPHHK-HTR/IUPHHK-HD/IUPHHK-HKm/IUPHHK-HHBK; atau</a:t>
            </a:r>
            <a:endParaRPr lang="en-US" sz="17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sz="1700" dirty="0">
                <a:solidFill>
                  <a:schemeClr val="tx1"/>
                </a:solidFill>
              </a:rPr>
              <a:t>KPH dalam usaha HTI dan/atau HHBK; atau</a:t>
            </a:r>
            <a:endParaRPr lang="en-US" sz="17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sz="1700" dirty="0">
                <a:solidFill>
                  <a:schemeClr val="tx1"/>
                </a:solidFill>
              </a:rPr>
              <a:t>BUMN yang memperoleh penugasan atau pelimpahan wewenang untuk melakukan pengelolaan hutan negara dalam usaha HTI dan/atau HHBK; atau</a:t>
            </a:r>
            <a:endParaRPr lang="en-US" sz="17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sz="1700" dirty="0">
                <a:solidFill>
                  <a:schemeClr val="tx1"/>
                </a:solidFill>
              </a:rPr>
              <a:t>Pengelola KHDTK dalam usaha HHBK; atau</a:t>
            </a:r>
            <a:endParaRPr lang="en-US" sz="17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d-ID" sz="1700" dirty="0">
                <a:solidFill>
                  <a:schemeClr val="tx1"/>
                </a:solidFill>
              </a:rPr>
              <a:t>Pemilik/penguasa lahan dalam usaha HR dan/atau HHBK.</a:t>
            </a:r>
            <a:endParaRPr lang="en-US" sz="17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4579938" y="2916238"/>
            <a:ext cx="1044575" cy="2921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570288" y="3354388"/>
            <a:ext cx="5535612" cy="3429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0963" name="Content Placeholder 2"/>
          <p:cNvSpPr txBox="1">
            <a:spLocks/>
          </p:cNvSpPr>
          <p:nvPr/>
        </p:nvSpPr>
        <p:spPr bwMode="auto">
          <a:xfrm>
            <a:off x="0" y="185738"/>
            <a:ext cx="9124950" cy="118586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300" b="1">
              <a:solidFill>
                <a:srgbClr val="002060"/>
              </a:solidFill>
              <a:latin typeface="Plantagenet Cherokee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d-ID" altLang="en-US" sz="2400" b="1">
                <a:solidFill>
                  <a:schemeClr val="bg1"/>
                </a:solidFill>
                <a:latin typeface="Plantagenet Cherokee" pitchFamily="18" charset="0"/>
              </a:rPr>
              <a:t>BUMN Yang Memperoleh Penugasan </a:t>
            </a:r>
            <a:endParaRPr lang="en-US" altLang="en-US" sz="2400" b="1">
              <a:solidFill>
                <a:schemeClr val="bg1"/>
              </a:solidFill>
              <a:latin typeface="Plantagenet Cherokee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d-ID" altLang="en-US" sz="2400" b="1">
                <a:solidFill>
                  <a:schemeClr val="bg1"/>
                </a:solidFill>
                <a:latin typeface="Plantagenet Cherokee" pitchFamily="18" charset="0"/>
              </a:rPr>
              <a:t>Atau Pelimpahan</a:t>
            </a:r>
            <a:r>
              <a:rPr lang="en-US" altLang="en-US" sz="2400" b="1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id-ID" altLang="en-US" sz="2400" b="1">
                <a:solidFill>
                  <a:schemeClr val="bg1"/>
                </a:solidFill>
                <a:latin typeface="Plantagenet Cherokee" pitchFamily="18" charset="0"/>
              </a:rPr>
              <a:t>Wewenang </a:t>
            </a:r>
            <a:endParaRPr lang="en-US" altLang="en-US" sz="2400" b="1">
              <a:solidFill>
                <a:schemeClr val="bg1"/>
              </a:solidFill>
              <a:latin typeface="Plantagenet Cherokee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d-ID" altLang="en-US" sz="2400" b="1">
                <a:solidFill>
                  <a:schemeClr val="bg1"/>
                </a:solidFill>
                <a:latin typeface="Plantagenet Cherokee" pitchFamily="18" charset="0"/>
              </a:rPr>
              <a:t>Untuk Melakukan Pengelolaan Hutan Negara</a:t>
            </a:r>
            <a:endParaRPr lang="en-US" altLang="en-US" sz="2400" b="1">
              <a:solidFill>
                <a:schemeClr val="bg1"/>
              </a:solidFill>
              <a:latin typeface="Plantagenet Cherokee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id-ID" sz="2400" b="1">
              <a:solidFill>
                <a:srgbClr val="002060"/>
              </a:solidFill>
              <a:latin typeface="Plantagenet Cherokee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403600" y="1479550"/>
            <a:ext cx="1677988" cy="511175"/>
          </a:xfrm>
          <a:prstGeom prst="downArrow">
            <a:avLst>
              <a:gd name="adj1" fmla="val 50000"/>
              <a:gd name="adj2" fmla="val 52631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Content Placeholder 2"/>
          <p:cNvSpPr txBox="1">
            <a:spLocks/>
          </p:cNvSpPr>
          <p:nvPr/>
        </p:nvSpPr>
        <p:spPr bwMode="auto">
          <a:xfrm>
            <a:off x="1905000" y="2098675"/>
            <a:ext cx="4779963" cy="546100"/>
          </a:xfrm>
          <a:prstGeom prst="rect">
            <a:avLst/>
          </a:prstGeom>
          <a:solidFill>
            <a:srgbClr val="002060"/>
          </a:solidFill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Berlin Sans FB" panose="020E0602020502020306" pitchFamily="34" charset="0"/>
              </a:rPr>
              <a:t>Dapat Berperan sebagai Pengelola</a:t>
            </a:r>
          </a:p>
        </p:txBody>
      </p:sp>
      <p:cxnSp>
        <p:nvCxnSpPr>
          <p:cNvPr id="10" name="Straight Arrow Connector 9"/>
          <p:cNvCxnSpPr>
            <a:stCxn id="40965" idx="2"/>
          </p:cNvCxnSpPr>
          <p:nvPr/>
        </p:nvCxnSpPr>
        <p:spPr>
          <a:xfrm flipH="1">
            <a:off x="2827338" y="2644775"/>
            <a:ext cx="1466850" cy="598488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0965" idx="2"/>
          </p:cNvCxnSpPr>
          <p:nvPr/>
        </p:nvCxnSpPr>
        <p:spPr>
          <a:xfrm>
            <a:off x="4295775" y="2644775"/>
            <a:ext cx="1571625" cy="631825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570288" y="3470275"/>
            <a:ext cx="5391150" cy="692150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200" b="1" dirty="0">
                <a:solidFill>
                  <a:srgbClr val="002060"/>
                </a:solidFill>
              </a:rPr>
              <a:t>DILUAR AREAL KERJANYA TETAPI </a:t>
            </a:r>
            <a:r>
              <a:rPr lang="en-US" sz="2200" b="1" dirty="0">
                <a:solidFill>
                  <a:srgbClr val="002060"/>
                </a:solidFill>
              </a:rPr>
              <a:t>TELAH TERIKAT PERJANJIAN KERJASAMA DENGAN</a:t>
            </a:r>
            <a:r>
              <a:rPr lang="id-ID" sz="2200" b="1" dirty="0">
                <a:solidFill>
                  <a:srgbClr val="002060"/>
                </a:solidFill>
              </a:rPr>
              <a:t>: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40969" name="Content Placeholder 2"/>
          <p:cNvSpPr txBox="1">
            <a:spLocks/>
          </p:cNvSpPr>
          <p:nvPr/>
        </p:nvSpPr>
        <p:spPr bwMode="auto">
          <a:xfrm>
            <a:off x="3657600" y="4356100"/>
            <a:ext cx="5303838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id-ID" altLang="en-US" sz="1800"/>
              <a:t>Pemegang</a:t>
            </a:r>
            <a:r>
              <a:rPr lang="en-US" altLang="en-US" sz="1800"/>
              <a:t> </a:t>
            </a:r>
            <a:r>
              <a:rPr lang="id-ID" altLang="en-US" sz="1800"/>
              <a:t>IUPHHK-HTR</a:t>
            </a:r>
            <a:r>
              <a:rPr lang="en-US" altLang="en-US" sz="1800"/>
              <a:t>, </a:t>
            </a:r>
            <a:r>
              <a:rPr lang="id-ID" altLang="en-US" sz="1800"/>
              <a:t>IUPHHK-HD</a:t>
            </a:r>
            <a:r>
              <a:rPr lang="en-US" altLang="en-US" sz="1800"/>
              <a:t>, </a:t>
            </a:r>
            <a:r>
              <a:rPr lang="id-ID" altLang="en-US" sz="1800"/>
              <a:t>IUPHHK-HKm</a:t>
            </a:r>
            <a:r>
              <a:rPr lang="en-US" altLang="en-US" sz="1800"/>
              <a:t> atau </a:t>
            </a:r>
            <a:r>
              <a:rPr lang="id-ID" altLang="en-US" sz="1800"/>
              <a:t>IUPHHK-HHBK; atau</a:t>
            </a:r>
            <a:endParaRPr lang="en-US" altLang="en-US" sz="1800"/>
          </a:p>
          <a:p>
            <a:pPr>
              <a:buFont typeface="Wingdings" panose="05000000000000000000" pitchFamily="2" charset="2"/>
              <a:buChar char="ü"/>
            </a:pPr>
            <a:r>
              <a:rPr lang="id-ID" altLang="en-US" sz="1800"/>
              <a:t>KPH dalam usaha HTI dan/atau HHBK; atau</a:t>
            </a:r>
            <a:endParaRPr lang="en-US" altLang="en-US" sz="1800"/>
          </a:p>
          <a:p>
            <a:pPr>
              <a:buFont typeface="Wingdings" panose="05000000000000000000" pitchFamily="2" charset="2"/>
              <a:buChar char="ü"/>
            </a:pPr>
            <a:r>
              <a:rPr lang="id-ID" altLang="en-US" sz="1800"/>
              <a:t>Pengelola KHDTK dalam usaha HHBK; atau</a:t>
            </a:r>
            <a:endParaRPr lang="en-US" altLang="en-US" sz="1800"/>
          </a:p>
          <a:p>
            <a:pPr>
              <a:buFont typeface="Wingdings" panose="05000000000000000000" pitchFamily="2" charset="2"/>
              <a:buChar char="ü"/>
            </a:pPr>
            <a:r>
              <a:rPr lang="id-ID" altLang="en-US" sz="1800"/>
              <a:t>Pemilik/penguasa lahan dalam usaha HR dan/atau HHBK</a:t>
            </a:r>
            <a:r>
              <a:rPr lang="en-US" altLang="en-US" sz="1800"/>
              <a:t> yang tergabung dalam kelompok.</a:t>
            </a:r>
            <a:endParaRPr lang="en-US" altLang="id-ID" sz="1800">
              <a:latin typeface="Berlin Sans FB" panose="020E0602020502020306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3354388"/>
            <a:ext cx="3124200" cy="1001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3470275"/>
            <a:ext cx="2819400" cy="692150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DI AREAL KERJANYA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0250" y="1906588"/>
            <a:ext cx="7005638" cy="4619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Wanatani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en-US" sz="2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Agroforestry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endParaRPr lang="id-ID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4063" y="2597150"/>
            <a:ext cx="6980237" cy="446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Pembibitan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7363" y="1216025"/>
            <a:ext cx="7256462" cy="446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Pembuatan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Tanaman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2288" y="3259138"/>
            <a:ext cx="7219950" cy="46196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Komoditas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Non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Kehutanan</a:t>
            </a:r>
            <a:endParaRPr lang="id-ID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0175" y="4757738"/>
            <a:ext cx="6334125" cy="446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Pengolahan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Hasil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Hutan</a:t>
            </a:r>
            <a:endParaRPr lang="id-ID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000" y="5441950"/>
            <a:ext cx="6337300" cy="460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514350" indent="-514350" eaLnBrk="1" hangingPunct="1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Sarana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Produksi</a:t>
            </a:r>
            <a:endParaRPr lang="id-ID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8527"/>
            <a:ext cx="9173309" cy="754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300" b="1" dirty="0">
                <a:ln w="13462">
                  <a:solidFill>
                    <a:schemeClr val="bg1"/>
                  </a:solidFill>
                  <a:prstDash val="solid"/>
                </a:ln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JENIS PEMBIAYAAN BAGI HASIL</a:t>
            </a:r>
          </a:p>
        </p:txBody>
      </p:sp>
      <p:sp>
        <p:nvSpPr>
          <p:cNvPr id="16" name="Oval 15"/>
          <p:cNvSpPr/>
          <p:nvPr/>
        </p:nvSpPr>
        <p:spPr>
          <a:xfrm>
            <a:off x="173038" y="2171700"/>
            <a:ext cx="1665287" cy="1177925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</a:rPr>
              <a:t>ON FARM</a:t>
            </a:r>
            <a:endParaRPr lang="en-US" sz="44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98550" y="4829175"/>
            <a:ext cx="1477963" cy="985838"/>
          </a:xfrm>
          <a:prstGeom prst="ellipse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Berlin Sans FB Demi" pitchFamily="34" charset="0"/>
              </a:rPr>
              <a:t>OFF FARM</a:t>
            </a:r>
          </a:p>
        </p:txBody>
      </p:sp>
      <p:pic>
        <p:nvPicPr>
          <p:cNvPr id="419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75" y="1554163"/>
            <a:ext cx="11906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4965700"/>
            <a:ext cx="10255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8950" y="4017963"/>
            <a:ext cx="8515350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d-ID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--- --- --- --- --- --- --- --- --- --- --- --- --- --- --- --- --- --- --- --- --- --- --- </a:t>
            </a:r>
            <a:endParaRPr lang="id-ID" sz="2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1999" y="457200"/>
            <a:ext cx="7620001" cy="754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300" b="1" dirty="0">
                <a:ln w="13462">
                  <a:solidFill>
                    <a:schemeClr val="bg1"/>
                  </a:solidFill>
                  <a:prstDash val="solid"/>
                </a:ln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PEMBIAYAAN BAGI HASIL</a:t>
            </a:r>
          </a:p>
        </p:txBody>
      </p:sp>
      <p:sp>
        <p:nvSpPr>
          <p:cNvPr id="5" name="Freeform 9"/>
          <p:cNvSpPr>
            <a:spLocks/>
          </p:cNvSpPr>
          <p:nvPr/>
        </p:nvSpPr>
        <p:spPr bwMode="gray">
          <a:xfrm flipH="1">
            <a:off x="4419600" y="1162050"/>
            <a:ext cx="1447800" cy="15811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6" name="Freeform 7"/>
          <p:cNvSpPr>
            <a:spLocks/>
          </p:cNvSpPr>
          <p:nvPr/>
        </p:nvSpPr>
        <p:spPr bwMode="gray">
          <a:xfrm>
            <a:off x="2982913" y="1211263"/>
            <a:ext cx="1436687" cy="1455737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761999" y="1669266"/>
            <a:ext cx="2067841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d-ID" sz="3000" b="1" dirty="0">
                <a:ln w="13462">
                  <a:solidFill>
                    <a:schemeClr val="bg1"/>
                  </a:solidFill>
                  <a:prstDash val="solid"/>
                </a:ln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Biaya Langsung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9801" y="1669265"/>
            <a:ext cx="23622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d-ID" sz="3000" b="1" dirty="0">
                <a:ln w="13462">
                  <a:solidFill>
                    <a:schemeClr val="bg1"/>
                  </a:solidFill>
                  <a:prstDash val="solid"/>
                </a:ln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Biaya Tidak Langsung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3733800"/>
            <a:ext cx="3385679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Paling tinggi 20% dari biaya langsung.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MS PMincho" panose="02020600040205080304" pitchFamily="18" charset="-128"/>
              </a:rPr>
              <a:t>Biaya administrasi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MS PMincho" panose="02020600040205080304" pitchFamily="18" charset="-128"/>
              </a:rPr>
              <a:t>Biaya manajemen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MS PMincho" panose="02020600040205080304" pitchFamily="18" charset="-128"/>
              </a:rPr>
              <a:t>Kelola sosial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MS PMincho" panose="02020600040205080304" pitchFamily="18" charset="-128"/>
              </a:rPr>
              <a:t>Penguatan kelembagaan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MS PMincho" panose="02020600040205080304" pitchFamily="18" charset="-128"/>
              </a:rPr>
              <a:t>Asuransi usaha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MS PMincho" panose="02020600040205080304" pitchFamily="18" charset="-128"/>
              </a:rPr>
              <a:t>Biaya akibat perjanjian kerjasama</a:t>
            </a:r>
          </a:p>
        </p:txBody>
      </p:sp>
      <p:sp>
        <p:nvSpPr>
          <p:cNvPr id="13" name="Left Arrow 12"/>
          <p:cNvSpPr/>
          <p:nvPr/>
        </p:nvSpPr>
        <p:spPr>
          <a:xfrm rot="16197236">
            <a:off x="6734482" y="2879493"/>
            <a:ext cx="806499" cy="659842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3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Left Arrow 13"/>
          <p:cNvSpPr/>
          <p:nvPr/>
        </p:nvSpPr>
        <p:spPr>
          <a:xfrm rot="16197236">
            <a:off x="1376242" y="2879493"/>
            <a:ext cx="806499" cy="659842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3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761999" y="3733800"/>
            <a:ext cx="2034987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d-ID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MS PMincho" panose="02020600040205080304" pitchFamily="18" charset="-128"/>
                <a:cs typeface="Arial" charset="0"/>
              </a:rPr>
              <a:t>Biaya-biaya yang berhubungan langsung dengan usaha kehutanan</a:t>
            </a:r>
            <a:endParaRPr lang="id-ID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 txBox="1">
            <a:spLocks/>
          </p:cNvSpPr>
          <p:nvPr/>
        </p:nvSpPr>
        <p:spPr bwMode="auto">
          <a:xfrm>
            <a:off x="155575" y="757238"/>
            <a:ext cx="8850313" cy="605155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7701" y="1003462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</a:rPr>
              <a:t>1</a:t>
            </a:r>
            <a:endParaRPr lang="id-ID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375" y="1062038"/>
            <a:ext cx="8120063" cy="3444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Plafond Pembiayaan Pembuatan Tanaman Kehutanan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57250" y="1406525"/>
            <a:ext cx="8126413" cy="1370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Seluas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areal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usaha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efektif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X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biaya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pembuatan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tanaman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per Ha, paling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Rp40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Milyar</a:t>
            </a:r>
            <a:r>
              <a:rPr lang="id-ID" altLang="id-ID" sz="21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id-ID" altLang="id-ID" sz="2100" b="1" dirty="0" smtClean="0">
                <a:latin typeface="Berlin Sans FB" panose="020E0602020502020306" pitchFamily="34" charset="0"/>
                <a:ea typeface="Batang" pitchFamily="18" charset="-127"/>
              </a:rPr>
              <a:t>(HTR, HD dan HKm).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80.000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pohon</a:t>
            </a: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 X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biaya</a:t>
            </a: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pembuatan</a:t>
            </a: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tanaman</a:t>
            </a: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 per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pohon</a:t>
            </a: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, paling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altLang="id-ID" sz="2100" dirty="0">
                <a:latin typeface="Berlin Sans FB" panose="020E0602020502020306" pitchFamily="34" charset="0"/>
                <a:ea typeface="Batang" pitchFamily="18" charset="-127"/>
              </a:rPr>
              <a:t> Rp5 </a:t>
            </a:r>
            <a:r>
              <a:rPr lang="en-US" altLang="id-ID" sz="2100" dirty="0" err="1">
                <a:latin typeface="Berlin Sans FB" panose="020E0602020502020306" pitchFamily="34" charset="0"/>
                <a:ea typeface="Batang" pitchFamily="18" charset="-127"/>
              </a:rPr>
              <a:t>Milyar</a:t>
            </a:r>
            <a:r>
              <a:rPr lang="id-ID" altLang="id-ID" sz="21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id-ID" altLang="id-ID" sz="2100" b="1" dirty="0">
                <a:latin typeface="Berlin Sans FB" panose="020E0602020502020306" pitchFamily="34" charset="0"/>
                <a:ea typeface="Batang" pitchFamily="18" charset="-127"/>
              </a:rPr>
              <a:t>(HR</a:t>
            </a:r>
            <a:r>
              <a:rPr lang="id-ID" altLang="id-ID" sz="2100" b="1" dirty="0" smtClean="0">
                <a:latin typeface="Berlin Sans FB" panose="020E0602020502020306" pitchFamily="34" charset="0"/>
                <a:ea typeface="Batang" pitchFamily="18" charset="-127"/>
              </a:rPr>
              <a:t>). </a:t>
            </a:r>
            <a:endParaRPr lang="en-US" altLang="id-ID" sz="2100" b="1" dirty="0">
              <a:latin typeface="Berlin Sans FB" panose="020E0602020502020306" pitchFamily="34" charset="0"/>
              <a:ea typeface="Batang" pitchFamily="18" charset="-127"/>
            </a:endParaRPr>
          </a:p>
          <a:p>
            <a:pPr algn="just" eaLnBrk="1" hangingPunct="1">
              <a:defRPr/>
            </a:pP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467600" cy="96043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BATAS MAKSIMAL PEMBIAYAAN BAGI HASIL</a:t>
            </a:r>
            <a:endParaRPr lang="en-US" sz="3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9996" y="3691272"/>
            <a:ext cx="714375" cy="6022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5025" y="3690938"/>
            <a:ext cx="8128000" cy="3206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Pembiayaan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id-ID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Wanatani (</a:t>
            </a:r>
            <a:r>
              <a:rPr lang="id-ID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Agroforesty</a:t>
            </a:r>
            <a:r>
              <a:rPr lang="id-ID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2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024438" y="4022725"/>
            <a:ext cx="3937000" cy="2005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000" b="1" dirty="0" smtClean="0">
                <a:latin typeface="Berlin Sans FB" panose="020E0602020502020306" pitchFamily="34" charset="0"/>
                <a:ea typeface="Batang" pitchFamily="18" charset="-127"/>
              </a:rPr>
              <a:t>HR :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id-ID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P</a:t>
            </a:r>
            <a:r>
              <a:rPr lang="en-US" altLang="id-ID" sz="2100" b="1" dirty="0" err="1" smtClean="0">
                <a:latin typeface="Arial Narrow" panose="020B0606020202030204" pitchFamily="34" charset="0"/>
                <a:ea typeface="Batang" pitchFamily="18" charset="-127"/>
              </a:rPr>
              <a:t>embuatan</a:t>
            </a:r>
            <a:r>
              <a:rPr lang="en-US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100" b="1" dirty="0" err="1" smtClean="0">
                <a:latin typeface="Arial Narrow" panose="020B0606020202030204" pitchFamily="34" charset="0"/>
                <a:ea typeface="Batang" pitchFamily="18" charset="-127"/>
              </a:rPr>
              <a:t>tanaman</a:t>
            </a:r>
            <a:r>
              <a:rPr lang="id-ID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 pokok 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paling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altLang="id-ID" sz="2100" dirty="0" smtClean="0">
                <a:latin typeface="Berlin Sans FB" panose="020E0602020502020306" pitchFamily="34" charset="0"/>
                <a:ea typeface="Batang" pitchFamily="18" charset="-127"/>
              </a:rPr>
              <a:t> Rp5 </a:t>
            </a:r>
            <a:r>
              <a:rPr lang="en-US" altLang="id-ID" sz="2100" dirty="0" err="1" smtClean="0">
                <a:latin typeface="Berlin Sans FB" panose="020E0602020502020306" pitchFamily="34" charset="0"/>
                <a:ea typeface="Batang" pitchFamily="18" charset="-127"/>
              </a:rPr>
              <a:t>Milyar</a:t>
            </a:r>
            <a:r>
              <a:rPr lang="id-ID" altLang="id-ID" sz="2100" dirty="0">
                <a:latin typeface="Berlin Sans FB" panose="020E0602020502020306" pitchFamily="34" charset="0"/>
                <a:ea typeface="Batang" pitchFamily="18" charset="-127"/>
              </a:rPr>
              <a:t>.</a:t>
            </a:r>
            <a:endParaRPr lang="id-ID" altLang="id-ID" sz="2100" b="1" dirty="0" smtClean="0">
              <a:latin typeface="Arial Narrow" panose="020B0606020202030204" pitchFamily="34" charset="0"/>
              <a:ea typeface="Batang" pitchFamily="18" charset="-127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id-ID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Budidaya komoditas non kehutanan paling tinggi Rp20 Milyar.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endParaRPr lang="id-ID" altLang="id-ID" sz="2200" b="1" dirty="0" smtClean="0">
              <a:latin typeface="Arial Narrow" panose="020B0606020202030204" pitchFamily="34" charset="0"/>
              <a:ea typeface="Batang" pitchFamily="18" charset="-127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pic>
        <p:nvPicPr>
          <p:cNvPr id="450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-6350"/>
            <a:ext cx="17478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55663" y="4033838"/>
            <a:ext cx="3911600" cy="20050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000" b="1" dirty="0" smtClean="0">
                <a:latin typeface="Berlin Sans FB" panose="020E0602020502020306" pitchFamily="34" charset="0"/>
                <a:ea typeface="Batang" pitchFamily="18" charset="-127"/>
              </a:rPr>
              <a:t>HTR, HD dan HKm :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id-ID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P</a:t>
            </a:r>
            <a:r>
              <a:rPr lang="en-US" altLang="id-ID" sz="2100" b="1" dirty="0" err="1" smtClean="0">
                <a:latin typeface="Arial Narrow" panose="020B0606020202030204" pitchFamily="34" charset="0"/>
                <a:ea typeface="Batang" pitchFamily="18" charset="-127"/>
              </a:rPr>
              <a:t>embuatan</a:t>
            </a:r>
            <a:r>
              <a:rPr lang="en-US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en-US" altLang="id-ID" sz="2100" b="1" dirty="0" err="1" smtClean="0">
                <a:latin typeface="Arial Narrow" panose="020B0606020202030204" pitchFamily="34" charset="0"/>
                <a:ea typeface="Batang" pitchFamily="18" charset="-127"/>
              </a:rPr>
              <a:t>tanaman</a:t>
            </a:r>
            <a:r>
              <a:rPr lang="en-US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 </a:t>
            </a:r>
            <a:r>
              <a:rPr lang="id-ID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pokok paling tinggi Rp40 Milyar.</a:t>
            </a:r>
            <a:endParaRPr lang="id-ID" altLang="id-ID" sz="2100" b="1" dirty="0">
              <a:latin typeface="Arial Narrow" panose="020B0606020202030204" pitchFamily="34" charset="0"/>
              <a:ea typeface="Batang" pitchFamily="18" charset="-127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id-ID" altLang="id-ID" sz="2100" b="1" dirty="0" smtClean="0">
                <a:latin typeface="Arial Narrow" panose="020B0606020202030204" pitchFamily="34" charset="0"/>
                <a:ea typeface="Batang" pitchFamily="18" charset="-127"/>
              </a:rPr>
              <a:t>Budidaya komoditas non kehutanan paling tinggi Rp20 Milyar.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endParaRPr lang="en-US" altLang="id-ID" sz="21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063" y="2755900"/>
            <a:ext cx="8121650" cy="388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Jangka Waktu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1375" y="3114675"/>
            <a:ext cx="8126413" cy="44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Paling lama 16 tahun</a:t>
            </a: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375" y="5983288"/>
            <a:ext cx="8120063" cy="3889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Jangka Waktu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5025" y="6367463"/>
            <a:ext cx="8126413" cy="44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Paling lama 16 tahun</a:t>
            </a: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1178" y="4235838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846138" y="4295775"/>
            <a:ext cx="8128000" cy="5254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Plafond Pembiayaan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id-ID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Komoditas Non Kehutanan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7725" y="4816475"/>
            <a:ext cx="8126413" cy="1106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Sebesar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80%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dari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perkiraan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nilai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tegakan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yang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ada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, paling </a:t>
            </a:r>
            <a:r>
              <a:rPr lang="en-US" sz="2400" dirty="0" err="1">
                <a:latin typeface="Berlin Sans FB" panose="020E0602020502020306" pitchFamily="34" charset="0"/>
                <a:ea typeface="Batang" pitchFamily="18" charset="-127"/>
              </a:rPr>
              <a:t>tinggi</a:t>
            </a:r>
            <a:r>
              <a:rPr lang="en-US" sz="2400" dirty="0">
                <a:latin typeface="Berlin Sans FB" panose="020E0602020502020306" pitchFamily="34" charset="0"/>
                <a:ea typeface="Batang" pitchFamily="18" charset="-127"/>
              </a:rPr>
              <a:t> Rp20 </a:t>
            </a:r>
            <a:r>
              <a:rPr lang="en-US" sz="2400" dirty="0" smtClean="0">
                <a:latin typeface="Berlin Sans FB" panose="020E0602020502020306" pitchFamily="34" charset="0"/>
                <a:ea typeface="Batang" pitchFamily="18" charset="-127"/>
              </a:rPr>
              <a:t>M</a:t>
            </a:r>
            <a:r>
              <a:rPr lang="id-ID" sz="2400" dirty="0" smtClean="0">
                <a:latin typeface="Berlin Sans FB" panose="020E0602020502020306" pitchFamily="34" charset="0"/>
                <a:ea typeface="Batang" pitchFamily="18" charset="-127"/>
              </a:rPr>
              <a:t>ilyar.</a:t>
            </a:r>
            <a:endParaRPr lang="en-US" altLang="id-ID" sz="24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467600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3500" b="1" dirty="0">
                <a:solidFill>
                  <a:schemeClr val="bg1"/>
                </a:solidFill>
                <a:latin typeface="Agency FB" panose="020B0503020202020204" pitchFamily="34" charset="0"/>
              </a:rPr>
              <a:t>BATAS MAKSIMAL PEMBIAYAAN BAGI HASIL </a:t>
            </a:r>
            <a:r>
              <a:rPr lang="id-ID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(Lanjutan...)</a:t>
            </a:r>
          </a:p>
        </p:txBody>
      </p:sp>
      <p:pic>
        <p:nvPicPr>
          <p:cNvPr id="460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676400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50438" y="1254692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7725" y="1370013"/>
            <a:ext cx="8128000" cy="4127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Plafond Pembiayaan Pembibitan Tanaman Kehutanan</a:t>
            </a:r>
            <a:endParaRPr lang="en-US" sz="2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49313" y="1790700"/>
            <a:ext cx="8126412" cy="1365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Usaha Mikro 	: Rp200 Juta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Usaha Kecil		: Rp2 </a:t>
            </a: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Milyar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Pelaku Usaha Menengah	: Rp40 milyar</a:t>
            </a:r>
            <a:endParaRPr lang="en-US" altLang="id-ID" sz="2200" dirty="0" smtClean="0">
              <a:latin typeface="Berlin Sans FB" panose="020E0602020502020306" pitchFamily="34" charset="0"/>
              <a:ea typeface="Batang" pitchFamily="18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5188" y="3155950"/>
            <a:ext cx="8120062" cy="388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Jangka Waktu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5663" y="3540125"/>
            <a:ext cx="8126412" cy="44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Paling lama 4 tahun</a:t>
            </a: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8363" y="5915025"/>
            <a:ext cx="8120062" cy="388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Jangka Waktu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8838" y="6299200"/>
            <a:ext cx="8126412" cy="44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Paling lama 10 tahun</a:t>
            </a: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 txBox="1">
            <a:spLocks/>
          </p:cNvSpPr>
          <p:nvPr/>
        </p:nvSpPr>
        <p:spPr bwMode="auto">
          <a:xfrm>
            <a:off x="158750" y="769938"/>
            <a:ext cx="8850313" cy="58674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467600" cy="110331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3500" b="1" dirty="0">
                <a:solidFill>
                  <a:schemeClr val="bg1"/>
                </a:solidFill>
                <a:latin typeface="Agency FB" panose="020B0503020202020204" pitchFamily="34" charset="0"/>
              </a:rPr>
              <a:t>BATAS MAKSIMAL PEMBIAYAAN BAGI HASIL </a:t>
            </a:r>
            <a:r>
              <a:rPr lang="id-ID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(Lanjutan...)</a:t>
            </a:r>
          </a:p>
        </p:txBody>
      </p:sp>
      <p:sp>
        <p:nvSpPr>
          <p:cNvPr id="17" name="Oval 16"/>
          <p:cNvSpPr/>
          <p:nvPr/>
        </p:nvSpPr>
        <p:spPr>
          <a:xfrm>
            <a:off x="123357" y="1280987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1341438"/>
            <a:ext cx="8128000" cy="52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Plafond Pembiayaan Pengolahan Hasil Hutan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9788" y="1862138"/>
            <a:ext cx="8126412" cy="112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Usaha Mikro 	</a:t>
            </a: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: </a:t>
            </a: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Rp200 Juta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Usaha Kecil		: Rp2 Milyar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Usaha Menengah	: </a:t>
            </a: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Rp40 </a:t>
            </a: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milyar</a:t>
            </a: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5817" y="3865977"/>
            <a:ext cx="714375" cy="6429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rgbClr val="002060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kern="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0100" y="3925888"/>
            <a:ext cx="8128000" cy="52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Plafond Pembiayaan Sarana Produksi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01688" y="4446588"/>
            <a:ext cx="8126412" cy="1187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Pelaku Usaha Mikro 	: Rp200 Juta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</a:t>
            </a: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Usaha Kecil		: Rp2 Milyar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  <a:defRPr/>
            </a:pPr>
            <a:r>
              <a:rPr lang="id-ID" altLang="id-ID" sz="2200" dirty="0">
                <a:latin typeface="Berlin Sans FB" panose="020E0602020502020306" pitchFamily="34" charset="0"/>
                <a:ea typeface="Batang" pitchFamily="18" charset="-127"/>
              </a:rPr>
              <a:t>Pelaku </a:t>
            </a:r>
            <a:r>
              <a:rPr lang="id-ID" altLang="id-ID" sz="2200" dirty="0" smtClean="0">
                <a:latin typeface="Berlin Sans FB" panose="020E0602020502020306" pitchFamily="34" charset="0"/>
                <a:ea typeface="Batang" pitchFamily="18" charset="-127"/>
              </a:rPr>
              <a:t>Usaha Menengah	: Rp40 milyar</a:t>
            </a:r>
            <a:endParaRPr lang="en-US" altLang="id-ID" sz="2200" dirty="0">
              <a:latin typeface="Berlin Sans FB" panose="020E0602020502020306" pitchFamily="34" charset="0"/>
              <a:ea typeface="Batang" pitchFamily="18" charset="-127"/>
            </a:endParaRPr>
          </a:p>
        </p:txBody>
      </p:sp>
      <p:pic>
        <p:nvPicPr>
          <p:cNvPr id="471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676400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52488" y="2971800"/>
            <a:ext cx="8120062" cy="388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Jangka Waktu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4550" y="3355975"/>
            <a:ext cx="8126413" cy="44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Paling lama 6 tahun</a:t>
            </a: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1213" y="5629275"/>
            <a:ext cx="8120062" cy="388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36550">
              <a:defRPr/>
            </a:pPr>
            <a:r>
              <a:rPr lang="id-ID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Jangka Waktu</a:t>
            </a:r>
            <a:endParaRPr lang="en-US" sz="23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688" y="6013450"/>
            <a:ext cx="8126412" cy="44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Paling lama </a:t>
            </a:r>
            <a:r>
              <a:rPr lang="id-ID" altLang="id-ID" sz="2200" b="1" dirty="0">
                <a:latin typeface="Berlin Sans FB Demi" panose="020E0802020502020306" pitchFamily="34" charset="0"/>
                <a:ea typeface="Batang" pitchFamily="18" charset="-127"/>
              </a:rPr>
              <a:t>4</a:t>
            </a:r>
            <a:r>
              <a:rPr lang="id-ID" altLang="id-ID" sz="2200" b="1" dirty="0" smtClean="0">
                <a:latin typeface="Berlin Sans FB Demi" panose="020E0802020502020306" pitchFamily="34" charset="0"/>
                <a:ea typeface="Batang" pitchFamily="18" charset="-127"/>
              </a:rPr>
              <a:t> tahun</a:t>
            </a:r>
            <a:endParaRPr lang="en-US" altLang="id-ID" sz="2200" b="1" dirty="0">
              <a:latin typeface="Berlin Sans FB Demi" panose="020E0802020502020306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0" y="769938"/>
            <a:ext cx="9144000" cy="6088062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d-ID" sz="3600" b="1">
              <a:latin typeface="Berlin Sans FB Demi" panose="020E0802020502020306" pitchFamily="34" charset="0"/>
              <a:ea typeface="Batang" pitchFamily="18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0"/>
            <a:ext cx="7467600" cy="1103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3500" b="1" dirty="0">
                <a:solidFill>
                  <a:schemeClr val="tx1"/>
                </a:solidFill>
                <a:latin typeface="Agency FB" panose="020B0503020202020204" pitchFamily="34" charset="0"/>
              </a:rPr>
              <a:t>JANGKA WAKTU PEMBIAYAAN BAGI HASIL</a:t>
            </a:r>
            <a:endParaRPr lang="id-ID" sz="30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676400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79777" y="1746667"/>
            <a:ext cx="3886200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Jangka waktu pembiayaan </a:t>
            </a:r>
            <a:r>
              <a:rPr lang="id-ID" sz="2200" b="1" i="1" dirty="0">
                <a:ln w="0"/>
                <a:solidFill>
                  <a:srgbClr val="3333CC"/>
                </a:solidFill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on farm</a:t>
            </a:r>
            <a:r>
              <a:rPr lang="id-ID" sz="2200" b="1" i="1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 </a:t>
            </a: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mempertimbangkan :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Jenis komoditas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Produktivitas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Kepastian Pasar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Harga Pasar </a:t>
            </a:r>
            <a:endParaRPr lang="id-ID" sz="2200" dirty="0">
              <a:ln w="0"/>
              <a:latin typeface="Berlin Sans FB" panose="020E0602020502020306" pitchFamily="34" charset="0"/>
              <a:ea typeface="MS PMincho" panose="02020600040205080304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83906" y="3870325"/>
            <a:ext cx="3886200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Jangka waktu pembiayaan </a:t>
            </a:r>
            <a:r>
              <a:rPr lang="id-ID" sz="2200" b="1" i="1" dirty="0">
                <a:ln w="0"/>
                <a:solidFill>
                  <a:srgbClr val="3333CC"/>
                </a:solidFill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off farm</a:t>
            </a:r>
            <a:r>
              <a:rPr lang="id-ID" sz="2200" b="1" dirty="0">
                <a:ln w="0"/>
                <a:solidFill>
                  <a:srgbClr val="3333CC"/>
                </a:solidFill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 </a:t>
            </a: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mempertimbangkan :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Kapasitas Produksi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Kepastian Pasar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id-ID" sz="2200" dirty="0">
                <a:ln w="0"/>
                <a:latin typeface="Berlin Sans FB" panose="020E0602020502020306" pitchFamily="34" charset="0"/>
                <a:ea typeface="MS PMincho" panose="02020600040205080304" pitchFamily="18" charset="-128"/>
                <a:cs typeface="Arial" charset="0"/>
              </a:rPr>
              <a:t>Harga Pasar </a:t>
            </a:r>
          </a:p>
          <a:p>
            <a:pPr eaLnBrk="1" hangingPunct="1">
              <a:defRPr/>
            </a:pPr>
            <a:endParaRPr lang="id-ID" sz="2200" dirty="0">
              <a:ln w="0"/>
              <a:latin typeface="Berlin Sans FB" panose="020E0602020502020306" pitchFamily="34" charset="0"/>
              <a:ea typeface="MS PMincho" panose="02020600040205080304" pitchFamily="18" charset="-128"/>
              <a:cs typeface="Arial" charset="0"/>
            </a:endParaRPr>
          </a:p>
        </p:txBody>
      </p:sp>
      <p:grpSp>
        <p:nvGrpSpPr>
          <p:cNvPr id="48139" name="Group 8"/>
          <p:cNvGrpSpPr>
            <a:grpSpLocks/>
          </p:cNvGrpSpPr>
          <p:nvPr/>
        </p:nvGrpSpPr>
        <p:grpSpPr bwMode="auto">
          <a:xfrm>
            <a:off x="5105400" y="1585913"/>
            <a:ext cx="3236913" cy="2062162"/>
            <a:chOff x="5105401" y="1585436"/>
            <a:chExt cx="3236442" cy="20619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10200" y="2434824"/>
              <a:ext cx="1360058" cy="8589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28615" y="1804159"/>
              <a:ext cx="1295401" cy="858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3757" y="2668176"/>
              <a:ext cx="1668086" cy="9792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05401" y="1585436"/>
              <a:ext cx="1683494" cy="8598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8140" name="Group 23"/>
          <p:cNvGrpSpPr>
            <a:grpSpLocks/>
          </p:cNvGrpSpPr>
          <p:nvPr/>
        </p:nvGrpSpPr>
        <p:grpSpPr bwMode="auto">
          <a:xfrm>
            <a:off x="838200" y="4297363"/>
            <a:ext cx="3236913" cy="2062162"/>
            <a:chOff x="5105401" y="1585436"/>
            <a:chExt cx="3236442" cy="206195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10200" y="2434824"/>
              <a:ext cx="1360058" cy="8589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28615" y="1804159"/>
              <a:ext cx="1295401" cy="858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73757" y="2668176"/>
              <a:ext cx="1668086" cy="9792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05401" y="1585436"/>
              <a:ext cx="1683494" cy="8598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203200" y="1430338"/>
            <a:ext cx="5414963" cy="2819400"/>
          </a:xfrm>
          <a:solidFill>
            <a:schemeClr val="accent3">
              <a:lumMod val="40000"/>
              <a:lumOff val="60000"/>
            </a:schemeClr>
          </a:solidFill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400050" indent="-400050" eaLnBrk="1" hangingPunct="1">
              <a:buFont typeface="Wingdings" pitchFamily="2" charset="2"/>
              <a:buChar char="ü"/>
              <a:defRPr/>
            </a:pPr>
            <a:r>
              <a:rPr lang="en-US" altLang="en-US" sz="2700" dirty="0" err="1" smtClean="0">
                <a:latin typeface="Arial Narrow" pitchFamily="34" charset="0"/>
              </a:rPr>
              <a:t>Peningkatan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pemberdayaan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ekonomi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rakyat</a:t>
            </a:r>
            <a:endParaRPr lang="en-US" altLang="en-US" sz="2700" dirty="0" smtClean="0">
              <a:latin typeface="Arial Narrow" pitchFamily="34" charset="0"/>
            </a:endParaRPr>
          </a:p>
          <a:p>
            <a:pPr marL="400050" indent="-400050" eaLnBrk="1" hangingPunct="1">
              <a:buFont typeface="Wingdings" pitchFamily="2" charset="2"/>
              <a:buChar char="ü"/>
              <a:defRPr/>
            </a:pPr>
            <a:r>
              <a:rPr lang="en-US" altLang="en-US" sz="2700" dirty="0" err="1" smtClean="0">
                <a:latin typeface="Arial Narrow" pitchFamily="34" charset="0"/>
              </a:rPr>
              <a:t>Pengentasan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kemiskinan</a:t>
            </a:r>
            <a:endParaRPr lang="en-US" altLang="en-US" sz="2700" dirty="0" smtClean="0">
              <a:latin typeface="Arial Narrow" pitchFamily="34" charset="0"/>
            </a:endParaRPr>
          </a:p>
          <a:p>
            <a:pPr marL="400050" indent="-400050" eaLnBrk="1" hangingPunct="1">
              <a:buFont typeface="Wingdings" pitchFamily="2" charset="2"/>
              <a:buChar char="ü"/>
              <a:defRPr/>
            </a:pPr>
            <a:r>
              <a:rPr lang="en-US" altLang="en-US" sz="2700" dirty="0" err="1" smtClean="0">
                <a:latin typeface="Arial Narrow" pitchFamily="34" charset="0"/>
              </a:rPr>
              <a:t>Perluasan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kesempatan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kerja</a:t>
            </a:r>
            <a:endParaRPr lang="en-US" altLang="en-US" sz="2700" dirty="0" smtClean="0">
              <a:latin typeface="Arial Narrow" pitchFamily="34" charset="0"/>
            </a:endParaRPr>
          </a:p>
          <a:p>
            <a:pPr marL="400050" indent="-400050" eaLnBrk="1" hangingPunct="1">
              <a:buFont typeface="Wingdings" pitchFamily="2" charset="2"/>
              <a:buChar char="ü"/>
              <a:defRPr/>
            </a:pPr>
            <a:r>
              <a:rPr lang="en-US" altLang="en-US" sz="2700" dirty="0" err="1" smtClean="0">
                <a:latin typeface="Arial Narrow" pitchFamily="34" charset="0"/>
              </a:rPr>
              <a:t>Peningkatan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produktifitas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hutan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dan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perbaikan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mutu</a:t>
            </a:r>
            <a:r>
              <a:rPr lang="en-US" altLang="en-US" sz="2700" dirty="0" smtClean="0">
                <a:latin typeface="Arial Narrow" pitchFamily="34" charset="0"/>
              </a:rPr>
              <a:t> </a:t>
            </a:r>
            <a:r>
              <a:rPr lang="en-US" altLang="en-US" sz="2700" dirty="0" err="1" smtClean="0">
                <a:latin typeface="Arial Narrow" pitchFamily="34" charset="0"/>
              </a:rPr>
              <a:t>lingkungan</a:t>
            </a:r>
            <a:endParaRPr lang="en-US" altLang="en-US" sz="2700" dirty="0" smtClean="0">
              <a:latin typeface="Arial Narrow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828800" y="5775325"/>
            <a:ext cx="7210425" cy="954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800" dirty="0" err="1">
                <a:latin typeface="Arial Narrow" pitchFamily="34" charset="0"/>
              </a:rPr>
              <a:t>Penguatan</a:t>
            </a:r>
            <a:r>
              <a:rPr lang="en-US" altLang="en-US" sz="2800" dirty="0">
                <a:latin typeface="Arial Narrow" pitchFamily="34" charset="0"/>
              </a:rPr>
              <a:t> modal </a:t>
            </a:r>
            <a:r>
              <a:rPr lang="en-US" altLang="en-US" sz="2800" dirty="0" err="1">
                <a:latin typeface="Arial Narrow" pitchFamily="34" charset="0"/>
              </a:rPr>
              <a:t>usaha</a:t>
            </a:r>
            <a:r>
              <a:rPr lang="en-US" altLang="en-US" sz="2800" dirty="0">
                <a:latin typeface="Arial Narrow" pitchFamily="34" charset="0"/>
              </a:rPr>
              <a:t> </a:t>
            </a:r>
            <a:r>
              <a:rPr lang="en-US" altLang="en-US" sz="2800" dirty="0" err="1">
                <a:latin typeface="Arial Narrow" pitchFamily="34" charset="0"/>
              </a:rPr>
              <a:t>kehutanan</a:t>
            </a:r>
            <a:r>
              <a:rPr lang="en-US" altLang="en-US" sz="2800" dirty="0">
                <a:latin typeface="Arial Narrow" pitchFamily="34" charset="0"/>
              </a:rPr>
              <a:t> </a:t>
            </a:r>
            <a:r>
              <a:rPr lang="en-US" altLang="en-US" sz="2800" dirty="0" err="1">
                <a:latin typeface="Arial Narrow" pitchFamily="34" charset="0"/>
              </a:rPr>
              <a:t>dalam</a:t>
            </a:r>
            <a:r>
              <a:rPr lang="en-US" altLang="en-US" sz="2800" dirty="0">
                <a:latin typeface="Arial Narrow" pitchFamily="34" charset="0"/>
              </a:rPr>
              <a:t> </a:t>
            </a:r>
            <a:r>
              <a:rPr lang="en-US" altLang="en-US" sz="2800" dirty="0" err="1">
                <a:latin typeface="Arial Narrow" pitchFamily="34" charset="0"/>
              </a:rPr>
              <a:t>rangka</a:t>
            </a:r>
            <a:r>
              <a:rPr lang="en-US" altLang="en-US" sz="2800" dirty="0">
                <a:latin typeface="Arial Narrow" pitchFamily="34" charset="0"/>
              </a:rPr>
              <a:t> </a:t>
            </a:r>
            <a:r>
              <a:rPr lang="en-US" altLang="en-US" sz="2800" dirty="0" err="1">
                <a:latin typeface="Arial Narrow" pitchFamily="34" charset="0"/>
              </a:rPr>
              <a:t>kegiatan</a:t>
            </a:r>
            <a:r>
              <a:rPr lang="en-US" altLang="en-US" sz="2800" dirty="0">
                <a:latin typeface="Arial Narrow" pitchFamily="34" charset="0"/>
              </a:rPr>
              <a:t> RHL </a:t>
            </a:r>
            <a:r>
              <a:rPr lang="en-US" altLang="en-US" sz="2800" dirty="0">
                <a:latin typeface="Arial Narrow" pitchFamily="34" charset="0"/>
                <a:sym typeface="Wingdings" pitchFamily="2" charset="2"/>
              </a:rPr>
              <a:t></a:t>
            </a:r>
            <a:r>
              <a:rPr lang="en-US" altLang="en-US" sz="2800" dirty="0">
                <a:latin typeface="Arial Narrow" pitchFamily="34" charset="0"/>
              </a:rPr>
              <a:t> </a:t>
            </a:r>
            <a:r>
              <a:rPr lang="en-US" altLang="en-US" sz="2800" dirty="0" err="1">
                <a:latin typeface="Arial Narrow" pitchFamily="34" charset="0"/>
              </a:rPr>
              <a:t>terutama</a:t>
            </a:r>
            <a:r>
              <a:rPr lang="en-US" altLang="en-US" sz="2800" dirty="0">
                <a:latin typeface="Arial Narrow" pitchFamily="34" charset="0"/>
              </a:rPr>
              <a:t> </a:t>
            </a:r>
            <a:r>
              <a:rPr lang="en-US" altLang="en-US" sz="2800" dirty="0" err="1">
                <a:latin typeface="Arial Narrow" pitchFamily="34" charset="0"/>
              </a:rPr>
              <a:t>mendukung</a:t>
            </a:r>
            <a:r>
              <a:rPr lang="en-US" altLang="en-US" sz="2800" dirty="0">
                <a:latin typeface="Arial Narrow" pitchFamily="34" charset="0"/>
              </a:rPr>
              <a:t> UMKM.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800" y="4614123"/>
            <a:ext cx="7209692" cy="950912"/>
          </a:xfrm>
          <a:prstGeom prst="rect">
            <a:avLst/>
          </a:prstGeom>
          <a:solidFill>
            <a:schemeClr val="accent5">
              <a:lumMod val="40000"/>
              <a:lumOff val="60000"/>
              <a:alpha val="79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>
                <a:latin typeface="Mongolian Baiti" pitchFamily="66" charset="0"/>
                <a:ea typeface="+mj-ea"/>
                <a:cs typeface="Mongolian Baiti" pitchFamily="66" charset="0"/>
              </a:rPr>
              <a:t>Maksud Pemberian FDB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23292" y="122664"/>
            <a:ext cx="7315200" cy="928811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b="1" dirty="0">
                <a:latin typeface="Mongolian Baiti" pitchFamily="66" charset="0"/>
                <a:ea typeface="+mj-ea"/>
                <a:cs typeface="Mongolian Baiti" pitchFamily="66" charset="0"/>
              </a:rPr>
              <a:t>PRINSIP PEMBERIAN FDB</a:t>
            </a:r>
          </a:p>
        </p:txBody>
      </p:sp>
      <p:pic>
        <p:nvPicPr>
          <p:cNvPr id="4102" name="Picture 6" descr="D:\Nisa 2014\HTI\Lngkung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23" y="3630"/>
            <a:ext cx="1676400" cy="121557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103" name="Picture 7" descr="D:\Nisa 2014\HTI\1510034815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0" y="4584815"/>
            <a:ext cx="1644161" cy="1958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010400" y="2000250"/>
            <a:ext cx="2028825" cy="16033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id-ID" altLang="en-US" sz="2800" dirty="0">
                <a:latin typeface="Aharoni" pitchFamily="2" charset="-79"/>
                <a:cs typeface="Aharoni" pitchFamily="2" charset="-79"/>
              </a:rPr>
              <a:t>Melalui Kegiatan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id-ID" altLang="en-US" sz="2800" dirty="0">
                <a:latin typeface="Aharoni" pitchFamily="2" charset="-79"/>
                <a:cs typeface="Aharoni" pitchFamily="2" charset="-79"/>
              </a:rPr>
              <a:t>RHL</a:t>
            </a:r>
            <a:endParaRPr lang="en-US" alt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4" name="Striped Right Arrow 23"/>
          <p:cNvSpPr/>
          <p:nvPr/>
        </p:nvSpPr>
        <p:spPr>
          <a:xfrm>
            <a:off x="5705475" y="2297113"/>
            <a:ext cx="1219200" cy="1066800"/>
          </a:xfrm>
          <a:prstGeom prst="stripedRightArrow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rgbClr val="CCFFFF"/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11112"/>
            <a:ext cx="9144000" cy="12303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50800" h="38100" prst="riblet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itchFamily="18" charset="0"/>
              </a:rPr>
              <a:t>Jaminan</a:t>
            </a:r>
            <a:r>
              <a:rPr lang="en-US" sz="40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itchFamily="18" charset="0"/>
              </a:rPr>
              <a:t>/</a:t>
            </a:r>
            <a:r>
              <a:rPr lang="en-US" sz="40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itchFamily="18" charset="0"/>
              </a:rPr>
              <a:t>agunan</a:t>
            </a:r>
            <a:r>
              <a:rPr lang="en-US" sz="2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(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dikenakan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kepada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pelaku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usaha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kehutanan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yang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mengajukan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pembiayaan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di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atas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 Rp500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Juta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itchFamily="18" charset="0"/>
              </a:rPr>
              <a:t>)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0" y="1730341"/>
          <a:ext cx="9144000" cy="5262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26"/>
          <p:cNvGrpSpPr/>
          <p:nvPr/>
        </p:nvGrpSpPr>
        <p:grpSpPr>
          <a:xfrm>
            <a:off x="3619593" y="4112843"/>
            <a:ext cx="2438400" cy="1678356"/>
            <a:chOff x="5163665" y="2749923"/>
            <a:chExt cx="3231159" cy="66320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Rounded Rectangle 27"/>
            <p:cNvSpPr/>
            <p:nvPr/>
          </p:nvSpPr>
          <p:spPr>
            <a:xfrm>
              <a:off x="5163665" y="2749923"/>
              <a:ext cx="3231159" cy="663204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z="-190500" prstMaterial="metal">
              <a:bevelT w="88900" h="88900"/>
            </a:sp3d>
          </p:spPr>
          <p:style>
            <a:lnRef idx="1">
              <a:schemeClr val="accent3">
                <a:shade val="50000"/>
                <a:hueOff val="267556"/>
                <a:satOff val="-4269"/>
                <a:lumOff val="4110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5183090" y="2769348"/>
              <a:ext cx="3192309" cy="62435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z="-190500"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0005" tIns="26670" rIns="40005" bIns="26670" spcCol="1270" anchor="ctr"/>
            <a:lstStyle/>
            <a:p>
              <a:pPr algn="ctr" defTabSz="9334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Aset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bergerak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dan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/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atau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tidak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bergerak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;</a:t>
              </a:r>
              <a:endParaRPr lang="id-ID" sz="2100" dirty="0"/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7288407" y="3810000"/>
            <a:ext cx="1752600" cy="2819400"/>
            <a:chOff x="5193114" y="2957310"/>
            <a:chExt cx="3373545" cy="1474049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1" name="Rounded Rectangle 30"/>
            <p:cNvSpPr/>
            <p:nvPr/>
          </p:nvSpPr>
          <p:spPr>
            <a:xfrm>
              <a:off x="5193114" y="2957310"/>
              <a:ext cx="3373545" cy="1474049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z="-190500" prstMaterial="metal">
              <a:bevelT w="88900" h="88900"/>
            </a:sp3d>
          </p:spPr>
          <p:style>
            <a:lnRef idx="1">
              <a:schemeClr val="accent3">
                <a:shade val="50000"/>
                <a:hueOff val="178371"/>
                <a:satOff val="-2846"/>
                <a:lumOff val="2740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5236287" y="3000483"/>
              <a:ext cx="3287199" cy="1387703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z="-190500"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0005" tIns="26670" rIns="40005" bIns="26670" spcCol="1270" anchor="ctr"/>
            <a:lstStyle/>
            <a:p>
              <a:pPr algn="ctr" defTabSz="9334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d-ID" sz="2100" dirty="0">
                  <a:solidFill>
                    <a:schemeClr val="tx1"/>
                  </a:solidFill>
                  <a:latin typeface="Berlin Sans FB" pitchFamily="34" charset="0"/>
                </a:rPr>
                <a:t>J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aminan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lin Sans FB" pitchFamily="34" charset="0"/>
                </a:rPr>
                <a:t>perusahaan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(</a:t>
              </a:r>
              <a:r>
                <a:rPr lang="id-ID" sz="2100" i="1" dirty="0">
                  <a:solidFill>
                    <a:schemeClr val="tx1"/>
                  </a:solidFill>
                  <a:latin typeface="Berlin Sans FB" pitchFamily="34" charset="0"/>
                </a:rPr>
                <a:t>C</a:t>
              </a:r>
              <a:r>
                <a:rPr lang="en-US" sz="2100" i="1" dirty="0" err="1">
                  <a:solidFill>
                    <a:schemeClr val="tx1"/>
                  </a:solidFill>
                  <a:latin typeface="Berlin Sans FB" pitchFamily="34" charset="0"/>
                </a:rPr>
                <a:t>orporate</a:t>
              </a:r>
              <a:r>
                <a:rPr lang="en-US" sz="2100" i="1" dirty="0">
                  <a:solidFill>
                    <a:schemeClr val="tx1"/>
                  </a:solidFill>
                  <a:latin typeface="Berlin Sans FB" pitchFamily="34" charset="0"/>
                </a:rPr>
                <a:t> guarantee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) yang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dikeluarkan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oleh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dan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Berlin Sans FB" pitchFamily="34" charset="0"/>
                </a:rPr>
                <a:t>bagi</a:t>
              </a:r>
              <a:r>
                <a:rPr lang="en-US" sz="2100" dirty="0">
                  <a:solidFill>
                    <a:schemeClr val="tx1"/>
                  </a:solidFill>
                  <a:latin typeface="Berlin Sans FB" pitchFamily="34" charset="0"/>
                </a:rPr>
                <a:t> BUMN</a:t>
              </a:r>
            </a:p>
          </p:txBody>
        </p:sp>
      </p:grpSp>
      <p:sp>
        <p:nvSpPr>
          <p:cNvPr id="58" name="Freeform 9"/>
          <p:cNvSpPr>
            <a:spLocks/>
          </p:cNvSpPr>
          <p:nvPr/>
        </p:nvSpPr>
        <p:spPr bwMode="gray">
          <a:xfrm flipH="1">
            <a:off x="6630988" y="3571875"/>
            <a:ext cx="836612" cy="13271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20000">
                <a:srgbClr val="66FF66"/>
              </a:gs>
              <a:gs pos="46000">
                <a:srgbClr val="83AFD4"/>
              </a:gs>
              <a:gs pos="38000">
                <a:srgbClr val="57AFA8"/>
              </a:gs>
              <a:gs pos="64000">
                <a:srgbClr val="00B050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path path="rect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59" name="Freeform 7"/>
          <p:cNvSpPr>
            <a:spLocks/>
          </p:cNvSpPr>
          <p:nvPr/>
        </p:nvSpPr>
        <p:spPr bwMode="gray">
          <a:xfrm>
            <a:off x="5399416" y="3547790"/>
            <a:ext cx="1208759" cy="113010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14000">
                <a:srgbClr val="008000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  <a:solidFill>
            <a:schemeClr val="accent3">
              <a:lumMod val="60000"/>
              <a:lumOff val="40000"/>
            </a:schemeClr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Berlin Sans FB Demi" pitchFamily="34" charset="0"/>
              </a:rPr>
              <a:t>TARGET PENYALURAN FDB (</a:t>
            </a:r>
            <a:r>
              <a:rPr lang="en-US" dirty="0" smtClean="0">
                <a:latin typeface="Berlin Sans FB Demi" pitchFamily="34" charset="0"/>
              </a:rPr>
              <a:t>TAHUNAN)</a:t>
            </a:r>
            <a:endParaRPr lang="id-ID" dirty="0" smtClean="0">
              <a:latin typeface="Berlin Sans FB Demi" pitchFamily="34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-685800" y="1600200"/>
          <a:ext cx="7239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53200" y="1600200"/>
            <a:ext cx="2590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53200" y="3810000"/>
            <a:ext cx="2590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-4690"/>
            <a:ext cx="9144000" cy="1300089"/>
          </a:xfrm>
          <a:solidFill>
            <a:schemeClr val="accent3">
              <a:lumMod val="60000"/>
              <a:lumOff val="40000"/>
            </a:schemeClr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latin typeface="Berlin Sans FB Demi" pitchFamily="34" charset="0"/>
              </a:rPr>
              <a:t>MENINGKATKAN EFEKTIFITAS FDB BLU PUSAT P2H UNTUK USAHA PERHUTANAN SOSIAL</a:t>
            </a:r>
            <a:endParaRPr lang="id-ID" sz="2800" dirty="0" smtClean="0">
              <a:latin typeface="Berlin Sans FB Demi" pitchFamily="34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52400" y="1371600"/>
          <a:ext cx="8839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-4690"/>
            <a:ext cx="9144000" cy="1300089"/>
          </a:xfrm>
          <a:solidFill>
            <a:schemeClr val="accent3">
              <a:lumMod val="60000"/>
              <a:lumOff val="40000"/>
            </a:schemeClr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latin typeface="Berlin Sans FB Demi" pitchFamily="34" charset="0"/>
              </a:rPr>
              <a:t>MENINGKATKAN EFEKTIFITAS FDB BLU PUSAT P2H UNTUK USAHA PERHUTANAN SOSIAL</a:t>
            </a:r>
            <a:endParaRPr lang="id-ID" sz="2800" dirty="0" smtClean="0">
              <a:latin typeface="Berlin Sans FB Dem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763" y="1382713"/>
            <a:ext cx="9144001" cy="1477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63538" algn="just">
              <a:defRPr/>
            </a:pPr>
            <a:r>
              <a:rPr lang="en-GB" b="1" dirty="0" err="1">
                <a:sym typeface="Wingdings" pitchFamily="2" charset="2"/>
              </a:rPr>
              <a:t>Diarahkan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sekaligus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untuk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mendukung</a:t>
            </a:r>
            <a:r>
              <a:rPr lang="en-GB" b="1" dirty="0">
                <a:sym typeface="Wingdings" pitchFamily="2" charset="2"/>
              </a:rPr>
              <a:t> program </a:t>
            </a:r>
            <a:r>
              <a:rPr lang="en-GB" b="1" dirty="0" err="1">
                <a:sym typeface="Wingdings" pitchFamily="2" charset="2"/>
              </a:rPr>
              <a:t>prioritas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Presiden</a:t>
            </a:r>
            <a:r>
              <a:rPr lang="en-GB" b="1" dirty="0">
                <a:sym typeface="Wingdings" pitchFamily="2" charset="2"/>
              </a:rPr>
              <a:t> Jokowi-JK </a:t>
            </a:r>
            <a:r>
              <a:rPr lang="id-ID" b="1" dirty="0">
                <a:sym typeface="Wingdings" pitchFamily="2" charset="2"/>
              </a:rPr>
              <a:t>yaitu:</a:t>
            </a:r>
          </a:p>
          <a:p>
            <a:pPr marL="363538" algn="just">
              <a:defRPr/>
            </a:pPr>
            <a:endParaRPr lang="id-ID" b="1" dirty="0">
              <a:sym typeface="Wingdings" pitchFamily="2" charset="2"/>
            </a:endParaRPr>
          </a:p>
          <a:p>
            <a:pPr marL="363538" algn="just">
              <a:defRPr/>
            </a:pPr>
            <a:endParaRPr lang="id-ID" b="1" dirty="0">
              <a:sym typeface="Wingdings" pitchFamily="2" charset="2"/>
            </a:endParaRPr>
          </a:p>
          <a:p>
            <a:pPr marL="363538" algn="just">
              <a:defRPr/>
            </a:pPr>
            <a:endParaRPr lang="id-ID" b="1" dirty="0">
              <a:sym typeface="Wingdings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213100"/>
            <a:ext cx="9144000" cy="3416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63538" algn="just">
              <a:defRPr/>
            </a:pPr>
            <a:r>
              <a:rPr lang="en-GB" b="1" dirty="0" err="1">
                <a:sym typeface="Wingdings" pitchFamily="2" charset="2"/>
              </a:rPr>
              <a:t>Sasaran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lokasi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usaha</a:t>
            </a:r>
            <a:r>
              <a:rPr lang="en-GB" b="1" dirty="0">
                <a:sym typeface="Wingdings" pitchFamily="2" charset="2"/>
              </a:rPr>
              <a:t> PS di </a:t>
            </a:r>
            <a:r>
              <a:rPr lang="en-GB" b="1" dirty="0" err="1">
                <a:sym typeface="Wingdings" pitchFamily="2" charset="2"/>
              </a:rPr>
              <a:t>wilayah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i="1" dirty="0">
                <a:sym typeface="Wingdings" pitchFamily="2" charset="2"/>
              </a:rPr>
              <a:t>catchment area </a:t>
            </a:r>
            <a:r>
              <a:rPr lang="en-GB" b="1" dirty="0" err="1">
                <a:sym typeface="Wingdings" pitchFamily="2" charset="2"/>
              </a:rPr>
              <a:t>untuk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melindungi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infrastruktur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waduk</a:t>
            </a:r>
            <a:r>
              <a:rPr lang="en-GB" b="1" dirty="0">
                <a:sym typeface="Wingdings" pitchFamily="2" charset="2"/>
              </a:rPr>
              <a:t>/</a:t>
            </a:r>
            <a:r>
              <a:rPr lang="en-GB" b="1" dirty="0" err="1">
                <a:sym typeface="Wingdings" pitchFamily="2" charset="2"/>
              </a:rPr>
              <a:t>bendungan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dengan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jenis-jenis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tanaman</a:t>
            </a:r>
            <a:r>
              <a:rPr lang="en-GB" b="1" dirty="0">
                <a:sym typeface="Wingdings" pitchFamily="2" charset="2"/>
              </a:rPr>
              <a:t> </a:t>
            </a:r>
            <a:r>
              <a:rPr lang="en-GB" b="1" dirty="0" err="1">
                <a:sym typeface="Wingdings" pitchFamily="2" charset="2"/>
              </a:rPr>
              <a:t>penghasil</a:t>
            </a:r>
            <a:r>
              <a:rPr lang="en-GB" b="1" dirty="0">
                <a:sym typeface="Wingdings" pitchFamily="2" charset="2"/>
              </a:rPr>
              <a:t> </a:t>
            </a:r>
            <a:endParaRPr lang="id-ID" b="1" dirty="0">
              <a:sym typeface="Wingdings" pitchFamily="2" charset="2"/>
            </a:endParaRPr>
          </a:p>
          <a:p>
            <a:pPr marL="363538" algn="just">
              <a:defRPr/>
            </a:pPr>
            <a:r>
              <a:rPr lang="en-GB" b="1" dirty="0">
                <a:sym typeface="Wingdings" pitchFamily="2" charset="2"/>
              </a:rPr>
              <a:t>bio-energy </a:t>
            </a:r>
            <a:r>
              <a:rPr lang="id-ID" b="1" dirty="0">
                <a:sym typeface="Wingdings" pitchFamily="2" charset="2"/>
              </a:rPr>
              <a:t>seperti: </a:t>
            </a: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>
              <a:sym typeface="Wingdings" pitchFamily="2" charset="2"/>
            </a:endParaRPr>
          </a:p>
          <a:p>
            <a:pPr algn="just">
              <a:defRPr/>
            </a:pPr>
            <a:endParaRPr lang="id-ID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4145798"/>
            <a:ext cx="1639314" cy="195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2232" name="Group 13"/>
          <p:cNvGrpSpPr>
            <a:grpSpLocks/>
          </p:cNvGrpSpPr>
          <p:nvPr/>
        </p:nvGrpSpPr>
        <p:grpSpPr bwMode="auto">
          <a:xfrm>
            <a:off x="1066800" y="4179888"/>
            <a:ext cx="3429000" cy="1565275"/>
            <a:chOff x="456781" y="4319957"/>
            <a:chExt cx="3441327" cy="15660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50258" y="4319957"/>
              <a:ext cx="1847850" cy="15615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6781" y="4319957"/>
              <a:ext cx="2090738" cy="15660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52233" name="Rectangle 16"/>
          <p:cNvSpPr>
            <a:spLocks noChangeArrowheads="1"/>
          </p:cNvSpPr>
          <p:nvPr/>
        </p:nvSpPr>
        <p:spPr bwMode="auto">
          <a:xfrm>
            <a:off x="1860550" y="5745163"/>
            <a:ext cx="160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kemiri sunan</a:t>
            </a:r>
            <a:endParaRPr lang="id-ID" altLang="id-ID" sz="1800">
              <a:latin typeface="Arial" panose="020B0604020202020204" pitchFamily="34" charset="0"/>
            </a:endParaRPr>
          </a:p>
        </p:txBody>
      </p:sp>
      <p:sp>
        <p:nvSpPr>
          <p:cNvPr id="52234" name="Rectangle 17"/>
          <p:cNvSpPr>
            <a:spLocks noChangeArrowheads="1"/>
          </p:cNvSpPr>
          <p:nvPr/>
        </p:nvSpPr>
        <p:spPr bwMode="auto">
          <a:xfrm>
            <a:off x="6329363" y="6113463"/>
            <a:ext cx="132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 kaliandra </a:t>
            </a:r>
            <a:endParaRPr lang="id-ID" altLang="id-ID" sz="1800">
              <a:latin typeface="Arial" panose="020B0604020202020204" pitchFamily="34" charset="0"/>
            </a:endParaRPr>
          </a:p>
        </p:txBody>
      </p:sp>
      <p:sp>
        <p:nvSpPr>
          <p:cNvPr id="52235" name="Rectangle 1"/>
          <p:cNvSpPr>
            <a:spLocks noChangeArrowheads="1"/>
          </p:cNvSpPr>
          <p:nvPr/>
        </p:nvSpPr>
        <p:spPr bwMode="auto">
          <a:xfrm>
            <a:off x="531813" y="2260600"/>
            <a:ext cx="1908175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36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d-ID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1. </a:t>
            </a:r>
            <a:r>
              <a:rPr lang="en-GB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Infrastruktu</a:t>
            </a:r>
            <a:r>
              <a:rPr lang="id-ID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r</a:t>
            </a:r>
          </a:p>
        </p:txBody>
      </p:sp>
      <p:sp>
        <p:nvSpPr>
          <p:cNvPr id="52236" name="Rectangle 4"/>
          <p:cNvSpPr>
            <a:spLocks noChangeArrowheads="1"/>
          </p:cNvSpPr>
          <p:nvPr/>
        </p:nvSpPr>
        <p:spPr bwMode="auto">
          <a:xfrm>
            <a:off x="2587625" y="2260600"/>
            <a:ext cx="2579688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46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d-ID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2. </a:t>
            </a:r>
            <a:r>
              <a:rPr lang="en-GB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Ketahanan Ener</a:t>
            </a:r>
            <a:r>
              <a:rPr lang="id-ID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GB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i</a:t>
            </a:r>
            <a:endParaRPr lang="id-ID" altLang="id-ID" sz="1800" b="1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2237" name="Rectangle 5"/>
          <p:cNvSpPr>
            <a:spLocks noChangeArrowheads="1"/>
          </p:cNvSpPr>
          <p:nvPr/>
        </p:nvSpPr>
        <p:spPr bwMode="auto">
          <a:xfrm>
            <a:off x="5314950" y="2260600"/>
            <a:ext cx="3749675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36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d-ID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3. </a:t>
            </a:r>
            <a:r>
              <a:rPr lang="en-GB" altLang="id-ID" sz="1800" b="1">
                <a:latin typeface="Arial" panose="020B0604020202020204" pitchFamily="34" charset="0"/>
                <a:sym typeface="Wingdings" panose="05000000000000000000" pitchFamily="2" charset="2"/>
              </a:rPr>
              <a:t>Tourism (industri pariwisata) </a:t>
            </a:r>
            <a:endParaRPr lang="id-ID" altLang="id-ID" sz="1800" b="1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914400" y="1219200"/>
            <a:ext cx="7543800" cy="5343525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kern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524000" y="1752600"/>
          <a:ext cx="6172200" cy="410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3252" name="Straight Connector 4"/>
          <p:cNvCxnSpPr>
            <a:cxnSpLocks noChangeShapeType="1"/>
          </p:cNvCxnSpPr>
          <p:nvPr/>
        </p:nvCxnSpPr>
        <p:spPr bwMode="auto">
          <a:xfrm>
            <a:off x="2514600" y="3886200"/>
            <a:ext cx="41148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253" name="Straight Connector 7"/>
          <p:cNvCxnSpPr>
            <a:cxnSpLocks noChangeShapeType="1"/>
          </p:cNvCxnSpPr>
          <p:nvPr/>
        </p:nvCxnSpPr>
        <p:spPr bwMode="auto">
          <a:xfrm>
            <a:off x="4572000" y="1828800"/>
            <a:ext cx="0" cy="41148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Rectangle 8"/>
          <p:cNvSpPr/>
          <p:nvPr/>
        </p:nvSpPr>
        <p:spPr bwMode="auto">
          <a:xfrm>
            <a:off x="914400" y="228600"/>
            <a:ext cx="7543800" cy="838200"/>
          </a:xfrm>
          <a:prstGeom prst="rect">
            <a:avLst/>
          </a:prstGeom>
          <a:solidFill>
            <a:schemeClr val="accent3">
              <a:lumMod val="60000"/>
              <a:lumOff val="40000"/>
              <a:alpha val="68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kern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</a:rPr>
              <a:t>INTERVENSI PEMBIAYAAN FDB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kern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" panose="020E0602020502020306" pitchFamily="34" charset="0"/>
              </a:rPr>
              <a:t>TERHADAP KESIAPAN PENERIMA DB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619500" y="1209676"/>
            <a:ext cx="1905000" cy="4392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>
                <a:solidFill>
                  <a:schemeClr val="tx1"/>
                </a:solidFill>
                <a:latin typeface="Eras Demi ITC" panose="020B0805030504020804" pitchFamily="34" charset="0"/>
              </a:rPr>
              <a:t>KEWIRAUSAHAAN</a:t>
            </a:r>
          </a:p>
        </p:txBody>
      </p:sp>
      <p:sp>
        <p:nvSpPr>
          <p:cNvPr id="100363" name="Rectangle 15"/>
          <p:cNvSpPr>
            <a:spLocks noChangeArrowheads="1"/>
          </p:cNvSpPr>
          <p:nvPr/>
        </p:nvSpPr>
        <p:spPr bwMode="auto">
          <a:xfrm>
            <a:off x="4403725" y="1649413"/>
            <a:ext cx="322263" cy="260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AU" altLang="en-US" sz="3000" kern="0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+</a:t>
            </a:r>
          </a:p>
        </p:txBody>
      </p:sp>
      <p:sp>
        <p:nvSpPr>
          <p:cNvPr id="100364" name="Rectangle 17"/>
          <p:cNvSpPr>
            <a:spLocks noChangeArrowheads="1"/>
          </p:cNvSpPr>
          <p:nvPr/>
        </p:nvSpPr>
        <p:spPr bwMode="auto">
          <a:xfrm>
            <a:off x="7391400" y="4076700"/>
            <a:ext cx="381000" cy="266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AU" altLang="en-US" sz="3000" kern="0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+</a:t>
            </a:r>
          </a:p>
        </p:txBody>
      </p:sp>
      <p:sp>
        <p:nvSpPr>
          <p:cNvPr id="100365" name="Rectangle 18"/>
          <p:cNvSpPr>
            <a:spLocks noChangeArrowheads="1"/>
          </p:cNvSpPr>
          <p:nvPr/>
        </p:nvSpPr>
        <p:spPr bwMode="auto">
          <a:xfrm>
            <a:off x="1524000" y="4076700"/>
            <a:ext cx="304800" cy="266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AU" altLang="en-US" sz="4000" kern="0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-</a:t>
            </a:r>
          </a:p>
        </p:txBody>
      </p:sp>
      <p:sp>
        <p:nvSpPr>
          <p:cNvPr id="100366" name="Rectangle 19"/>
          <p:cNvSpPr>
            <a:spLocks noChangeArrowheads="1"/>
          </p:cNvSpPr>
          <p:nvPr/>
        </p:nvSpPr>
        <p:spPr bwMode="auto">
          <a:xfrm>
            <a:off x="4437063" y="5835650"/>
            <a:ext cx="304800" cy="266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d-ID" altLang="en-US" sz="40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-</a:t>
            </a:r>
            <a:endParaRPr lang="en-AU" altLang="en-US" sz="4000" kern="0" dirty="0">
              <a:solidFill>
                <a:srgbClr val="C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880410" y="3657600"/>
            <a:ext cx="1501590" cy="374461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rgbClr val="CCFFFF"/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>
                <a:solidFill>
                  <a:srgbClr val="663300"/>
                </a:solidFill>
                <a:latin typeface="Eras Demi ITC" panose="020B0805030504020804" pitchFamily="34" charset="0"/>
              </a:rPr>
              <a:t>KELEMBAGAAN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636963" y="6171173"/>
            <a:ext cx="1905000" cy="4392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>
                <a:solidFill>
                  <a:schemeClr val="tx1"/>
                </a:solidFill>
                <a:latin typeface="Eras Demi ITC" panose="020B0805030504020804" pitchFamily="34" charset="0"/>
              </a:rPr>
              <a:t>KEWIRAUSAHAAN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914400" y="3657600"/>
            <a:ext cx="1501590" cy="374461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rgbClr val="CCFFFF"/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>
                <a:solidFill>
                  <a:srgbClr val="663300"/>
                </a:solidFill>
                <a:latin typeface="Eras Demi ITC" panose="020B0805030504020804" pitchFamily="34" charset="0"/>
              </a:rPr>
              <a:t>KELEMBAGAAN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 descr="C:\Users\BLU Laptop\AppData\Local\Microsoft\Windows\Temporary Internet Files\Content.Word\20140619_072249.jpg"/>
          <p:cNvPicPr>
            <a:picLocks noChangeAspect="1" noChangeArrowheads="1"/>
          </p:cNvPicPr>
          <p:nvPr/>
        </p:nvPicPr>
        <p:blipFill>
          <a:blip r:embed="rId2">
            <a:lum bright="2000"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2" descr="http://img.antaranews.com/stockphotos/ilustrasi/20091130171638-hutan3011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2209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rc_mi" descr="http://2.bp.blogspot.com/_VMqv-F2QeL8/TOFBNKo5qKI/AAAAAAAAACY/wDUqVdiXRiE/s1600/Copy+of+DSCF7016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2209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irc_mi" descr="https://encrypted-tbn1.gstatic.com/images?q=tbn:ANd9GcQwcQ8piAWXBt2KjETM-zI9rbyAcUe4tUm8DUFRIuxcVM-0Ji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Untitled-2.jpg"/>
          <p:cNvPicPr>
            <a:picLocks noChangeAspect="1"/>
          </p:cNvPicPr>
          <p:nvPr/>
        </p:nvPicPr>
        <p:blipFill>
          <a:blip r:embed="rId6">
            <a:lum bright="4000" contrast="-8000"/>
          </a:blip>
          <a:stretch>
            <a:fillRect/>
          </a:stretch>
        </p:blipFill>
        <p:spPr>
          <a:xfrm>
            <a:off x="0" y="0"/>
            <a:ext cx="22098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9" name="Picture 12" descr="D:\mebel jati_files\exportQuality-300x1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76850"/>
            <a:ext cx="24193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4" descr="http://kerajinanfurniture.com/wp-content/uploads/2014/02/proses-penggergajian-kayu-jat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334000"/>
            <a:ext cx="23352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https://forestechugm.files.wordpress.com/2012/12/dscf153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13363"/>
            <a:ext cx="22098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irc_mi" descr="http://2.bp.blogspot.com/-dAvdTI-nWLw/TwdrBW_KeiI/AAAAAAAAAac/pgJbqD_wEy4/s400/Clip_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2209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3" descr="IMG_229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143250"/>
            <a:ext cx="27146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5" descr="IMG_23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25" y="4022725"/>
            <a:ext cx="12858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4" descr="DSCF0009"/>
          <p:cNvPicPr>
            <a:picLocks noChangeAspect="1" noChangeArrowheads="1"/>
          </p:cNvPicPr>
          <p:nvPr/>
        </p:nvPicPr>
        <p:blipFill>
          <a:blip r:embed="rId13">
            <a:lum bright="30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022725"/>
            <a:ext cx="14287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44"/>
          <a:stretch>
            <a:fillRect/>
          </a:stretch>
        </p:blipFill>
        <p:spPr bwMode="auto">
          <a:xfrm>
            <a:off x="6454775" y="0"/>
            <a:ext cx="268922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3" descr="D:\kalpataru\FOTO TERKAIT\perencanaan pembuatan biogas\Biogas_Indo_JE_Jan2011-12.jpg"/>
          <p:cNvPicPr>
            <a:picLocks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00826" y="1500174"/>
            <a:ext cx="2643206" cy="1686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9F9F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-45" y="3759858"/>
            <a:ext cx="6429388" cy="1569660"/>
          </a:xfrm>
          <a:prstGeom prst="rect">
            <a:avLst/>
          </a:prstGeom>
          <a:solidFill>
            <a:schemeClr val="accent4">
              <a:lumMod val="60000"/>
              <a:lumOff val="40000"/>
              <a:alpha val="67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pperplate Gothic Bold" pitchFamily="34" charset="0"/>
              </a:rPr>
              <a:t>MEMBANGUN HUTAN </a:t>
            </a:r>
            <a:r>
              <a:rPr lang="en-US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pperplate Gothic Bold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pperplate Gothic Bold" pitchFamily="34" charset="0"/>
              </a:rPr>
              <a:t>MENJAGA LINGKUNGAN </a:t>
            </a:r>
            <a:r>
              <a:rPr lang="id-ID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pperplate Gothic Bold" pitchFamily="34" charset="0"/>
              </a:rPr>
              <a:t>MEMBANGUN PERADABAN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4800600"/>
            <a:ext cx="600075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chemeClr val="tx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stral" pitchFamily="66" charset="0"/>
                <a:cs typeface="Andalus" panose="02020603050405020304" pitchFamily="18" charset="-78"/>
              </a:rPr>
              <a:t>TERIMA KASIH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" y="1981200"/>
            <a:ext cx="4724400" cy="411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12900" y="3124200"/>
            <a:ext cx="2032000" cy="167640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prstClr val="white"/>
                </a:solidFill>
                <a:latin typeface="Berlin Sans FB Demi" pitchFamily="34" charset="0"/>
              </a:rPr>
              <a:t>PRINSIP </a:t>
            </a:r>
            <a:r>
              <a:rPr lang="en-US" sz="4000" dirty="0">
                <a:solidFill>
                  <a:prstClr val="white"/>
                </a:solidFill>
                <a:latin typeface="Berlin Sans FB Demi" pitchFamily="34" charset="0"/>
              </a:rPr>
              <a:t>4T</a:t>
            </a:r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471488" y="2438400"/>
            <a:ext cx="1941512" cy="958850"/>
            <a:chOff x="3681984" y="0"/>
            <a:chExt cx="2007616" cy="1300480"/>
          </a:xfrm>
        </p:grpSpPr>
        <p:sp>
          <p:nvSpPr>
            <p:cNvPr id="8" name="Rounded Rectangle 7"/>
            <p:cNvSpPr/>
            <p:nvPr/>
          </p:nvSpPr>
          <p:spPr>
            <a:xfrm>
              <a:off x="3681984" y="0"/>
              <a:ext cx="2007616" cy="1300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Britannic Bold" panose="020B0903060703020204" pitchFamily="34" charset="0"/>
                  <a:ea typeface="MS PMincho" panose="02020600040205080304" pitchFamily="18" charset="-128"/>
                  <a:cs typeface="Arial" panose="020B0604020202020204" pitchFamily="34" charset="0"/>
                </a:rPr>
                <a:t>TEPAT PELAKU</a:t>
              </a:r>
            </a:p>
          </p:txBody>
        </p:sp>
        <p:sp>
          <p:nvSpPr>
            <p:cNvPr id="9" name="Rounded Rectangle 4"/>
            <p:cNvSpPr txBox="1"/>
            <p:nvPr/>
          </p:nvSpPr>
          <p:spPr>
            <a:xfrm>
              <a:off x="4312339" y="30144"/>
              <a:ext cx="1349355" cy="9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3350" tIns="133350" rIns="133350" bIns="133350" spcCol="1270"/>
            <a:lstStyle/>
            <a:p>
              <a:pPr marL="228600" lvl="1" indent="-228600" defTabSz="12001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en-US" sz="2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03238" y="4540250"/>
            <a:ext cx="1754187" cy="94615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Britannic Bold" panose="020B0903060703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TEPAT KEGIATAN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54338" y="4535488"/>
            <a:ext cx="2025650" cy="105092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Britannic Bold" panose="020B0903060703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TEPAT PENYALURAN &amp; PENGEMBALIAN</a:t>
            </a:r>
          </a:p>
        </p:txBody>
      </p:sp>
      <p:sp>
        <p:nvSpPr>
          <p:cNvPr id="19" name="Plus 18"/>
          <p:cNvSpPr/>
          <p:nvPr/>
        </p:nvSpPr>
        <p:spPr>
          <a:xfrm>
            <a:off x="5211763" y="3478213"/>
            <a:ext cx="1066800" cy="966787"/>
          </a:xfrm>
          <a:prstGeom prst="mathPlus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30963" y="3268663"/>
            <a:ext cx="2398712" cy="1531937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prstClr val="black"/>
                </a:solidFill>
              </a:rPr>
              <a:t>MEKANISME PENYALURAN BERTAHAP</a:t>
            </a:r>
          </a:p>
        </p:txBody>
      </p:sp>
      <p:sp>
        <p:nvSpPr>
          <p:cNvPr id="6155" name="Title 1"/>
          <p:cNvSpPr txBox="1">
            <a:spLocks/>
          </p:cNvSpPr>
          <p:nvPr/>
        </p:nvSpPr>
        <p:spPr bwMode="auto">
          <a:xfrm>
            <a:off x="76200" y="76200"/>
            <a:ext cx="8991600" cy="1447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en-US" sz="4400" b="1" dirty="0" smtClean="0">
                <a:solidFill>
                  <a:srgbClr val="FFFFFF"/>
                </a:solidFill>
                <a:latin typeface="Berlin Sans FB Demi" panose="020E0802020502020306" pitchFamily="34" charset="0"/>
                <a:ea typeface="Batang" panose="02030600000101010101" pitchFamily="18" charset="-127"/>
              </a:rPr>
              <a:t>PRINSIP PENGELOLAAN</a:t>
            </a:r>
            <a:r>
              <a:rPr lang="en-US" altLang="en-US" sz="4400" b="1" dirty="0" smtClean="0">
                <a:solidFill>
                  <a:srgbClr val="FFFFFF"/>
                </a:solidFill>
                <a:latin typeface="Berlin Sans FB Demi" panose="020E0802020502020306" pitchFamily="34" charset="0"/>
                <a:ea typeface="Batang" panose="02030600000101010101" pitchFamily="18" charset="-127"/>
              </a:rPr>
              <a:t> FDB (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Berlin Sans FB Demi" panose="020E0802020502020306" pitchFamily="34" charset="0"/>
                <a:ea typeface="Batang" panose="02030600000101010101" pitchFamily="18" charset="-127"/>
              </a:rPr>
              <a:t>Kehati-hatian</a:t>
            </a:r>
            <a:r>
              <a:rPr lang="en-US" altLang="en-US" sz="4400" b="1" dirty="0" smtClean="0">
                <a:solidFill>
                  <a:srgbClr val="FFFFFF"/>
                </a:solidFill>
                <a:latin typeface="Berlin Sans FB Demi" panose="020E0802020502020306" pitchFamily="34" charset="0"/>
                <a:ea typeface="Batang" panose="02030600000101010101" pitchFamily="18" charset="-127"/>
              </a:rPr>
              <a:t>)</a:t>
            </a:r>
          </a:p>
        </p:txBody>
      </p:sp>
      <p:grpSp>
        <p:nvGrpSpPr>
          <p:cNvPr id="10254" name="Group 30"/>
          <p:cNvGrpSpPr>
            <a:grpSpLocks/>
          </p:cNvGrpSpPr>
          <p:nvPr/>
        </p:nvGrpSpPr>
        <p:grpSpPr bwMode="auto">
          <a:xfrm>
            <a:off x="2951163" y="2390775"/>
            <a:ext cx="2019300" cy="963613"/>
            <a:chOff x="3681984" y="0"/>
            <a:chExt cx="2007616" cy="1300480"/>
          </a:xfrm>
        </p:grpSpPr>
        <p:sp>
          <p:nvSpPr>
            <p:cNvPr id="32" name="Rounded Rectangle 31"/>
            <p:cNvSpPr/>
            <p:nvPr/>
          </p:nvSpPr>
          <p:spPr>
            <a:xfrm>
              <a:off x="3681984" y="0"/>
              <a:ext cx="2007616" cy="1300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Britannic Bold" panose="020B0903060703020204" pitchFamily="34" charset="0"/>
                  <a:ea typeface="MS PMincho" panose="02020600040205080304" pitchFamily="18" charset="-128"/>
                  <a:cs typeface="Arial" panose="020B0604020202020204" pitchFamily="34" charset="0"/>
                </a:rPr>
                <a:t>TEPAT LOKASI</a:t>
              </a:r>
            </a:p>
          </p:txBody>
        </p:sp>
        <p:sp>
          <p:nvSpPr>
            <p:cNvPr id="33" name="Rounded Rectangle 4"/>
            <p:cNvSpPr txBox="1"/>
            <p:nvPr/>
          </p:nvSpPr>
          <p:spPr>
            <a:xfrm>
              <a:off x="4311731" y="29995"/>
              <a:ext cx="1349459" cy="9169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3350" tIns="133350" rIns="133350" bIns="133350" spcCol="1270"/>
            <a:lstStyle/>
            <a:p>
              <a:pPr marL="228600" lvl="1" indent="-228600" defTabSz="12001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en-US" sz="2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1825" y="5554663"/>
            <a:ext cx="5410200" cy="7699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28638" indent="-528638" algn="ctr" eaLnBrk="1" fontAlgn="auto" hangingPunct="1">
              <a:spcAft>
                <a:spcPts val="0"/>
              </a:spcAft>
              <a:defRPr/>
            </a:pPr>
            <a:r>
              <a:rPr lang="id-ID" sz="4400" b="1" dirty="0">
                <a:ln/>
                <a:solidFill>
                  <a:srgbClr val="3333CC"/>
                </a:solidFill>
                <a:latin typeface="Broadway" pitchFamily="82" charset="0"/>
                <a:cs typeface="Arial" charset="0"/>
              </a:rPr>
              <a:t>POLA SYARIAH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3889712"/>
            <a:ext cx="7162800" cy="101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marL="528638" indent="-528638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cs typeface="Arial" charset="0"/>
              </a:rPr>
              <a:t>BAGI HASIL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5625" y="2535575"/>
            <a:ext cx="5562600" cy="769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14350" indent="-514350" algn="ctr" eaLnBrk="1" hangingPunct="1">
              <a:defRPr/>
            </a:pPr>
            <a:r>
              <a:rPr lang="id-ID" sz="4400" b="1" dirty="0">
                <a:ln/>
                <a:solidFill>
                  <a:schemeClr val="accent4"/>
                </a:solidFill>
                <a:latin typeface="Broadway" pitchFamily="82" charset="0"/>
                <a:cs typeface="Arial" charset="0"/>
              </a:rPr>
              <a:t>PINJAMAN</a:t>
            </a:r>
          </a:p>
        </p:txBody>
      </p:sp>
      <p:sp>
        <p:nvSpPr>
          <p:cNvPr id="8" name="Down Arrow 7"/>
          <p:cNvSpPr/>
          <p:nvPr/>
        </p:nvSpPr>
        <p:spPr>
          <a:xfrm>
            <a:off x="3521075" y="1212730"/>
            <a:ext cx="2171700" cy="1058863"/>
          </a:xfrm>
          <a:prstGeom prst="downArrow">
            <a:avLst>
              <a:gd name="adj1" fmla="val 50000"/>
              <a:gd name="adj2" fmla="val 59717"/>
            </a:avLst>
          </a:prstGeom>
          <a:gradFill flip="none" rotWithShape="1">
            <a:gsLst>
              <a:gs pos="24000">
                <a:schemeClr val="accent2">
                  <a:lumMod val="60000"/>
                  <a:lumOff val="40000"/>
                </a:schemeClr>
              </a:gs>
              <a:gs pos="16000">
                <a:schemeClr val="accent5">
                  <a:shade val="51000"/>
                  <a:satMod val="130000"/>
                </a:schemeClr>
              </a:gs>
              <a:gs pos="19000">
                <a:srgbClr val="CCFFFF"/>
              </a:gs>
              <a:gs pos="65000">
                <a:srgbClr val="FCD6B7"/>
              </a:gs>
              <a:gs pos="93000">
                <a:srgbClr val="F9D8BA"/>
              </a:gs>
              <a:gs pos="35000">
                <a:schemeClr val="accent5">
                  <a:lumMod val="60000"/>
                  <a:lumOff val="40000"/>
                </a:schemeClr>
              </a:gs>
              <a:gs pos="18000">
                <a:srgbClr val="E4EADA"/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347" y="151725"/>
            <a:ext cx="8755156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514350" indent="-514350" algn="ctr" eaLnBrk="1" hangingPunct="1">
              <a:defRPr/>
            </a:pPr>
            <a:r>
              <a:rPr lang="id-ID" sz="5000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SKEMA DANA BERGULIR</a:t>
            </a:r>
            <a:endParaRPr lang="id-ID" sz="5000" b="1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46" y="-23446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CCFFCC"/>
            </a:extrusionClr>
          </a:sp3d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23446" y="37381"/>
            <a:ext cx="9144000" cy="100012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latin typeface="Agency FB" pitchFamily="34" charset="0"/>
              </a:rPr>
              <a:t>Tarif</a:t>
            </a:r>
            <a:r>
              <a:rPr lang="en-US" b="1" dirty="0" smtClean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gency FB" pitchFamily="34" charset="0"/>
              </a:rPr>
              <a:t>Layanan</a:t>
            </a:r>
            <a:r>
              <a:rPr lang="en-US" b="1" dirty="0" smtClean="0">
                <a:solidFill>
                  <a:schemeClr val="bg1"/>
                </a:solidFill>
                <a:latin typeface="Agency FB" pitchFamily="34" charset="0"/>
              </a:rPr>
              <a:t> BLU-</a:t>
            </a:r>
            <a:r>
              <a:rPr lang="en-US" b="1" dirty="0" err="1" smtClean="0">
                <a:solidFill>
                  <a:schemeClr val="bg1"/>
                </a:solidFill>
                <a:latin typeface="Agency FB" pitchFamily="34" charset="0"/>
              </a:rPr>
              <a:t>Pusat</a:t>
            </a:r>
            <a:r>
              <a:rPr lang="en-US" b="1" dirty="0" smtClean="0">
                <a:solidFill>
                  <a:schemeClr val="bg1"/>
                </a:solidFill>
                <a:latin typeface="Agency FB" pitchFamily="34" charset="0"/>
              </a:rPr>
              <a:t> P2H</a:t>
            </a:r>
            <a:br>
              <a:rPr lang="en-US" b="1" dirty="0" smtClean="0">
                <a:solidFill>
                  <a:schemeClr val="bg1"/>
                </a:solidFill>
                <a:latin typeface="Agency FB" pitchFamily="34" charset="0"/>
              </a:rPr>
            </a:br>
            <a:r>
              <a:rPr lang="id-ID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Permenkeu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</a:t>
            </a:r>
            <a:r>
              <a:rPr lang="id-ID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/PMK.05/201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d-ID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</a:t>
            </a:r>
            <a:endParaRPr lang="en-US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429000" y="1196975"/>
            <a:ext cx="1285875" cy="3270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714875" y="1196975"/>
            <a:ext cx="1054100" cy="3968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03350" y="1593850"/>
            <a:ext cx="2928938" cy="571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Agency FB" pitchFamily="34" charset="0"/>
              </a:rPr>
              <a:t>TARIF LAYANAN PINJAMAN</a:t>
            </a:r>
          </a:p>
        </p:txBody>
      </p:sp>
      <p:sp>
        <p:nvSpPr>
          <p:cNvPr id="8" name="Rectangle 7"/>
          <p:cNvSpPr/>
          <p:nvPr/>
        </p:nvSpPr>
        <p:spPr>
          <a:xfrm>
            <a:off x="5768975" y="1579563"/>
            <a:ext cx="3143250" cy="571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Agency FB" pitchFamily="34" charset="0"/>
              </a:rPr>
              <a:t>TARIF LAYANAN BAGI HASIL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63613" y="2382838"/>
            <a:ext cx="3836987" cy="412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63613" y="2370138"/>
            <a:ext cx="3175" cy="35718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44488" y="2767013"/>
            <a:ext cx="1214437" cy="1000125"/>
          </a:xfrm>
          <a:prstGeom prst="rect">
            <a:avLst/>
          </a:prstGeom>
          <a:solidFill>
            <a:srgbClr val="00206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  <a:latin typeface="Agency FB" pitchFamily="34" charset="0"/>
              </a:rPr>
              <a:t>Badan</a:t>
            </a:r>
            <a:r>
              <a:rPr lang="en-US" sz="2400" b="1" dirty="0">
                <a:solidFill>
                  <a:schemeClr val="bg1"/>
                </a:solidFill>
                <a:latin typeface="Agency FB" pitchFamily="34" charset="0"/>
              </a:rPr>
              <a:t> Usaha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74875" y="2767013"/>
            <a:ext cx="1428750" cy="1000125"/>
          </a:xfrm>
          <a:prstGeom prst="rect">
            <a:avLst/>
          </a:prstGeom>
          <a:solidFill>
            <a:srgbClr val="00206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  <a:latin typeface="Agency FB" pitchFamily="34" charset="0"/>
              </a:rPr>
              <a:t>Masyarakat</a:t>
            </a:r>
            <a:endParaRPr lang="en-US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6863" y="2789238"/>
            <a:ext cx="1385887" cy="1000125"/>
          </a:xfrm>
          <a:prstGeom prst="rect">
            <a:avLst/>
          </a:prstGeom>
          <a:solidFill>
            <a:srgbClr val="00206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Lembaga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Perantara</a:t>
            </a:r>
            <a:endParaRPr lang="en-US" sz="20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867025" y="2541588"/>
            <a:ext cx="1588" cy="20955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803775" y="2424113"/>
            <a:ext cx="1588" cy="35718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958850" y="3860800"/>
            <a:ext cx="3175" cy="341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8113" y="4256088"/>
            <a:ext cx="1785937" cy="1714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Tingkat </a:t>
            </a:r>
            <a:r>
              <a:rPr lang="en-US" sz="2200" dirty="0" err="1">
                <a:solidFill>
                  <a:schemeClr val="tx1"/>
                </a:solidFill>
              </a:rPr>
              <a:t>suku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bunga</a:t>
            </a:r>
            <a:r>
              <a:rPr lang="en-US" sz="2200" dirty="0">
                <a:solidFill>
                  <a:schemeClr val="tx1"/>
                </a:solidFill>
              </a:rPr>
              <a:t> per </a:t>
            </a:r>
            <a:r>
              <a:rPr lang="en-US" sz="2200" dirty="0" err="1">
                <a:solidFill>
                  <a:schemeClr val="tx1"/>
                </a:solidFill>
              </a:rPr>
              <a:t>tahun</a:t>
            </a:r>
            <a:r>
              <a:rPr lang="en-US" sz="2200" dirty="0">
                <a:solidFill>
                  <a:schemeClr val="tx1"/>
                </a:solidFill>
              </a:rPr>
              <a:t> :</a:t>
            </a:r>
          </a:p>
          <a:p>
            <a:pPr algn="ctr" eaLnBrk="1" hangingPunct="1">
              <a:defRPr/>
            </a:pPr>
            <a:r>
              <a:rPr lang="id-ID" sz="2200" dirty="0">
                <a:solidFill>
                  <a:schemeClr val="tx1"/>
                </a:solidFill>
              </a:rPr>
              <a:t>BI rate + 4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id-ID" sz="2200" dirty="0">
                <a:solidFill>
                  <a:schemeClr val="tx1"/>
                </a:solidFill>
              </a:rPr>
              <a:t>% </a:t>
            </a:r>
            <a:endParaRPr lang="en-US" sz="2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id-ID" sz="2200" dirty="0">
                <a:solidFill>
                  <a:schemeClr val="tx1"/>
                </a:solidFill>
              </a:rPr>
              <a:t>maks 1</a:t>
            </a:r>
            <a:r>
              <a:rPr lang="en-US" sz="2200" dirty="0">
                <a:solidFill>
                  <a:schemeClr val="tx1"/>
                </a:solidFill>
              </a:rPr>
              <a:t>0</a:t>
            </a:r>
            <a:r>
              <a:rPr lang="id-ID" sz="2200" dirty="0">
                <a:solidFill>
                  <a:schemeClr val="tx1"/>
                </a:solidFill>
              </a:rPr>
              <a:t> %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endParaRPr lang="id-ID" sz="2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62263" y="3860800"/>
            <a:ext cx="1587" cy="341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66925" y="4270375"/>
            <a:ext cx="1785938" cy="1700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Tingkat </a:t>
            </a:r>
            <a:r>
              <a:rPr lang="en-US" sz="2200" dirty="0" err="1">
                <a:solidFill>
                  <a:schemeClr val="tx1"/>
                </a:solidFill>
              </a:rPr>
              <a:t>suku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bunga</a:t>
            </a:r>
            <a:r>
              <a:rPr lang="en-US" sz="2200" dirty="0">
                <a:solidFill>
                  <a:schemeClr val="tx1"/>
                </a:solidFill>
              </a:rPr>
              <a:t> per </a:t>
            </a:r>
            <a:r>
              <a:rPr lang="en-US" sz="2200" dirty="0" err="1">
                <a:solidFill>
                  <a:schemeClr val="tx1"/>
                </a:solidFill>
              </a:rPr>
              <a:t>tahun</a:t>
            </a:r>
            <a:r>
              <a:rPr lang="en-US" sz="2200" dirty="0">
                <a:solidFill>
                  <a:schemeClr val="tx1"/>
                </a:solidFill>
              </a:rPr>
              <a:t> :</a:t>
            </a:r>
          </a:p>
          <a:p>
            <a:pPr algn="ctr" eaLnBrk="1" hangingPunct="1">
              <a:defRPr/>
            </a:pPr>
            <a:r>
              <a:rPr lang="id-ID" sz="2200" dirty="0">
                <a:solidFill>
                  <a:schemeClr val="tx1"/>
                </a:solidFill>
              </a:rPr>
              <a:t>BI rate</a:t>
            </a:r>
            <a:endParaRPr lang="en-US" sz="2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id-ID" sz="2200" dirty="0">
                <a:solidFill>
                  <a:schemeClr val="tx1"/>
                </a:solidFill>
              </a:rPr>
              <a:t>maks </a:t>
            </a:r>
            <a:r>
              <a:rPr lang="en-US" sz="2200" dirty="0">
                <a:solidFill>
                  <a:schemeClr val="tx1"/>
                </a:solidFill>
              </a:rPr>
              <a:t>8</a:t>
            </a:r>
            <a:r>
              <a:rPr lang="id-ID" sz="2200" dirty="0">
                <a:solidFill>
                  <a:schemeClr val="tx1"/>
                </a:solidFill>
              </a:rPr>
              <a:t> %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endParaRPr lang="id-ID" sz="22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795838" y="3863975"/>
            <a:ext cx="0" cy="3714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995738" y="4270375"/>
            <a:ext cx="1785937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Tingkat </a:t>
            </a:r>
            <a:r>
              <a:rPr lang="en-US" sz="2200" dirty="0" err="1">
                <a:solidFill>
                  <a:schemeClr val="tx1"/>
                </a:solidFill>
              </a:rPr>
              <a:t>suku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bunga</a:t>
            </a:r>
            <a:r>
              <a:rPr lang="en-US" sz="2200" dirty="0">
                <a:solidFill>
                  <a:schemeClr val="tx1"/>
                </a:solidFill>
              </a:rPr>
              <a:t> per </a:t>
            </a:r>
            <a:r>
              <a:rPr lang="en-US" sz="2200" dirty="0" err="1">
                <a:solidFill>
                  <a:schemeClr val="tx1"/>
                </a:solidFill>
              </a:rPr>
              <a:t>tahun</a:t>
            </a:r>
            <a:r>
              <a:rPr lang="en-US" sz="2200" dirty="0">
                <a:solidFill>
                  <a:schemeClr val="tx1"/>
                </a:solidFill>
              </a:rPr>
              <a:t> :</a:t>
            </a:r>
          </a:p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50% </a:t>
            </a:r>
            <a:r>
              <a:rPr lang="id-ID" sz="2200" dirty="0">
                <a:solidFill>
                  <a:schemeClr val="tx1"/>
                </a:solidFill>
              </a:rPr>
              <a:t>BI rate</a:t>
            </a:r>
            <a:endParaRPr lang="en-US" sz="2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id-ID" sz="2200" dirty="0">
                <a:solidFill>
                  <a:schemeClr val="tx1"/>
                </a:solidFill>
              </a:rPr>
              <a:t>maks </a:t>
            </a:r>
            <a:r>
              <a:rPr lang="en-US" sz="2200" dirty="0">
                <a:solidFill>
                  <a:schemeClr val="tx1"/>
                </a:solidFill>
              </a:rPr>
              <a:t>4</a:t>
            </a:r>
            <a:r>
              <a:rPr lang="id-ID" sz="2200" dirty="0">
                <a:solidFill>
                  <a:schemeClr val="tx1"/>
                </a:solidFill>
              </a:rPr>
              <a:t> %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15000" y="2568575"/>
            <a:ext cx="3352800" cy="1292225"/>
          </a:xfrm>
          <a:prstGeom prst="rect">
            <a:avLst/>
          </a:prstGeom>
          <a:solidFill>
            <a:srgbClr val="00206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BUMN, BUMD,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Badan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 Usaha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Swasta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Berbadan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Hukum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Koperasi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 Primer, </a:t>
            </a:r>
            <a:r>
              <a:rPr lang="en-US" sz="2000" b="1" dirty="0" err="1">
                <a:solidFill>
                  <a:schemeClr val="bg1"/>
                </a:solidFill>
                <a:latin typeface="Agency FB" pitchFamily="34" charset="0"/>
              </a:rPr>
              <a:t>Perorangan</a:t>
            </a:r>
            <a:endParaRPr lang="en-US" sz="20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553325" y="3902075"/>
            <a:ext cx="1588" cy="3333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054725" y="4265613"/>
            <a:ext cx="2855913" cy="1685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tx1"/>
                </a:solidFill>
              </a:rPr>
              <a:t>BLU-</a:t>
            </a:r>
            <a:r>
              <a:rPr lang="en-US" sz="2000" dirty="0" err="1">
                <a:solidFill>
                  <a:schemeClr val="tx1"/>
                </a:solidFill>
              </a:rPr>
              <a:t>Pusat</a:t>
            </a:r>
            <a:r>
              <a:rPr lang="en-US" sz="2000" dirty="0">
                <a:solidFill>
                  <a:schemeClr val="tx1"/>
                </a:solidFill>
              </a:rPr>
              <a:t> P2H </a:t>
            </a:r>
            <a:r>
              <a:rPr lang="en-US" sz="2000" dirty="0" err="1">
                <a:solidFill>
                  <a:schemeClr val="tx1"/>
                </a:solidFill>
              </a:rPr>
              <a:t>mendapatkan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hasil</a:t>
            </a:r>
            <a:r>
              <a:rPr lang="en-US" sz="2000" dirty="0">
                <a:solidFill>
                  <a:schemeClr val="tx1"/>
                </a:solidFill>
              </a:rPr>
              <a:t> paling </a:t>
            </a:r>
            <a:r>
              <a:rPr lang="en-US" sz="2000" dirty="0" err="1">
                <a:solidFill>
                  <a:schemeClr val="tx1"/>
                </a:solidFill>
              </a:rPr>
              <a:t>rendah</a:t>
            </a:r>
            <a:r>
              <a:rPr lang="en-US" sz="2000" dirty="0">
                <a:solidFill>
                  <a:schemeClr val="tx1"/>
                </a:solidFill>
              </a:rPr>
              <a:t> 35% </a:t>
            </a:r>
            <a:r>
              <a:rPr lang="en-US" sz="2000" dirty="0" err="1">
                <a:solidFill>
                  <a:schemeClr val="tx1"/>
                </a:solidFill>
              </a:rPr>
              <a:t>dari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pendapatan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bruto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hasil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dibiayai</a:t>
            </a:r>
            <a:endParaRPr lang="id-ID" sz="2000" dirty="0">
              <a:solidFill>
                <a:schemeClr val="tx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2871788" y="2227263"/>
            <a:ext cx="4762" cy="334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54913" y="2170113"/>
            <a:ext cx="4762" cy="38735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8113" y="6046788"/>
            <a:ext cx="7786687" cy="646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d-ID" b="1" i="1" dirty="0"/>
              <a:t>Catatan: Tarif layanan pinjaman untuk usaha kehutanan di kawasan lindung sebesar 50% dari tarif pada kawasan produksi.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KANTOR (2015)\LAPORAN FGD BANTEN\New folder\20151126_110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91440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 txBox="1">
            <a:spLocks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Usaha </a:t>
            </a:r>
            <a:r>
              <a:rPr lang="en-US" alt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Perhutanan</a:t>
            </a:r>
            <a:r>
              <a:rPr lang="en-US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 </a:t>
            </a:r>
            <a:r>
              <a:rPr lang="en-US" alt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Sosial</a:t>
            </a:r>
            <a:endParaRPr lang="en-US" altLang="en-US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" panose="020E0602020502020306" pitchFamily="34" charset="0"/>
              <a:ea typeface="Batang" panose="02030600000101010101" pitchFamily="18" charset="-127"/>
            </a:endParaRPr>
          </a:p>
          <a:p>
            <a:pPr algn="ctr" eaLnBrk="1" hangingPunct="1">
              <a:defRPr/>
            </a:pPr>
            <a:r>
              <a:rPr lang="en-US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yang </a:t>
            </a:r>
            <a:r>
              <a:rPr lang="en-US" alt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dapat</a:t>
            </a:r>
            <a:r>
              <a:rPr lang="en-US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 </a:t>
            </a:r>
            <a:r>
              <a:rPr lang="en-US" alt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dibiayai</a:t>
            </a:r>
            <a:r>
              <a:rPr lang="en-US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 </a:t>
            </a:r>
            <a:r>
              <a:rPr lang="en-US" alt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dengan</a:t>
            </a:r>
            <a:r>
              <a:rPr lang="en-US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Batang" panose="02030600000101010101" pitchFamily="18" charset="-127"/>
              </a:rPr>
              <a:t> FDB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4800" y="1752600"/>
            <a:ext cx="8610600" cy="4953000"/>
          </a:xfrm>
          <a:prstGeom prst="rect">
            <a:avLst/>
          </a:prstGeom>
          <a:solidFill>
            <a:srgbClr val="CCFFFF">
              <a:alpha val="91765"/>
            </a:srgbClr>
          </a:solidFill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Usaha HTR;</a:t>
            </a:r>
          </a:p>
          <a:p>
            <a:pPr marL="914400" indent="-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Usaha </a:t>
            </a:r>
            <a:r>
              <a:rPr lang="en-US" sz="4800" b="1" dirty="0" err="1" smtClean="0">
                <a:latin typeface="Berlin Sans FB" pitchFamily="34" charset="0"/>
                <a:ea typeface="MS PMincho" panose="02020600040205080304" pitchFamily="18" charset="-128"/>
              </a:rPr>
              <a:t>HKm</a:t>
            </a: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;</a:t>
            </a:r>
          </a:p>
          <a:p>
            <a:pPr marL="914400" indent="-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Usaha HD;</a:t>
            </a:r>
          </a:p>
          <a:p>
            <a:pPr marL="914400" indent="-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Usaha HR;</a:t>
            </a:r>
          </a:p>
          <a:p>
            <a:pPr marL="914400" indent="-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Usaha </a:t>
            </a:r>
            <a:r>
              <a:rPr lang="en-US" sz="4800" b="1" dirty="0" err="1" smtClean="0">
                <a:latin typeface="Berlin Sans FB" pitchFamily="34" charset="0"/>
                <a:ea typeface="MS PMincho" panose="02020600040205080304" pitchFamily="18" charset="-128"/>
              </a:rPr>
              <a:t>Pemanfaatan</a:t>
            </a:r>
            <a:r>
              <a:rPr lang="en-US" sz="4800" b="1" dirty="0" smtClean="0">
                <a:latin typeface="Berlin Sans FB" pitchFamily="34" charset="0"/>
                <a:ea typeface="MS PMincho" panose="02020600040205080304" pitchFamily="18" charset="-128"/>
              </a:rPr>
              <a:t> HHBK;</a:t>
            </a:r>
          </a:p>
          <a:p>
            <a:pPr marL="457200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endParaRPr lang="en-US" sz="2400" b="1" dirty="0"/>
          </a:p>
          <a:p>
            <a:pPr marL="457200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endParaRPr lang="en-US" sz="2400" b="1" dirty="0"/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967163"/>
            <a:ext cx="41148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54463"/>
            <a:ext cx="41148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/>
          <p:cNvPicPr>
            <a:picLocks noChangeAspect="1"/>
          </p:cNvPicPr>
          <p:nvPr/>
        </p:nvPicPr>
        <p:blipFill>
          <a:blip r:embed="rId3">
            <a:lum brigh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0425"/>
            <a:ext cx="4038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8982"/>
            <a:ext cx="9144000" cy="861774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ritannic Bold" panose="020B0903060703020204" pitchFamily="34" charset="0"/>
                <a:ea typeface="MS PMincho" panose="02020600040205080304" pitchFamily="18" charset="-128"/>
              </a:rPr>
              <a:t>CAKUPAN PEMBIAYAAN FDB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133603" y="990600"/>
            <a:ext cx="2362198" cy="997497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bg1">
                <a:lumMod val="6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495801" y="990600"/>
            <a:ext cx="2218591" cy="1060446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bg1">
                <a:lumMod val="75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28600" y="2244725"/>
            <a:ext cx="3768725" cy="88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Usaha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Kehutanan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 farm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369" y="4017125"/>
            <a:ext cx="3886199" cy="1510071"/>
          </a:xfrm>
          <a:prstGeom prst="rect">
            <a:avLst/>
          </a:prstGeom>
          <a:solidFill>
            <a:srgbClr val="CCFFFF">
              <a:alpha val="86000"/>
            </a:srgbClr>
          </a:solidFill>
          <a:ln>
            <a:noFill/>
          </a:ln>
          <a:effectLst>
            <a:glow rad="139700">
              <a:srgbClr val="0080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Usaha yang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memproduksi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hutan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lainnya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melalui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murni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agroforestry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wanatani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20054" y="4100900"/>
            <a:ext cx="3856892" cy="2166496"/>
          </a:xfrm>
          <a:prstGeom prst="rect">
            <a:avLst/>
          </a:prstGeom>
          <a:solidFill>
            <a:srgbClr val="CCFFFF">
              <a:alpha val="91000"/>
            </a:srgbClr>
          </a:solidFill>
          <a:ln>
            <a:noFill/>
          </a:ln>
          <a:effectLst>
            <a:glow rad="139700">
              <a:srgbClr val="00CC66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Usaha yang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mendukung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berdampak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positif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menghasilkan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nilai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tambah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terhadap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kegiatan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 farm.</a:t>
            </a:r>
          </a:p>
        </p:txBody>
      </p:sp>
      <p:sp>
        <p:nvSpPr>
          <p:cNvPr id="32" name="Striped Right Arrow 31"/>
          <p:cNvSpPr/>
          <p:nvPr/>
        </p:nvSpPr>
        <p:spPr>
          <a:xfrm rot="5400000">
            <a:off x="1616868" y="3259932"/>
            <a:ext cx="576263" cy="685800"/>
          </a:xfrm>
          <a:prstGeom prst="stripedRightArrow">
            <a:avLst>
              <a:gd name="adj1" fmla="val 50000"/>
              <a:gd name="adj2" fmla="val 39744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3" name="Striped Right Arrow 32"/>
          <p:cNvSpPr/>
          <p:nvPr/>
        </p:nvSpPr>
        <p:spPr>
          <a:xfrm rot="5400000">
            <a:off x="6783387" y="3248026"/>
            <a:ext cx="549275" cy="685800"/>
          </a:xfrm>
          <a:prstGeom prst="striped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pic>
        <p:nvPicPr>
          <p:cNvPr id="14353" name="Picture 8"/>
          <p:cNvPicPr>
            <a:picLocks noChangeAspect="1"/>
          </p:cNvPicPr>
          <p:nvPr/>
        </p:nvPicPr>
        <p:blipFill>
          <a:blip r:embed="rId3">
            <a:lum brigh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130425"/>
            <a:ext cx="41275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086350" y="2244725"/>
            <a:ext cx="3941763" cy="87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Usaha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Kehutanan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off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farm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11317</TotalTime>
  <Words>2556</Words>
  <Application>Microsoft Office PowerPoint</Application>
  <PresentationFormat>On-screen Show (4:3)</PresentationFormat>
  <Paragraphs>451</Paragraphs>
  <Slides>46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 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TARGET PENYALURAN FDB (TAHUNAN)</vt:lpstr>
      <vt:lpstr>MENINGKATKAN EFEKTIFITAS FDB BLU PUSAT P2H UNTUK USAHA PERHUTANAN SOSIAL</vt:lpstr>
      <vt:lpstr>MENINGKATKAN EFEKTIFITAS FDB BLU PUSAT P2H UNTUK USAHA PERHUTANAN SOSIAL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 Nissa</dc:creator>
  <cp:lastModifiedBy>poed</cp:lastModifiedBy>
  <cp:revision>735</cp:revision>
  <cp:lastPrinted>2016-06-20T02:31:39Z</cp:lastPrinted>
  <dcterms:created xsi:type="dcterms:W3CDTF">2014-11-06T00:50:17Z</dcterms:created>
  <dcterms:modified xsi:type="dcterms:W3CDTF">2016-11-23T04:01:57Z</dcterms:modified>
</cp:coreProperties>
</file>