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"/>
  </p:notesMasterIdLst>
  <p:handoutMasterIdLst>
    <p:handoutMasterId r:id="rId29"/>
  </p:handoutMasterIdLst>
  <p:sldIdLst>
    <p:sldId id="301" r:id="rId2"/>
    <p:sldId id="302" r:id="rId3"/>
    <p:sldId id="303" r:id="rId4"/>
    <p:sldId id="300" r:id="rId5"/>
    <p:sldId id="267" r:id="rId6"/>
    <p:sldId id="312" r:id="rId7"/>
    <p:sldId id="313" r:id="rId8"/>
    <p:sldId id="294" r:id="rId9"/>
    <p:sldId id="257" r:id="rId10"/>
    <p:sldId id="268" r:id="rId11"/>
    <p:sldId id="261" r:id="rId12"/>
    <p:sldId id="262" r:id="rId13"/>
    <p:sldId id="264" r:id="rId14"/>
    <p:sldId id="263" r:id="rId15"/>
    <p:sldId id="270" r:id="rId16"/>
    <p:sldId id="318" r:id="rId17"/>
    <p:sldId id="272" r:id="rId18"/>
    <p:sldId id="298" r:id="rId19"/>
    <p:sldId id="321" r:id="rId20"/>
    <p:sldId id="320" r:id="rId21"/>
    <p:sldId id="314" r:id="rId22"/>
    <p:sldId id="315" r:id="rId23"/>
    <p:sldId id="316" r:id="rId24"/>
    <p:sldId id="317" r:id="rId25"/>
    <p:sldId id="305" r:id="rId26"/>
    <p:sldId id="31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79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2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3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C362E-3E2F-417F-999C-E5FCD6305ED9}" type="datetimeFigureOut">
              <a:rPr lang="id-ID" smtClean="0"/>
              <a:pPr/>
              <a:t>21/11/2016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52FA0-8159-4418-8607-01F8B7F3FCBB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B6FCA-A361-4A88-B52B-1CFB092ADB8F}" type="datetimeFigureOut">
              <a:rPr lang="id-ID" smtClean="0"/>
              <a:pPr/>
              <a:t>21/11/2016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39-AEA4-4D2C-89E2-7442F874B0C9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D339-AEA4-4D2C-89E2-7442F874B0C9}" type="slidenum">
              <a:rPr lang="id-ID" smtClean="0"/>
              <a:pPr/>
              <a:t>4</a:t>
            </a:fld>
            <a:endParaRPr lang="id-ID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FD339-AEA4-4D2C-89E2-7442F874B0C9}" type="slidenum">
              <a:rPr lang="id-ID" smtClean="0"/>
              <a:pPr/>
              <a:t>14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ABE13-594D-DE46-9F66-DAF280F15F0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78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400" dirty="0" smtClean="0"/>
              <a:t> LATAR BELAKANG KOPERASI WANA LESTARI MENOREH</a:t>
            </a:r>
            <a:endParaRPr lang="id-ID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>
            <a:normAutofit/>
          </a:bodyPr>
          <a:lstStyle/>
          <a:p>
            <a:r>
              <a:rPr lang="id-ID" sz="2000" dirty="0" smtClean="0"/>
              <a:t>Inisiatif program comunity loging tahun 2007 di Kulon Progo.</a:t>
            </a:r>
          </a:p>
          <a:p>
            <a:r>
              <a:rPr lang="id-ID" sz="2000" dirty="0" smtClean="0"/>
              <a:t>Di inisiatif oleh beberapa teman C U , Telapak dan Yabinma.</a:t>
            </a:r>
          </a:p>
          <a:p>
            <a:r>
              <a:rPr lang="id-ID" sz="2000" dirty="0" smtClean="0"/>
              <a:t>Ada 11 desa dari Kecamatan Samigaluh dan Kalibawang sebagai sasarannya.</a:t>
            </a:r>
            <a:endParaRPr lang="id-ID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3810000" cy="3200400"/>
          </a:xfrm>
          <a:prstGeom prst="rect">
            <a:avLst/>
          </a:prstGeom>
        </p:spPr>
      </p:pic>
      <p:pic>
        <p:nvPicPr>
          <p:cNvPr id="3" name="Picture 2" descr="IMG_0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28600"/>
            <a:ext cx="3505200" cy="3124200"/>
          </a:xfrm>
          <a:prstGeom prst="rect">
            <a:avLst/>
          </a:prstGeom>
        </p:spPr>
      </p:pic>
      <p:pic>
        <p:nvPicPr>
          <p:cNvPr id="4" name="Picture 3" descr="IMG_0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429000"/>
            <a:ext cx="3810000" cy="3276600"/>
          </a:xfrm>
          <a:prstGeom prst="rect">
            <a:avLst/>
          </a:prstGeom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3352800"/>
            <a:ext cx="3429000" cy="3352800"/>
          </a:xfrm>
          <a:prstGeom prst="rect">
            <a:avLst/>
          </a:prstGeom>
        </p:spPr>
      </p:pic>
      <p:pic>
        <p:nvPicPr>
          <p:cNvPr id="7" name="Picture 6" descr="IMG_67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98750" y="228600"/>
            <a:ext cx="2721049" cy="6477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685800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Kegiatan HCVF</a:t>
            </a:r>
            <a:endParaRPr lang="id-ID" dirty="0"/>
          </a:p>
        </p:txBody>
      </p:sp>
      <p:pic>
        <p:nvPicPr>
          <p:cNvPr id="3" name="Picture 2" descr="Copy of IMG_04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4495800" cy="2286000"/>
          </a:xfrm>
          <a:prstGeom prst="rect">
            <a:avLst/>
          </a:prstGeom>
        </p:spPr>
      </p:pic>
      <p:pic>
        <p:nvPicPr>
          <p:cNvPr id="6" name="Picture 5" descr="IMG_1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400" y="3733800"/>
            <a:ext cx="3759200" cy="2819400"/>
          </a:xfrm>
          <a:prstGeom prst="rect">
            <a:avLst/>
          </a:prstGeom>
        </p:spPr>
      </p:pic>
      <p:pic>
        <p:nvPicPr>
          <p:cNvPr id="8" name="Picture 7" descr="IMG_0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1447800"/>
            <a:ext cx="3810000" cy="2438400"/>
          </a:xfrm>
          <a:prstGeom prst="rect">
            <a:avLst/>
          </a:prstGeom>
        </p:spPr>
      </p:pic>
      <p:pic>
        <p:nvPicPr>
          <p:cNvPr id="10" name="Picture 9" descr="IMG_19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3733800"/>
            <a:ext cx="4572000" cy="2819400"/>
          </a:xfrm>
          <a:prstGeom prst="rect">
            <a:avLst/>
          </a:prstGeom>
        </p:spPr>
      </p:pic>
      <p:pic>
        <p:nvPicPr>
          <p:cNvPr id="11" name="Picture 10" descr="IMG_63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2057400"/>
            <a:ext cx="3505200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77200" cy="762000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Kegiatan Unit Pertanian</a:t>
            </a:r>
            <a:endParaRPr lang="id-ID" dirty="0"/>
          </a:p>
        </p:txBody>
      </p:sp>
      <p:pic>
        <p:nvPicPr>
          <p:cNvPr id="3" name="Picture 2" descr="IMG_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447800"/>
            <a:ext cx="3657600" cy="2362200"/>
          </a:xfrm>
          <a:prstGeom prst="rect">
            <a:avLst/>
          </a:prstGeom>
        </p:spPr>
      </p:pic>
      <p:pic>
        <p:nvPicPr>
          <p:cNvPr id="4" name="Picture 3" descr="IMG_07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447800"/>
            <a:ext cx="4114800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IMG_0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3886200"/>
            <a:ext cx="3653367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IMG_07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733800"/>
            <a:ext cx="40386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IMG_079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194" y="1447800"/>
            <a:ext cx="3455052" cy="5029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 Kunjungan Pembeli</a:t>
            </a:r>
            <a:endParaRPr lang="id-ID" dirty="0"/>
          </a:p>
        </p:txBody>
      </p:sp>
      <p:pic>
        <p:nvPicPr>
          <p:cNvPr id="3" name="Picture 2" descr="IMG_0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295400"/>
            <a:ext cx="4495800" cy="2686050"/>
          </a:xfrm>
          <a:prstGeom prst="rect">
            <a:avLst/>
          </a:prstGeom>
        </p:spPr>
      </p:pic>
      <p:pic>
        <p:nvPicPr>
          <p:cNvPr id="4" name="Picture 3" descr="IMG_0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295400"/>
            <a:ext cx="3962400" cy="2667000"/>
          </a:xfrm>
          <a:prstGeom prst="rect">
            <a:avLst/>
          </a:prstGeom>
        </p:spPr>
      </p:pic>
      <p:pic>
        <p:nvPicPr>
          <p:cNvPr id="6" name="Picture 5" descr="IMG_17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4000500"/>
            <a:ext cx="3962400" cy="2857500"/>
          </a:xfrm>
          <a:prstGeom prst="rect">
            <a:avLst/>
          </a:prstGeom>
        </p:spPr>
      </p:pic>
      <p:pic>
        <p:nvPicPr>
          <p:cNvPr id="7" name="Picture 6" descr="IMG_1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4112559"/>
            <a:ext cx="3962400" cy="2745441"/>
          </a:xfrm>
          <a:prstGeom prst="rect">
            <a:avLst/>
          </a:prstGeom>
        </p:spPr>
      </p:pic>
      <p:pic>
        <p:nvPicPr>
          <p:cNvPr id="8" name="Picture 7" descr="IMG_17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3429000"/>
            <a:ext cx="2190750" cy="2921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838200"/>
          </a:xfrm>
        </p:spPr>
        <p:txBody>
          <a:bodyPr/>
          <a:lstStyle/>
          <a:p>
            <a:r>
              <a:rPr lang="id-ID" dirty="0" smtClean="0"/>
              <a:t>Kegiatan Pemanenan</a:t>
            </a:r>
            <a:endParaRPr lang="id-ID" dirty="0"/>
          </a:p>
        </p:txBody>
      </p:sp>
      <p:pic>
        <p:nvPicPr>
          <p:cNvPr id="3" name="Picture 2" descr="IMG_1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2514600" cy="2667000"/>
          </a:xfrm>
          <a:prstGeom prst="rect">
            <a:avLst/>
          </a:prstGeom>
        </p:spPr>
      </p:pic>
      <p:pic>
        <p:nvPicPr>
          <p:cNvPr id="5" name="Picture 4" descr="IMG_19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1447800"/>
            <a:ext cx="2362200" cy="2819400"/>
          </a:xfrm>
          <a:prstGeom prst="rect">
            <a:avLst/>
          </a:prstGeom>
        </p:spPr>
      </p:pic>
      <p:pic>
        <p:nvPicPr>
          <p:cNvPr id="6" name="Picture 5" descr="IMG_67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5600" y="1447800"/>
            <a:ext cx="3657600" cy="5257800"/>
          </a:xfrm>
          <a:prstGeom prst="rect">
            <a:avLst/>
          </a:prstGeom>
        </p:spPr>
      </p:pic>
      <p:pic>
        <p:nvPicPr>
          <p:cNvPr id="7" name="Picture 6" descr="IMG_19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2400" y="4267200"/>
            <a:ext cx="2336800" cy="2438400"/>
          </a:xfrm>
          <a:prstGeom prst="rect">
            <a:avLst/>
          </a:prstGeom>
        </p:spPr>
      </p:pic>
      <p:pic>
        <p:nvPicPr>
          <p:cNvPr id="8" name="Picture 7" descr="proses mua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4114800"/>
            <a:ext cx="2514600" cy="25908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8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895600"/>
            <a:ext cx="4267200" cy="3733800"/>
          </a:xfrm>
          <a:prstGeom prst="rect">
            <a:avLst/>
          </a:prstGeom>
        </p:spPr>
      </p:pic>
      <p:pic>
        <p:nvPicPr>
          <p:cNvPr id="4" name="Picture 3" descr="IMG_00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495800" cy="2895600"/>
          </a:xfrm>
          <a:prstGeom prst="rect">
            <a:avLst/>
          </a:prstGeom>
        </p:spPr>
      </p:pic>
      <p:pic>
        <p:nvPicPr>
          <p:cNvPr id="5" name="Picture 4" descr="IMG_66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28600"/>
            <a:ext cx="2286001" cy="6400800"/>
          </a:xfrm>
          <a:prstGeom prst="rect">
            <a:avLst/>
          </a:prstGeom>
        </p:spPr>
      </p:pic>
      <p:pic>
        <p:nvPicPr>
          <p:cNvPr id="6" name="Picture 5" descr="pnomran lo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3810000"/>
            <a:ext cx="3733800" cy="3048000"/>
          </a:xfrm>
          <a:prstGeom prst="rect">
            <a:avLst/>
          </a:prstGeom>
        </p:spPr>
      </p:pic>
      <p:pic>
        <p:nvPicPr>
          <p:cNvPr id="7" name="Picture 6" descr="DSCN14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5562600" y="304800"/>
            <a:ext cx="3581400" cy="3371850"/>
          </a:xfrm>
          <a:prstGeom prst="rect">
            <a:avLst/>
          </a:prstGeom>
        </p:spPr>
      </p:pic>
      <p:pic>
        <p:nvPicPr>
          <p:cNvPr id="8" name="Picture 7" descr="DSCN14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5715000" y="457200"/>
            <a:ext cx="3581400" cy="337185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Unit Penggergajian</a:t>
            </a:r>
            <a:endParaRPr lang="id-ID" sz="2400" dirty="0"/>
          </a:p>
        </p:txBody>
      </p:sp>
      <p:pic>
        <p:nvPicPr>
          <p:cNvPr id="3" name="Picture 2" descr="IMG_3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4267200"/>
            <a:ext cx="3302000" cy="2376510"/>
          </a:xfrm>
          <a:prstGeom prst="rect">
            <a:avLst/>
          </a:prstGeom>
        </p:spPr>
      </p:pic>
      <p:pic>
        <p:nvPicPr>
          <p:cNvPr id="4" name="Picture 3" descr="IMG_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905250"/>
            <a:ext cx="3657600" cy="2743200"/>
          </a:xfrm>
          <a:prstGeom prst="rect">
            <a:avLst/>
          </a:prstGeom>
        </p:spPr>
      </p:pic>
      <p:pic>
        <p:nvPicPr>
          <p:cNvPr id="5" name="Picture 4" descr="IMG_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99992"/>
            <a:ext cx="3448594" cy="2586445"/>
          </a:xfrm>
          <a:prstGeom prst="rect">
            <a:avLst/>
          </a:prstGeom>
        </p:spPr>
      </p:pic>
      <p:pic>
        <p:nvPicPr>
          <p:cNvPr id="6" name="Picture 5" descr="IMG_0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371600"/>
            <a:ext cx="3619500" cy="2457450"/>
          </a:xfrm>
          <a:prstGeom prst="rect">
            <a:avLst/>
          </a:prstGeom>
        </p:spPr>
      </p:pic>
      <p:pic>
        <p:nvPicPr>
          <p:cNvPr id="7" name="Picture 6" descr="IMG_00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447800"/>
            <a:ext cx="274320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81000"/>
            <a:ext cx="4140200" cy="3048000"/>
          </a:xfrm>
          <a:prstGeom prst="rect">
            <a:avLst/>
          </a:prstGeom>
        </p:spPr>
      </p:pic>
      <p:pic>
        <p:nvPicPr>
          <p:cNvPr id="3" name="Picture 2" descr="IMG_8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33400"/>
            <a:ext cx="3352800" cy="3048000"/>
          </a:xfrm>
          <a:prstGeom prst="rect">
            <a:avLst/>
          </a:prstGeom>
        </p:spPr>
      </p:pic>
      <p:pic>
        <p:nvPicPr>
          <p:cNvPr id="4" name="Picture 3" descr="IMG_09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505200"/>
            <a:ext cx="4140200" cy="3105150"/>
          </a:xfrm>
          <a:prstGeom prst="rect">
            <a:avLst/>
          </a:prstGeom>
        </p:spPr>
      </p:pic>
      <p:pic>
        <p:nvPicPr>
          <p:cNvPr id="5" name="Picture 4" descr="DSCN00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86150"/>
            <a:ext cx="4800600" cy="3371850"/>
          </a:xfrm>
          <a:prstGeom prst="rect">
            <a:avLst/>
          </a:prstGeom>
        </p:spPr>
      </p:pic>
      <p:pic>
        <p:nvPicPr>
          <p:cNvPr id="6" name="Picture 5" descr="IMG_55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1143000"/>
            <a:ext cx="25908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83820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Kontrak Kerjasama Dengan CUKATA </a:t>
            </a:r>
            <a:br>
              <a:rPr lang="id-ID" sz="2400" dirty="0" smtClean="0"/>
            </a:br>
            <a:r>
              <a:rPr lang="id-ID" sz="2400" dirty="0" smtClean="0"/>
              <a:t>sejak tahun 2010</a:t>
            </a:r>
            <a:endParaRPr lang="id-ID" sz="2400" dirty="0"/>
          </a:p>
        </p:txBody>
      </p:sp>
      <p:pic>
        <p:nvPicPr>
          <p:cNvPr id="3" name="Picture 2" descr="IMG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3200400" cy="5207000"/>
          </a:xfrm>
          <a:prstGeom prst="rect">
            <a:avLst/>
          </a:prstGeom>
        </p:spPr>
      </p:pic>
      <p:pic>
        <p:nvPicPr>
          <p:cNvPr id="4" name="Picture 3" descr="IMG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524000"/>
            <a:ext cx="4267200" cy="5105400"/>
          </a:xfrm>
          <a:prstGeom prst="rect">
            <a:avLst/>
          </a:prstGeom>
        </p:spPr>
      </p:pic>
      <p:pic>
        <p:nvPicPr>
          <p:cNvPr id="5" name="Picture 4" descr="IMG_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1447800"/>
            <a:ext cx="3124199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SOSIALISASI &amp; PENDIDIKAN CUKATA</a:t>
            </a:r>
            <a:endParaRPr lang="id-ID" dirty="0"/>
          </a:p>
        </p:txBody>
      </p:sp>
      <p:pic>
        <p:nvPicPr>
          <p:cNvPr id="3" name="Picture 2" descr="IMG_1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6200"/>
            <a:ext cx="4495800" cy="2971799"/>
          </a:xfrm>
          <a:prstGeom prst="rect">
            <a:avLst/>
          </a:prstGeom>
        </p:spPr>
      </p:pic>
      <p:pic>
        <p:nvPicPr>
          <p:cNvPr id="4" name="Picture 3" descr="IMG_1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886200"/>
            <a:ext cx="4572000" cy="2971800"/>
          </a:xfrm>
          <a:prstGeom prst="rect">
            <a:avLst/>
          </a:prstGeom>
        </p:spPr>
      </p:pic>
      <p:pic>
        <p:nvPicPr>
          <p:cNvPr id="5" name="Picture 4" descr="IMG_19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990600"/>
            <a:ext cx="4466910" cy="2895600"/>
          </a:xfrm>
          <a:prstGeom prst="rect">
            <a:avLst/>
          </a:prstGeom>
        </p:spPr>
      </p:pic>
      <p:pic>
        <p:nvPicPr>
          <p:cNvPr id="6" name="Picture 5" descr="IMG_19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14400"/>
            <a:ext cx="4724400" cy="2971800"/>
          </a:xfrm>
          <a:prstGeom prst="rect">
            <a:avLst/>
          </a:prstGeom>
        </p:spPr>
      </p:pic>
      <p:pic>
        <p:nvPicPr>
          <p:cNvPr id="7" name="Picture 6" descr="P22712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600200"/>
            <a:ext cx="3352800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id-ID" sz="2000" dirty="0" smtClean="0"/>
              <a:t>VISI DALAM COMUNITY LOGGING</a:t>
            </a:r>
            <a:endParaRPr lang="id-ID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d-ID" sz="2000" dirty="0" smtClean="0"/>
              <a:t>Aspek kelestarian ekologi :</a:t>
            </a:r>
          </a:p>
          <a:p>
            <a:pPr marL="457200" indent="-457200">
              <a:buNone/>
            </a:pPr>
            <a:r>
              <a:rPr lang="id-ID" sz="2000" dirty="0" smtClean="0"/>
              <a:t>       Sebagai akibat dari naiknya panas bumi ( pemanasan global ) yang menjadikan banjir makin meluas yang ironisnya kekeringan juga sering melanda disebabkan karena terjadinya penggundulan hutan maka memandang perlu terjaganya aspek kelestarian sumberdaya alam dan hayati.</a:t>
            </a:r>
          </a:p>
          <a:p>
            <a:pPr marL="457200" indent="-457200"/>
            <a:r>
              <a:rPr lang="id-ID" sz="2000" dirty="0" smtClean="0"/>
              <a:t>Aspek Kelesarian Ekonomi.</a:t>
            </a:r>
          </a:p>
          <a:p>
            <a:pPr marL="457200" indent="-457200">
              <a:buNone/>
            </a:pPr>
            <a:r>
              <a:rPr lang="id-ID" sz="2000" dirty="0" smtClean="0"/>
              <a:t>         Hutan yang ada di Kulon Progo adalah hutan rakyat / hutan milik  dan merupakan salah satu penyangga ekonomi masyarakat sehingga potensi perlu ditingkatkan nilai ekonomi sehingga akan bisa lestari.</a:t>
            </a:r>
          </a:p>
          <a:p>
            <a:pPr marL="457200" indent="-457200"/>
            <a:r>
              <a:rPr lang="id-ID" sz="2000" dirty="0" smtClean="0"/>
              <a:t>Aspek Sosial</a:t>
            </a:r>
          </a:p>
          <a:p>
            <a:pPr marL="457200" indent="-457200">
              <a:buNone/>
            </a:pPr>
            <a:r>
              <a:rPr lang="id-ID" sz="2000" dirty="0" smtClean="0"/>
              <a:t>         Masyarakat petani Kulon Progo perlu adanya kerukunnan, bekerja sama &amp; terkoordinir dalam wadah terbuka ( Tidak sektarian &amp; bias gender ) dan tetap mempertahankan kearifan lokal sehingga makin menguatkan nilai tawar dan martabatnya.</a:t>
            </a:r>
          </a:p>
          <a:p>
            <a:endParaRPr lang="id-ID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Tempat</a:t>
            </a:r>
            <a:r>
              <a:rPr lang="en-US" sz="3600" dirty="0" smtClean="0"/>
              <a:t> </a:t>
            </a:r>
            <a:r>
              <a:rPr lang="en-US" sz="3600" dirty="0" err="1" smtClean="0"/>
              <a:t>Pelayannan</a:t>
            </a:r>
            <a:r>
              <a:rPr lang="en-US" sz="3600" dirty="0" smtClean="0"/>
              <a:t> </a:t>
            </a:r>
            <a:r>
              <a:rPr lang="en-US" sz="3600" dirty="0" err="1" smtClean="0"/>
              <a:t>Anggota</a:t>
            </a:r>
            <a:r>
              <a:rPr lang="en-US" sz="3600" dirty="0" smtClean="0"/>
              <a:t> CUKATA</a:t>
            </a:r>
            <a:endParaRPr lang="id-ID" dirty="0"/>
          </a:p>
        </p:txBody>
      </p:sp>
      <p:pic>
        <p:nvPicPr>
          <p:cNvPr id="3" name="Picture 2" descr="IMG_1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33800"/>
            <a:ext cx="4572000" cy="3124200"/>
          </a:xfrm>
          <a:prstGeom prst="rect">
            <a:avLst/>
          </a:prstGeom>
        </p:spPr>
      </p:pic>
      <p:pic>
        <p:nvPicPr>
          <p:cNvPr id="4" name="Picture 3" descr="IMG_1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733800"/>
            <a:ext cx="4495800" cy="3124199"/>
          </a:xfrm>
          <a:prstGeom prst="rect">
            <a:avLst/>
          </a:prstGeom>
        </p:spPr>
      </p:pic>
      <p:pic>
        <p:nvPicPr>
          <p:cNvPr id="5" name="Picture 4" descr="IMG_1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90600"/>
            <a:ext cx="4572000" cy="2590800"/>
          </a:xfrm>
          <a:prstGeom prst="rect">
            <a:avLst/>
          </a:prstGeom>
        </p:spPr>
      </p:pic>
      <p:pic>
        <p:nvPicPr>
          <p:cNvPr id="6" name="Picture 5" descr="IMG_1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1" y="990600"/>
            <a:ext cx="44958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id-ID" sz="2000" dirty="0" smtClean="0"/>
              <a:t>JENIS JENIS SIMPANAN</a:t>
            </a:r>
            <a:endParaRPr lang="id-ID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0786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d-ID" sz="2000" dirty="0" smtClean="0"/>
              <a:t> ▷ Simpanan Saham :</a:t>
            </a:r>
          </a:p>
          <a:p>
            <a:pPr>
              <a:buNone/>
            </a:pPr>
            <a:r>
              <a:rPr lang="id-ID" sz="2000" dirty="0" smtClean="0"/>
              <a:t>    - Simpanan pokok.</a:t>
            </a:r>
          </a:p>
          <a:p>
            <a:pPr>
              <a:buNone/>
            </a:pPr>
            <a:r>
              <a:rPr lang="id-ID" sz="2000" dirty="0" smtClean="0"/>
              <a:t>    - Simpanan Wajib.</a:t>
            </a:r>
          </a:p>
          <a:p>
            <a:pPr>
              <a:buNone/>
            </a:pPr>
            <a:r>
              <a:rPr lang="id-ID" sz="2000" dirty="0" smtClean="0"/>
              <a:t>    - Simpanan Swakarsa.</a:t>
            </a:r>
          </a:p>
          <a:p>
            <a:pPr>
              <a:buNone/>
            </a:pPr>
            <a:r>
              <a:rPr lang="id-ID" sz="2000" dirty="0" smtClean="0"/>
              <a:t>    - Simpanan investasi ( Tanah dan Bangunan ).</a:t>
            </a:r>
          </a:p>
          <a:p>
            <a:pPr>
              <a:buNone/>
            </a:pPr>
            <a:r>
              <a:rPr lang="id-ID" sz="2000" dirty="0" smtClean="0"/>
              <a:t>    - Simpanan Wajib Kapitalisasi.</a:t>
            </a:r>
          </a:p>
          <a:p>
            <a:pPr>
              <a:buNone/>
            </a:pPr>
            <a:r>
              <a:rPr lang="id-ID" sz="2000" dirty="0" smtClean="0"/>
              <a:t>▷ Simpanan Non-Saham.</a:t>
            </a:r>
          </a:p>
          <a:p>
            <a:pPr>
              <a:buNone/>
            </a:pPr>
            <a:r>
              <a:rPr lang="id-ID" sz="2000" dirty="0" smtClean="0"/>
              <a:t>    - SICUKAT ( Simpanan cukata ).</a:t>
            </a:r>
          </a:p>
          <a:p>
            <a:pPr>
              <a:buNone/>
            </a:pPr>
            <a:r>
              <a:rPr lang="id-ID" sz="2000" dirty="0" smtClean="0"/>
              <a:t>    - Simpanan Blombokan ( Berbunga Harian ).</a:t>
            </a:r>
          </a:p>
          <a:p>
            <a:pPr>
              <a:buNone/>
            </a:pPr>
            <a:r>
              <a:rPr lang="id-ID" sz="2000" dirty="0" smtClean="0"/>
              <a:t>    - Simpanan Sukarela Berjangka ( Deposito ).</a:t>
            </a:r>
          </a:p>
          <a:p>
            <a:pPr>
              <a:buNone/>
            </a:pPr>
            <a:r>
              <a:rPr lang="id-ID" sz="2000" dirty="0" smtClean="0"/>
              <a:t>    - Simpanan Kapitalisasi.</a:t>
            </a:r>
          </a:p>
          <a:p>
            <a:pPr>
              <a:buNone/>
            </a:pPr>
            <a:r>
              <a:rPr lang="id-ID" sz="2000" dirty="0" smtClean="0"/>
              <a:t>    </a:t>
            </a:r>
            <a:r>
              <a:rPr lang="id-ID" sz="2000" dirty="0" smtClean="0">
                <a:solidFill>
                  <a:srgbClr val="C00000"/>
                </a:solidFill>
              </a:rPr>
              <a:t>- Simpanan WinDaru.</a:t>
            </a:r>
            <a:endParaRPr lang="id-ID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id-ID" sz="2000" dirty="0" smtClean="0"/>
              <a:t>JENIS JENIS PINJAMAN DAN JAMINAN</a:t>
            </a:r>
            <a:endParaRPr lang="id-ID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891"/>
          </a:xfrm>
        </p:spPr>
        <p:txBody>
          <a:bodyPr>
            <a:normAutofit fontScale="92500" lnSpcReduction="10000"/>
          </a:bodyPr>
          <a:lstStyle/>
          <a:p>
            <a:r>
              <a:rPr lang="id-ID" sz="2000" dirty="0" smtClean="0"/>
              <a:t>Pinjaman Umum.</a:t>
            </a:r>
          </a:p>
          <a:p>
            <a:r>
              <a:rPr lang="id-ID" sz="2000" dirty="0" smtClean="0"/>
              <a:t>Pinjaman Tempo.</a:t>
            </a:r>
          </a:p>
          <a:p>
            <a:r>
              <a:rPr lang="id-ID" sz="2000" dirty="0" smtClean="0"/>
              <a:t>Pinjaman Kapitalisasi.</a:t>
            </a:r>
          </a:p>
          <a:p>
            <a:r>
              <a:rPr lang="id-ID" sz="2000" dirty="0" smtClean="0"/>
              <a:t>Pinjaman Sebrakan.</a:t>
            </a:r>
          </a:p>
          <a:p>
            <a:r>
              <a:rPr lang="id-ID" sz="2000" dirty="0" smtClean="0"/>
              <a:t>Pinjaman Pendidikan.</a:t>
            </a:r>
          </a:p>
          <a:p>
            <a:r>
              <a:rPr lang="id-ID" sz="2000" dirty="0" smtClean="0"/>
              <a:t>Pinjaman Pasaran.</a:t>
            </a:r>
          </a:p>
          <a:p>
            <a:r>
              <a:rPr lang="id-ID" sz="2000" dirty="0" smtClean="0">
                <a:solidFill>
                  <a:srgbClr val="FF0000"/>
                </a:solidFill>
              </a:rPr>
              <a:t>Pinjaman WinDaru.</a:t>
            </a:r>
          </a:p>
          <a:p>
            <a:r>
              <a:rPr lang="id-ID" sz="2000" dirty="0" smtClean="0">
                <a:solidFill>
                  <a:srgbClr val="FF0000"/>
                </a:solidFill>
              </a:rPr>
              <a:t>Pinjaman untuk ( Jaminan Kayu )Tunda Tebang.</a:t>
            </a:r>
          </a:p>
          <a:p>
            <a:pPr>
              <a:buNone/>
            </a:pPr>
            <a:endParaRPr lang="id-ID" sz="2000" dirty="0" smtClean="0"/>
          </a:p>
          <a:p>
            <a:pPr>
              <a:buNone/>
            </a:pPr>
            <a:r>
              <a:rPr lang="id-ID" sz="2000" dirty="0" smtClean="0"/>
              <a:t>☺ Jenis Jaminan.</a:t>
            </a:r>
          </a:p>
          <a:p>
            <a:pPr>
              <a:buNone/>
            </a:pPr>
            <a:r>
              <a:rPr lang="id-ID" sz="2000" dirty="0" smtClean="0"/>
              <a:t>    - Sertifikat tanah.</a:t>
            </a:r>
          </a:p>
          <a:p>
            <a:pPr>
              <a:buNone/>
            </a:pPr>
            <a:r>
              <a:rPr lang="id-ID" sz="2000" dirty="0" smtClean="0"/>
              <a:t>    - BPKB</a:t>
            </a:r>
          </a:p>
          <a:p>
            <a:pPr>
              <a:buNone/>
            </a:pPr>
            <a:r>
              <a:rPr lang="id-ID" sz="2000" dirty="0" smtClean="0"/>
              <a:t>    </a:t>
            </a:r>
            <a:r>
              <a:rPr lang="id-ID" sz="2000" dirty="0" smtClean="0">
                <a:solidFill>
                  <a:srgbClr val="C00000"/>
                </a:solidFill>
              </a:rPr>
              <a:t>- Simpanan WinDaru ( Atas rekomendasi panitia WinDaru ).</a:t>
            </a:r>
          </a:p>
          <a:p>
            <a:pPr>
              <a:buNone/>
            </a:pPr>
            <a:r>
              <a:rPr lang="id-ID" sz="2000" dirty="0" smtClean="0">
                <a:solidFill>
                  <a:srgbClr val="C00000"/>
                </a:solidFill>
              </a:rPr>
              <a:t>    - Jaminan Kayu ( Atas rekomendasi KWLM ).</a:t>
            </a:r>
            <a:endParaRPr lang="id-ID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52400"/>
            <a:ext cx="8534400" cy="457200"/>
          </a:xfrm>
        </p:spPr>
        <p:txBody>
          <a:bodyPr>
            <a:noAutofit/>
          </a:bodyPr>
          <a:lstStyle/>
          <a:p>
            <a:r>
              <a:rPr lang="id-ID" sz="2000" dirty="0" smtClean="0"/>
              <a:t>ALUR PINJAMAN</a:t>
            </a:r>
            <a:endParaRPr lang="id-ID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914400"/>
            <a:ext cx="8613648" cy="5486400"/>
          </a:xfrm>
        </p:spPr>
        <p:txBody>
          <a:bodyPr/>
          <a:lstStyle/>
          <a:p>
            <a:pPr>
              <a:buNone/>
            </a:pPr>
            <a:r>
              <a:rPr lang="id-ID" dirty="0" smtClean="0"/>
              <a:t>.</a:t>
            </a:r>
            <a:endParaRPr lang="id-ID" dirty="0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1371600"/>
            <a:ext cx="8382000" cy="5029200"/>
            <a:chOff x="1410" y="1902"/>
            <a:chExt cx="8758" cy="5528"/>
          </a:xfrm>
        </p:grpSpPr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 rot="1246745">
              <a:off x="5775" y="1902"/>
              <a:ext cx="4020" cy="1373"/>
            </a:xfrm>
            <a:prstGeom prst="curvedDownArrow">
              <a:avLst>
                <a:gd name="adj1" fmla="val 58558"/>
                <a:gd name="adj2" fmla="val 117116"/>
                <a:gd name="adj3" fmla="val 33333"/>
              </a:avLst>
            </a:prstGeom>
            <a:solidFill>
              <a:srgbClr val="FFFFFF"/>
            </a:solidFill>
            <a:ln w="63500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8" name="Oval 4"/>
            <p:cNvSpPr>
              <a:spLocks noChangeArrowheads="1"/>
            </p:cNvSpPr>
            <p:nvPr/>
          </p:nvSpPr>
          <p:spPr bwMode="auto">
            <a:xfrm>
              <a:off x="1410" y="4069"/>
              <a:ext cx="1245" cy="1290"/>
            </a:xfrm>
            <a:prstGeom prst="ellipse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1560" y="4414"/>
              <a:ext cx="990" cy="735"/>
            </a:xfrm>
            <a:prstGeom prst="rect">
              <a:avLst/>
            </a:prstGeom>
            <a:solidFill>
              <a:srgbClr val="F7964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Anggota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3585" y="2403"/>
              <a:ext cx="1875" cy="1455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3825" y="2673"/>
              <a:ext cx="1470" cy="839"/>
            </a:xfrm>
            <a:prstGeom prst="rect">
              <a:avLst/>
            </a:prstGeom>
            <a:solidFill>
              <a:srgbClr val="F7964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CUKATA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 flipV="1">
              <a:off x="2205" y="3095"/>
              <a:ext cx="1140" cy="975"/>
            </a:xfrm>
            <a:prstGeom prst="bentConnector3">
              <a:avLst>
                <a:gd name="adj1" fmla="val 50000"/>
              </a:avLst>
            </a:prstGeom>
            <a:noFill/>
            <a:ln w="63500">
              <a:solidFill>
                <a:srgbClr val="4BACC6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3675" y="6065"/>
              <a:ext cx="1785" cy="1365"/>
            </a:xfrm>
            <a:prstGeom prst="rect">
              <a:avLst/>
            </a:prstGeom>
            <a:solidFill>
              <a:srgbClr val="9BBB59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4" name="Text Box 10"/>
            <p:cNvSpPr txBox="1">
              <a:spLocks noChangeArrowheads="1"/>
            </p:cNvSpPr>
            <p:nvPr/>
          </p:nvSpPr>
          <p:spPr bwMode="auto">
            <a:xfrm>
              <a:off x="3900" y="6350"/>
              <a:ext cx="1395" cy="885"/>
            </a:xfrm>
            <a:prstGeom prst="rect">
              <a:avLst/>
            </a:prstGeom>
            <a:solidFill>
              <a:srgbClr val="F7964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KWLM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>
              <a:off x="2115" y="5524"/>
              <a:ext cx="1470" cy="825"/>
            </a:xfrm>
            <a:prstGeom prst="curvedConnector3">
              <a:avLst>
                <a:gd name="adj1" fmla="val 50000"/>
              </a:avLst>
            </a:prstGeom>
            <a:noFill/>
            <a:ln w="63500">
              <a:solidFill>
                <a:srgbClr val="4BACC6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8295" y="3738"/>
              <a:ext cx="1410" cy="1230"/>
            </a:xfrm>
            <a:prstGeom prst="ellipse">
              <a:avLst/>
            </a:prstGeom>
            <a:solidFill>
              <a:srgbClr val="4F81BD"/>
            </a:solidFill>
            <a:ln w="38100">
              <a:solidFill>
                <a:srgbClr val="F2F2F2"/>
              </a:solidFill>
              <a:round/>
              <a:headEnd/>
              <a:tailEnd/>
            </a:ln>
            <a:effectLst>
              <a:outerShdw dist="28398" dir="3806097" algn="ctr" rotWithShape="0">
                <a:srgbClr val="243F6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8475" y="4070"/>
              <a:ext cx="1125" cy="523"/>
            </a:xfrm>
            <a:prstGeom prst="rect">
              <a:avLst/>
            </a:prstGeom>
            <a:solidFill>
              <a:srgbClr val="F79646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974706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Anggota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8" name="AutoShape 14"/>
            <p:cNvCxnSpPr>
              <a:cxnSpLocks noChangeShapeType="1"/>
            </p:cNvCxnSpPr>
            <p:nvPr/>
          </p:nvCxnSpPr>
          <p:spPr bwMode="auto">
            <a:xfrm>
              <a:off x="5295" y="4070"/>
              <a:ext cx="1" cy="1995"/>
            </a:xfrm>
            <a:prstGeom prst="straightConnector1">
              <a:avLst/>
            </a:prstGeom>
            <a:noFill/>
            <a:ln w="63500">
              <a:solidFill>
                <a:srgbClr val="9BBB59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 flipV="1">
              <a:off x="4785" y="4069"/>
              <a:ext cx="15" cy="1995"/>
            </a:xfrm>
            <a:prstGeom prst="straightConnector1">
              <a:avLst/>
            </a:prstGeom>
            <a:noFill/>
            <a:ln w="63500">
              <a:solidFill>
                <a:srgbClr val="9BBB59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040" name="AutoShape 16"/>
            <p:cNvSpPr>
              <a:spLocks noChangeArrowheads="1"/>
            </p:cNvSpPr>
            <p:nvPr/>
          </p:nvSpPr>
          <p:spPr bwMode="auto">
            <a:xfrm>
              <a:off x="3585" y="3978"/>
              <a:ext cx="765" cy="1965"/>
            </a:xfrm>
            <a:prstGeom prst="upArrow">
              <a:avLst>
                <a:gd name="adj1" fmla="val 50000"/>
                <a:gd name="adj2" fmla="val 64216"/>
              </a:avLst>
            </a:prstGeom>
            <a:solidFill>
              <a:srgbClr val="FFFFFF"/>
            </a:solidFill>
            <a:ln w="63500" cmpd="thickThin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1" name="Text Box 17"/>
            <p:cNvSpPr txBox="1">
              <a:spLocks noChangeArrowheads="1"/>
            </p:cNvSpPr>
            <p:nvPr/>
          </p:nvSpPr>
          <p:spPr bwMode="auto">
            <a:xfrm>
              <a:off x="2205" y="3275"/>
              <a:ext cx="630" cy="463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2" name="Text Box 18"/>
            <p:cNvSpPr txBox="1">
              <a:spLocks noChangeArrowheads="1"/>
            </p:cNvSpPr>
            <p:nvPr/>
          </p:nvSpPr>
          <p:spPr bwMode="auto">
            <a:xfrm>
              <a:off x="2115" y="5779"/>
              <a:ext cx="645" cy="570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22</a:t>
              </a:r>
              <a:r>
                <a:rPr kumimoji="0" lang="id-ID" sz="11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3" name="Text Box 19"/>
            <p:cNvSpPr txBox="1">
              <a:spLocks noChangeArrowheads="1"/>
            </p:cNvSpPr>
            <p:nvPr/>
          </p:nvSpPr>
          <p:spPr bwMode="auto">
            <a:xfrm>
              <a:off x="4485" y="4698"/>
              <a:ext cx="555" cy="555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44</a:t>
              </a: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4" name="Text Box 20"/>
            <p:cNvSpPr txBox="1">
              <a:spLocks noChangeArrowheads="1"/>
            </p:cNvSpPr>
            <p:nvPr/>
          </p:nvSpPr>
          <p:spPr bwMode="auto">
            <a:xfrm>
              <a:off x="5130" y="4698"/>
              <a:ext cx="540" cy="555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0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id-ID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5" name="AutoShape 21"/>
            <p:cNvSpPr>
              <a:spLocks noChangeArrowheads="1"/>
            </p:cNvSpPr>
            <p:nvPr/>
          </p:nvSpPr>
          <p:spPr bwMode="auto">
            <a:xfrm>
              <a:off x="5820" y="3095"/>
              <a:ext cx="825" cy="3793"/>
            </a:xfrm>
            <a:prstGeom prst="curvedLeftArrow">
              <a:avLst>
                <a:gd name="adj1" fmla="val 91952"/>
                <a:gd name="adj2" fmla="val 183903"/>
                <a:gd name="adj3" fmla="val 3333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cxnSp>
          <p:nvCxnSpPr>
            <p:cNvPr id="1046" name="AutoShape 22"/>
            <p:cNvCxnSpPr>
              <a:cxnSpLocks noChangeShapeType="1"/>
            </p:cNvCxnSpPr>
            <p:nvPr/>
          </p:nvCxnSpPr>
          <p:spPr bwMode="auto">
            <a:xfrm flipV="1">
              <a:off x="5670" y="4698"/>
              <a:ext cx="2625" cy="1845"/>
            </a:xfrm>
            <a:prstGeom prst="curvedConnector3">
              <a:avLst>
                <a:gd name="adj1" fmla="val 49981"/>
              </a:avLst>
            </a:prstGeom>
            <a:noFill/>
            <a:ln w="63500">
              <a:solidFill>
                <a:srgbClr val="4F81BD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047" name="Text Box 23"/>
            <p:cNvSpPr txBox="1">
              <a:spLocks noChangeArrowheads="1"/>
            </p:cNvSpPr>
            <p:nvPr/>
          </p:nvSpPr>
          <p:spPr bwMode="auto">
            <a:xfrm>
              <a:off x="8295" y="2838"/>
              <a:ext cx="660" cy="540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8" name="Text Box 24"/>
            <p:cNvSpPr txBox="1">
              <a:spLocks noChangeArrowheads="1"/>
            </p:cNvSpPr>
            <p:nvPr/>
          </p:nvSpPr>
          <p:spPr bwMode="auto">
            <a:xfrm>
              <a:off x="6720" y="4248"/>
              <a:ext cx="540" cy="450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9" name="Text Box 25"/>
            <p:cNvSpPr txBox="1">
              <a:spLocks noChangeArrowheads="1"/>
            </p:cNvSpPr>
            <p:nvPr/>
          </p:nvSpPr>
          <p:spPr bwMode="auto">
            <a:xfrm>
              <a:off x="3675" y="4818"/>
              <a:ext cx="585" cy="541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88</a:t>
              </a: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0" name="Text Box 26"/>
            <p:cNvSpPr txBox="1">
              <a:spLocks noChangeArrowheads="1"/>
            </p:cNvSpPr>
            <p:nvPr/>
          </p:nvSpPr>
          <p:spPr bwMode="auto">
            <a:xfrm>
              <a:off x="9702" y="6650"/>
              <a:ext cx="466" cy="585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id-ID" sz="1800" b="0" i="0" u="none" strike="noStrike" cap="none" normalizeH="0" baseline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1" name="Text Box 27"/>
            <p:cNvSpPr txBox="1">
              <a:spLocks noChangeArrowheads="1"/>
            </p:cNvSpPr>
            <p:nvPr/>
          </p:nvSpPr>
          <p:spPr bwMode="auto">
            <a:xfrm>
              <a:off x="6645" y="5613"/>
              <a:ext cx="615" cy="452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2F2F2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id-ID" sz="12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9</a:t>
              </a:r>
              <a:endParaRPr kumimoji="0" lang="id-ID" sz="18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52" name="AutoShape 28"/>
          <p:cNvSpPr>
            <a:spLocks noChangeArrowheads="1"/>
          </p:cNvSpPr>
          <p:nvPr/>
        </p:nvSpPr>
        <p:spPr bwMode="auto">
          <a:xfrm>
            <a:off x="4191000" y="4343400"/>
            <a:ext cx="4953000" cy="16764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FFF"/>
          </a:solidFill>
          <a:ln w="63500" cmpd="thickThin">
            <a:solidFill>
              <a:srgbClr val="C0504D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000" dirty="0" smtClean="0"/>
              <a:t>KETERANGAN</a:t>
            </a:r>
            <a:endParaRPr lang="id-ID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id-ID" dirty="0" smtClean="0"/>
          </a:p>
          <a:p>
            <a:pPr lvl="0">
              <a:buNone/>
            </a:pPr>
            <a:r>
              <a:rPr lang="id-ID" dirty="0" smtClean="0"/>
              <a:t>1. Peminjam anggota CUKATA.</a:t>
            </a:r>
          </a:p>
          <a:p>
            <a:pPr lvl="0">
              <a:buNone/>
            </a:pPr>
            <a:r>
              <a:rPr lang="id-ID" dirty="0" smtClean="0"/>
              <a:t>2. Peminjam anggota KWLM.</a:t>
            </a:r>
          </a:p>
          <a:p>
            <a:pPr lvl="0">
              <a:buNone/>
            </a:pPr>
            <a:r>
              <a:rPr lang="id-ID" dirty="0" smtClean="0"/>
              <a:t>3. CUKATA meminta rekomendasi jaminan KWLM.</a:t>
            </a:r>
          </a:p>
          <a:p>
            <a:pPr lvl="0">
              <a:buNone/>
            </a:pPr>
            <a:r>
              <a:rPr lang="id-ID" dirty="0" smtClean="0"/>
              <a:t>4. KWLM memberi rekomendasi jaminan CUKATA.</a:t>
            </a:r>
          </a:p>
          <a:p>
            <a:pPr lvl="0">
              <a:buNone/>
            </a:pPr>
            <a:r>
              <a:rPr lang="id-ID" dirty="0" smtClean="0"/>
              <a:t>5. CUKATA mencairkan pinjaman setelah terjadi persetujuan.</a:t>
            </a:r>
          </a:p>
          <a:p>
            <a:pPr lvl="0">
              <a:buNone/>
            </a:pPr>
            <a:r>
              <a:rPr lang="id-ID" dirty="0" smtClean="0"/>
              <a:t>6. CUKATA mengirim surat kepada KWLM atas pelanggaran persetujuan pinjaman anggota / peminjam.</a:t>
            </a:r>
          </a:p>
          <a:p>
            <a:pPr lvl="0">
              <a:buNone/>
            </a:pPr>
            <a:r>
              <a:rPr lang="id-ID" dirty="0" smtClean="0"/>
              <a:t>7. KWLM akan melakukan pemotongan kayu anggota jika tidak mentaati perjanjian atas pinjaman.</a:t>
            </a:r>
          </a:p>
          <a:p>
            <a:pPr lvl="0">
              <a:buNone/>
            </a:pPr>
            <a:r>
              <a:rPr lang="id-ID" dirty="0" smtClean="0"/>
              <a:t>8. KWLM membayarkan pinjaman anggota yang bersangkutan sesuai besaran tagihan.</a:t>
            </a:r>
          </a:p>
          <a:p>
            <a:pPr lvl="0">
              <a:buNone/>
            </a:pPr>
            <a:r>
              <a:rPr lang="id-ID" dirty="0" smtClean="0"/>
              <a:t>9. KWLM memberikan kelebihan uang atas tagihan yang harus dibayarkan pada anggota yang bersangkutan.</a:t>
            </a:r>
          </a:p>
          <a:p>
            <a:pPr>
              <a:buNone/>
            </a:pPr>
            <a:r>
              <a:rPr lang="id-ID" dirty="0" smtClean="0"/>
              <a:t> </a:t>
            </a:r>
          </a:p>
          <a:p>
            <a:endParaRPr lang="id-ID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1599" y="130631"/>
            <a:ext cx="8882743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 err="1">
                <a:solidFill>
                  <a:srgbClr val="3F525B"/>
                </a:solidFill>
              </a:rPr>
              <a:t>Konsep</a:t>
            </a:r>
            <a:r>
              <a:rPr lang="en-US" sz="2400" b="1" dirty="0">
                <a:solidFill>
                  <a:srgbClr val="3F525B"/>
                </a:solidFill>
              </a:rPr>
              <a:t> community-logging </a:t>
            </a:r>
            <a:r>
              <a:rPr lang="en-US" sz="2400" b="1" dirty="0" err="1">
                <a:solidFill>
                  <a:srgbClr val="3F525B"/>
                </a:solidFill>
              </a:rPr>
              <a:t>Telapak</a:t>
            </a:r>
            <a:r>
              <a:rPr lang="en-US" sz="2400" b="1" dirty="0">
                <a:solidFill>
                  <a:srgbClr val="3F525B"/>
                </a:solidFill>
              </a:rPr>
              <a:t> </a:t>
            </a:r>
            <a:r>
              <a:rPr lang="en-US" sz="2400" b="1" dirty="0" err="1">
                <a:solidFill>
                  <a:srgbClr val="3F525B"/>
                </a:solidFill>
              </a:rPr>
              <a:t>telah</a:t>
            </a:r>
            <a:r>
              <a:rPr lang="en-US" sz="2400" b="1" dirty="0">
                <a:solidFill>
                  <a:srgbClr val="3F525B"/>
                </a:solidFill>
              </a:rPr>
              <a:t> </a:t>
            </a:r>
            <a:r>
              <a:rPr lang="en-US" sz="2400" b="1" dirty="0" err="1">
                <a:solidFill>
                  <a:srgbClr val="3F525B"/>
                </a:solidFill>
              </a:rPr>
              <a:t>diadopsi</a:t>
            </a:r>
            <a:r>
              <a:rPr lang="en-US" sz="2400" b="1" dirty="0">
                <a:solidFill>
                  <a:srgbClr val="3F525B"/>
                </a:solidFill>
              </a:rPr>
              <a:t> </a:t>
            </a:r>
            <a:r>
              <a:rPr lang="en-US" sz="2400" b="1" dirty="0" err="1">
                <a:solidFill>
                  <a:srgbClr val="3F525B"/>
                </a:solidFill>
              </a:rPr>
              <a:t>secara</a:t>
            </a:r>
            <a:r>
              <a:rPr lang="en-US" sz="2400" b="1" dirty="0">
                <a:solidFill>
                  <a:srgbClr val="3F525B"/>
                </a:solidFill>
              </a:rPr>
              <a:t> </a:t>
            </a:r>
            <a:r>
              <a:rPr lang="en-US" sz="2400" b="1" dirty="0" err="1">
                <a:solidFill>
                  <a:srgbClr val="3F525B"/>
                </a:solidFill>
              </a:rPr>
              <a:t>konsisten</a:t>
            </a:r>
            <a:r>
              <a:rPr lang="en-US" sz="2400" b="1" dirty="0">
                <a:solidFill>
                  <a:srgbClr val="3F525B"/>
                </a:solidFill>
              </a:rPr>
              <a:t> di 7 </a:t>
            </a:r>
            <a:r>
              <a:rPr lang="en-US" sz="2400" b="1" dirty="0" err="1">
                <a:solidFill>
                  <a:srgbClr val="3F525B"/>
                </a:solidFill>
              </a:rPr>
              <a:t>lokasi</a:t>
            </a:r>
            <a:r>
              <a:rPr lang="en-US" sz="2400" b="1" dirty="0">
                <a:solidFill>
                  <a:srgbClr val="3F525B"/>
                </a:solidFill>
              </a:rPr>
              <a:t> di Indonesia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F85CFD8-6714-C54A-B72A-B83F30C43F4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4" name="image.png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 l="52788" t="61777" r="20222" b="28304"/>
          <a:stretch/>
        </p:blipFill>
        <p:spPr>
          <a:xfrm>
            <a:off x="701051" y="1390951"/>
            <a:ext cx="7753173" cy="2303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Shape 155"/>
          <p:cNvSpPr/>
          <p:nvPr/>
        </p:nvSpPr>
        <p:spPr>
          <a:xfrm>
            <a:off x="5149619" y="3992673"/>
            <a:ext cx="330460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pPr lvl="0"/>
            <a:r>
              <a:rPr lang="en-US" sz="1400" b="1" dirty="0" err="1">
                <a:solidFill>
                  <a:schemeClr val="tx1"/>
                </a:solidFill>
              </a:rPr>
              <a:t>Koperasi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Tani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Limbong</a:t>
            </a:r>
            <a:endParaRPr lang="en-US" sz="1400" dirty="0">
              <a:solidFill>
                <a:schemeClr val="tx1"/>
              </a:solidFill>
            </a:endParaRPr>
          </a:p>
          <a:p>
            <a:pPr lvl="0"/>
            <a:r>
              <a:rPr lang="en-US" sz="1400" dirty="0" err="1">
                <a:solidFill>
                  <a:schemeClr val="tx1"/>
                </a:solidFill>
              </a:rPr>
              <a:t>Luwu</a:t>
            </a:r>
            <a:r>
              <a:rPr lang="en-US" sz="1400" dirty="0">
                <a:solidFill>
                  <a:schemeClr val="tx1"/>
                </a:solidFill>
              </a:rPr>
              <a:t>, Sulawesi Selatan</a:t>
            </a:r>
          </a:p>
        </p:txBody>
      </p:sp>
      <p:sp>
        <p:nvSpPr>
          <p:cNvPr id="30" name="Shape 155"/>
          <p:cNvSpPr/>
          <p:nvPr/>
        </p:nvSpPr>
        <p:spPr>
          <a:xfrm>
            <a:off x="1487046" y="4585415"/>
            <a:ext cx="305698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r>
              <a:rPr lang="en-US" sz="1400" b="1" dirty="0" err="1">
                <a:solidFill>
                  <a:schemeClr val="tx1"/>
                </a:solidFill>
              </a:rPr>
              <a:t>Koperasi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Wana</a:t>
            </a:r>
            <a:r>
              <a:rPr lang="en-US" sz="1400" b="1" dirty="0">
                <a:solidFill>
                  <a:schemeClr val="tx1"/>
                </a:solidFill>
              </a:rPr>
              <a:t> Lestari </a:t>
            </a:r>
            <a:r>
              <a:rPr lang="en-US" sz="1400" b="1" dirty="0" err="1">
                <a:solidFill>
                  <a:schemeClr val="tx1"/>
                </a:solidFill>
              </a:rPr>
              <a:t>Menoreh</a:t>
            </a:r>
            <a:r>
              <a:rPr lang="en-US" sz="1400" dirty="0">
                <a:solidFill>
                  <a:schemeClr val="tx1"/>
                </a:solidFill>
              </a:rPr>
              <a:t>,</a:t>
            </a:r>
          </a:p>
          <a:p>
            <a:r>
              <a:rPr lang="en-US" sz="1400" dirty="0" err="1">
                <a:solidFill>
                  <a:schemeClr val="tx1"/>
                </a:solidFill>
              </a:rPr>
              <a:t>Kulonprogo</a:t>
            </a:r>
            <a:r>
              <a:rPr lang="en-US" sz="1400" dirty="0">
                <a:solidFill>
                  <a:schemeClr val="tx1"/>
                </a:solidFill>
              </a:rPr>
              <a:t>, Jogjakarta.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1" name="Shape 155"/>
          <p:cNvSpPr/>
          <p:nvPr/>
        </p:nvSpPr>
        <p:spPr>
          <a:xfrm>
            <a:off x="5149620" y="4585415"/>
            <a:ext cx="330460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pPr lvl="0"/>
            <a:r>
              <a:rPr lang="fi-FI" sz="1400" b="1" dirty="0">
                <a:solidFill>
                  <a:schemeClr val="tx1"/>
                </a:solidFill>
              </a:rPr>
              <a:t>Koperasi Hutan Jaya Lestari</a:t>
            </a:r>
            <a:endParaRPr lang="fi-FI" sz="1400" dirty="0">
              <a:solidFill>
                <a:schemeClr val="tx1"/>
              </a:solidFill>
            </a:endParaRPr>
          </a:p>
          <a:p>
            <a:pPr lvl="0"/>
            <a:r>
              <a:rPr lang="fi-FI" sz="1400" dirty="0">
                <a:solidFill>
                  <a:schemeClr val="tx1"/>
                </a:solidFill>
              </a:rPr>
              <a:t>Konawe Selatan, Sulawesi Tenggara</a:t>
            </a:r>
          </a:p>
        </p:txBody>
      </p:sp>
      <p:sp>
        <p:nvSpPr>
          <p:cNvPr id="32" name="Shape 155"/>
          <p:cNvSpPr/>
          <p:nvPr/>
        </p:nvSpPr>
        <p:spPr>
          <a:xfrm>
            <a:off x="1487049" y="3992673"/>
            <a:ext cx="305698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r>
              <a:rPr lang="en-US" sz="1400" b="1" dirty="0" err="1">
                <a:solidFill>
                  <a:schemeClr val="tx1"/>
                </a:solidFill>
              </a:rPr>
              <a:t>Koperasi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Griya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Mukti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Wana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Tirta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Lampung Tengah, Lampung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3" name="Shape 155"/>
          <p:cNvSpPr/>
          <p:nvPr/>
        </p:nvSpPr>
        <p:spPr>
          <a:xfrm>
            <a:off x="1487048" y="5770900"/>
            <a:ext cx="305698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r>
              <a:rPr lang="en-US" sz="1400" b="1" dirty="0" err="1">
                <a:solidFill>
                  <a:schemeClr val="tx1"/>
                </a:solidFill>
              </a:rPr>
              <a:t>Koperasi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Bintang</a:t>
            </a:r>
            <a:r>
              <a:rPr lang="en-US" sz="1400" b="1" dirty="0">
                <a:solidFill>
                  <a:schemeClr val="tx1"/>
                </a:solidFill>
              </a:rPr>
              <a:t> Muda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Lombok </a:t>
            </a:r>
            <a:r>
              <a:rPr lang="en-US" sz="1400" dirty="0" err="1">
                <a:solidFill>
                  <a:schemeClr val="tx1"/>
                </a:solidFill>
              </a:rPr>
              <a:t>Timur</a:t>
            </a:r>
            <a:r>
              <a:rPr lang="en-US" sz="1400" dirty="0">
                <a:solidFill>
                  <a:schemeClr val="tx1"/>
                </a:solidFill>
              </a:rPr>
              <a:t>, Nusa Tenggara Barat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5" name="Shape 155"/>
          <p:cNvSpPr/>
          <p:nvPr/>
        </p:nvSpPr>
        <p:spPr>
          <a:xfrm>
            <a:off x="1487047" y="5178157"/>
            <a:ext cx="305698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r>
              <a:rPr lang="en-US" sz="1400" b="1" dirty="0" err="1">
                <a:solidFill>
                  <a:schemeClr val="tx1"/>
                </a:solidFill>
              </a:rPr>
              <a:t>Koperasi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Hutan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Sumber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Wilis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 err="1">
                <a:solidFill>
                  <a:schemeClr val="tx1"/>
                </a:solidFill>
              </a:rPr>
              <a:t>Tulungagung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Jawa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Timur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84426" y="2721231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1</a:t>
            </a:r>
          </a:p>
        </p:txBody>
      </p:sp>
      <p:sp>
        <p:nvSpPr>
          <p:cNvPr id="48" name="Oval 47"/>
          <p:cNvSpPr/>
          <p:nvPr/>
        </p:nvSpPr>
        <p:spPr>
          <a:xfrm>
            <a:off x="2772578" y="3084381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3221068" y="3156951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3</a:t>
            </a:r>
          </a:p>
        </p:txBody>
      </p:sp>
      <p:sp>
        <p:nvSpPr>
          <p:cNvPr id="50" name="Oval 49"/>
          <p:cNvSpPr/>
          <p:nvPr/>
        </p:nvSpPr>
        <p:spPr>
          <a:xfrm>
            <a:off x="3619482" y="3229521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4</a:t>
            </a:r>
          </a:p>
        </p:txBody>
      </p:sp>
      <p:sp>
        <p:nvSpPr>
          <p:cNvPr id="51" name="Oval 50"/>
          <p:cNvSpPr/>
          <p:nvPr/>
        </p:nvSpPr>
        <p:spPr>
          <a:xfrm>
            <a:off x="4653475" y="2025722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7</a:t>
            </a:r>
          </a:p>
        </p:txBody>
      </p:sp>
      <p:sp>
        <p:nvSpPr>
          <p:cNvPr id="52" name="Oval 51"/>
          <p:cNvSpPr/>
          <p:nvPr/>
        </p:nvSpPr>
        <p:spPr>
          <a:xfrm>
            <a:off x="4508331" y="2602419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6</a:t>
            </a:r>
          </a:p>
        </p:txBody>
      </p:sp>
      <p:sp>
        <p:nvSpPr>
          <p:cNvPr id="53" name="Oval 52"/>
          <p:cNvSpPr/>
          <p:nvPr/>
        </p:nvSpPr>
        <p:spPr>
          <a:xfrm>
            <a:off x="4181764" y="2696762"/>
            <a:ext cx="274320" cy="274320"/>
          </a:xfrm>
          <a:prstGeom prst="ellipse">
            <a:avLst/>
          </a:prstGeom>
          <a:solidFill>
            <a:schemeClr val="bg1"/>
          </a:solidFill>
          <a:ln>
            <a:solidFill>
              <a:srgbClr val="3F525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rgbClr val="3F525B"/>
                </a:solidFill>
                <a:sym typeface="Corbel"/>
              </a:rPr>
              <a:t>5</a:t>
            </a:r>
          </a:p>
        </p:txBody>
      </p:sp>
      <p:sp>
        <p:nvSpPr>
          <p:cNvPr id="54" name="Oval 53"/>
          <p:cNvSpPr/>
          <p:nvPr/>
        </p:nvSpPr>
        <p:spPr>
          <a:xfrm>
            <a:off x="1187138" y="4135075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1</a:t>
            </a:r>
          </a:p>
        </p:txBody>
      </p:sp>
      <p:sp>
        <p:nvSpPr>
          <p:cNvPr id="55" name="Oval 54"/>
          <p:cNvSpPr/>
          <p:nvPr/>
        </p:nvSpPr>
        <p:spPr>
          <a:xfrm>
            <a:off x="1187138" y="4727817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2</a:t>
            </a:r>
          </a:p>
        </p:txBody>
      </p:sp>
      <p:sp>
        <p:nvSpPr>
          <p:cNvPr id="56" name="Oval 55"/>
          <p:cNvSpPr/>
          <p:nvPr/>
        </p:nvSpPr>
        <p:spPr>
          <a:xfrm>
            <a:off x="1187138" y="5320559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3</a:t>
            </a:r>
          </a:p>
        </p:txBody>
      </p:sp>
      <p:sp>
        <p:nvSpPr>
          <p:cNvPr id="57" name="Oval 56"/>
          <p:cNvSpPr/>
          <p:nvPr/>
        </p:nvSpPr>
        <p:spPr>
          <a:xfrm>
            <a:off x="1169184" y="5895348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4</a:t>
            </a:r>
          </a:p>
        </p:txBody>
      </p:sp>
      <p:sp>
        <p:nvSpPr>
          <p:cNvPr id="58" name="Oval 57"/>
          <p:cNvSpPr/>
          <p:nvPr/>
        </p:nvSpPr>
        <p:spPr>
          <a:xfrm>
            <a:off x="4853153" y="4135075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5</a:t>
            </a:r>
          </a:p>
        </p:txBody>
      </p:sp>
      <p:sp>
        <p:nvSpPr>
          <p:cNvPr id="59" name="Oval 58"/>
          <p:cNvSpPr/>
          <p:nvPr/>
        </p:nvSpPr>
        <p:spPr>
          <a:xfrm>
            <a:off x="4853153" y="4727817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6</a:t>
            </a:r>
          </a:p>
        </p:txBody>
      </p:sp>
      <p:sp>
        <p:nvSpPr>
          <p:cNvPr id="60" name="Oval 59"/>
          <p:cNvSpPr/>
          <p:nvPr/>
        </p:nvSpPr>
        <p:spPr>
          <a:xfrm>
            <a:off x="4853153" y="5320559"/>
            <a:ext cx="274320" cy="274320"/>
          </a:xfrm>
          <a:prstGeom prst="ellipse">
            <a:avLst/>
          </a:prstGeom>
          <a:solidFill>
            <a:srgbClr val="3F52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ym typeface="Corbel"/>
              </a:rPr>
              <a:t>7</a:t>
            </a:r>
          </a:p>
        </p:txBody>
      </p:sp>
      <p:sp>
        <p:nvSpPr>
          <p:cNvPr id="61" name="Shape 155"/>
          <p:cNvSpPr/>
          <p:nvPr/>
        </p:nvSpPr>
        <p:spPr>
          <a:xfrm>
            <a:off x="5149621" y="5178157"/>
            <a:ext cx="330460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chemeClr val="accent1">
                    <a:lumOff val="-8705"/>
                  </a:schemeClr>
                </a:solidFill>
              </a:defRPr>
            </a:lvl1pPr>
          </a:lstStyle>
          <a:p>
            <a:r>
              <a:rPr lang="fi-FI" sz="1400" b="1" dirty="0">
                <a:solidFill>
                  <a:schemeClr val="tx1"/>
                </a:solidFill>
              </a:rPr>
              <a:t>Koperasi Karya Membangun</a:t>
            </a:r>
            <a:endParaRPr lang="fi-FI" sz="1400" dirty="0">
              <a:solidFill>
                <a:schemeClr val="tx1"/>
              </a:solidFill>
            </a:endParaRPr>
          </a:p>
          <a:p>
            <a:r>
              <a:rPr lang="fi-FI" sz="1400" dirty="0">
                <a:solidFill>
                  <a:schemeClr val="tx1"/>
                </a:solidFill>
              </a:rPr>
              <a:t>Minahasa Selatan, Sulawesi Utara</a:t>
            </a:r>
          </a:p>
        </p:txBody>
      </p:sp>
    </p:spTree>
    <p:extLst>
      <p:ext uri="{BB962C8B-B14F-4D97-AF65-F5344CB8AC3E}">
        <p14:creationId xmlns:p14="http://schemas.microsoft.com/office/powerpoint/2010/main" xmlns="" val="24297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.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>
              <a:buNone/>
            </a:pPr>
            <a:endParaRPr lang="id-ID" dirty="0" smtClean="0"/>
          </a:p>
          <a:p>
            <a:pPr algn="ctr">
              <a:buNone/>
            </a:pPr>
            <a:r>
              <a:rPr lang="id-ID" dirty="0" smtClean="0"/>
              <a:t>TERIMAKASIH</a:t>
            </a:r>
            <a:endParaRPr lang="id-ID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400" dirty="0" smtClean="0"/>
              <a:t>KOPERASI WANA LESTARI MENOREH</a:t>
            </a:r>
            <a:endParaRPr lang="id-ID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>
            <a:normAutofit/>
          </a:bodyPr>
          <a:lstStyle/>
          <a:p>
            <a:r>
              <a:rPr lang="id-ID" sz="2000" dirty="0" smtClean="0"/>
              <a:t>Terbentuk tahun 2008.</a:t>
            </a:r>
          </a:p>
          <a:p>
            <a:r>
              <a:rPr lang="id-ID" sz="2000" dirty="0" smtClean="0"/>
              <a:t>Badan hukum keluar 2009.</a:t>
            </a:r>
          </a:p>
          <a:p>
            <a:r>
              <a:rPr lang="id-ID" sz="2000" dirty="0" smtClean="0"/>
              <a:t>Badan pendirinya dari 11 desa dari 2 kecamatan.</a:t>
            </a:r>
          </a:p>
          <a:p>
            <a:r>
              <a:rPr lang="id-ID" sz="2000" dirty="0" smtClean="0"/>
              <a:t>Tahun 2015 sudah beranggota 1.521 dengan luas lahan yang sudah diinventarisasi 847 ha.</a:t>
            </a:r>
            <a:endParaRPr lang="id-ID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458200" cy="457200"/>
          </a:xfrm>
        </p:spPr>
        <p:txBody>
          <a:bodyPr>
            <a:normAutofit/>
          </a:bodyPr>
          <a:lstStyle/>
          <a:p>
            <a:r>
              <a:rPr lang="id-ID" sz="2400" dirty="0" smtClean="0"/>
              <a:t>Kegiatan Sosialisasi</a:t>
            </a:r>
            <a:endParaRPr lang="id-ID" sz="2400" dirty="0"/>
          </a:p>
        </p:txBody>
      </p:sp>
      <p:pic>
        <p:nvPicPr>
          <p:cNvPr id="3" name="Picture 2" descr="IMG_7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90600"/>
            <a:ext cx="3543300" cy="2362200"/>
          </a:xfrm>
          <a:prstGeom prst="rect">
            <a:avLst/>
          </a:prstGeom>
        </p:spPr>
      </p:pic>
      <p:pic>
        <p:nvPicPr>
          <p:cNvPr id="5" name="Picture 4" descr="IMG_01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066800"/>
            <a:ext cx="2713896" cy="2362200"/>
          </a:xfrm>
          <a:prstGeom prst="rect">
            <a:avLst/>
          </a:prstGeom>
        </p:spPr>
      </p:pic>
      <p:pic>
        <p:nvPicPr>
          <p:cNvPr id="6" name="Picture 5" descr="IMG_72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429000"/>
            <a:ext cx="4648200" cy="3098800"/>
          </a:xfrm>
          <a:prstGeom prst="rect">
            <a:avLst/>
          </a:prstGeom>
        </p:spPr>
      </p:pic>
      <p:pic>
        <p:nvPicPr>
          <p:cNvPr id="7" name="Picture 6" descr="DSCN04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3429000"/>
            <a:ext cx="393700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MG_01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990600"/>
            <a:ext cx="3733800" cy="3124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4572000" cy="3429000"/>
          </a:xfrm>
          <a:prstGeom prst="rect">
            <a:avLst/>
          </a:prstGeom>
        </p:spPr>
      </p:pic>
      <p:pic>
        <p:nvPicPr>
          <p:cNvPr id="3" name="Picture 2" descr="IMG_0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28600"/>
            <a:ext cx="4572000" cy="3429000"/>
          </a:xfrm>
          <a:prstGeom prst="rect">
            <a:avLst/>
          </a:prstGeom>
        </p:spPr>
      </p:pic>
      <p:pic>
        <p:nvPicPr>
          <p:cNvPr id="4" name="Picture 3" descr="IMG_0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581400"/>
            <a:ext cx="4648200" cy="3124200"/>
          </a:xfrm>
          <a:prstGeom prst="rect">
            <a:avLst/>
          </a:prstGeom>
        </p:spPr>
      </p:pic>
      <p:pic>
        <p:nvPicPr>
          <p:cNvPr id="5" name="Picture 4" descr="IMG_03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581400"/>
            <a:ext cx="4114800" cy="3124200"/>
          </a:xfrm>
          <a:prstGeom prst="rect">
            <a:avLst/>
          </a:prstGeom>
        </p:spPr>
      </p:pic>
      <p:pic>
        <p:nvPicPr>
          <p:cNvPr id="6" name="Picture 5" descr="IMG_0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2286000"/>
            <a:ext cx="3073400" cy="2305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id-ID" sz="2000" dirty="0" smtClean="0"/>
              <a:t>SYARAT SYARAT MENJADI ANGGOTA KWLM.</a:t>
            </a:r>
            <a:endParaRPr lang="id-ID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007183"/>
          </a:xfrm>
        </p:spPr>
        <p:txBody>
          <a:bodyPr>
            <a:normAutofit/>
          </a:bodyPr>
          <a:lstStyle/>
          <a:p>
            <a:r>
              <a:rPr lang="id-ID" sz="2000" dirty="0" smtClean="0"/>
              <a:t>Mengajukan permohonan menjadi anggota KWLM.</a:t>
            </a:r>
          </a:p>
          <a:p>
            <a:r>
              <a:rPr lang="id-ID" sz="2000" dirty="0" smtClean="0"/>
              <a:t>Mendapatkan sosialisasi tentang KWLM.</a:t>
            </a:r>
          </a:p>
          <a:p>
            <a:r>
              <a:rPr lang="id-ID" sz="2000" dirty="0" smtClean="0"/>
              <a:t>Menandatangani pernyataan kesanggupan anggota KWLM.</a:t>
            </a:r>
          </a:p>
          <a:p>
            <a:r>
              <a:rPr lang="id-ID" sz="2000" dirty="0" smtClean="0"/>
              <a:t>Menyerahkan bukti kepemilikan lahan berupa foto copy sertifikat tanah atau Leter C dan bisa SPPT namun harus dilengkapi surat keterangan kepala dusun.</a:t>
            </a:r>
          </a:p>
          <a:p>
            <a:r>
              <a:rPr lang="id-ID" sz="2000" dirty="0" smtClean="0"/>
              <a:t>Sanggup melakukan inventarisasi potensi kayu bersama petugas KWLM.</a:t>
            </a:r>
          </a:p>
          <a:p>
            <a:r>
              <a:rPr lang="id-ID" sz="2000" dirty="0" smtClean="0"/>
              <a:t>Mematuhi AD / ART dan aturan lain KWLM.</a:t>
            </a:r>
          </a:p>
          <a:p>
            <a:r>
              <a:rPr lang="id-ID" sz="2000" dirty="0" smtClean="0"/>
              <a:t>Membayar iuran.</a:t>
            </a:r>
            <a:endParaRPr lang="id-ID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 smtClean="0"/>
              <a:t>Apa yg sedang terjadi pada BUMI –</a:t>
            </a:r>
            <a:br>
              <a:rPr lang="id-ID" dirty="0" smtClean="0"/>
            </a:br>
            <a:r>
              <a:rPr lang="id-ID" dirty="0" smtClean="0"/>
              <a:t>rumah kita bersama ?</a:t>
            </a:r>
            <a:endParaRPr lang="id-ID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600201"/>
            <a:ext cx="8402166" cy="4876800"/>
          </a:xfrm>
        </p:spPr>
        <p:txBody>
          <a:bodyPr>
            <a:normAutofit/>
          </a:bodyPr>
          <a:lstStyle/>
          <a:p>
            <a:r>
              <a:rPr lang="id-ID" dirty="0" smtClean="0"/>
              <a:t>Polusi dan perubahan iklim</a:t>
            </a:r>
          </a:p>
          <a:p>
            <a:r>
              <a:rPr lang="id-ID" dirty="0" smtClean="0"/>
              <a:t>Masalah air</a:t>
            </a:r>
          </a:p>
          <a:p>
            <a:r>
              <a:rPr lang="id-ID" dirty="0" smtClean="0"/>
              <a:t>Hilangnya keanekaragaman hayati</a:t>
            </a:r>
          </a:p>
          <a:p>
            <a:r>
              <a:rPr lang="id-ID" dirty="0" smtClean="0"/>
              <a:t>Penurunan kualitas hidup manusia dan kemerosotan sosial</a:t>
            </a:r>
          </a:p>
          <a:p>
            <a:r>
              <a:rPr lang="id-ID" dirty="0" smtClean="0"/>
              <a:t>Ketimpangan global</a:t>
            </a:r>
          </a:p>
          <a:p>
            <a:r>
              <a:rPr lang="id-ID" dirty="0" smtClean="0"/>
              <a:t>BUMI, rumah kita bersama, sedang jatuh dalam KERUSAKAN SERIUS!</a:t>
            </a:r>
            <a:endParaRPr lang="id-ID" dirty="0"/>
          </a:p>
        </p:txBody>
      </p:sp>
    </p:spTree>
    <p:extLst>
      <p:ext uri="{BB962C8B-B14F-4D97-AF65-F5344CB8AC3E}">
        <p14:creationId xmlns="" xmlns:p14="http://schemas.microsoft.com/office/powerpoint/2010/main" val="234118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2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0400" y="1143000"/>
            <a:ext cx="4673600" cy="3048000"/>
          </a:xfrm>
          <a:prstGeom prst="rect">
            <a:avLst/>
          </a:prstGeom>
        </p:spPr>
      </p:pic>
      <p:pic>
        <p:nvPicPr>
          <p:cNvPr id="4" name="Picture 3" descr="100_24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4171950"/>
            <a:ext cx="4648200" cy="2686050"/>
          </a:xfrm>
          <a:prstGeom prst="rect">
            <a:avLst/>
          </a:prstGeom>
        </p:spPr>
      </p:pic>
      <p:pic>
        <p:nvPicPr>
          <p:cNvPr id="5" name="Picture 4" descr="Be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4495800" cy="5715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Kebun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bibit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KWLM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>
            <a:normAutofit/>
          </a:bodyPr>
          <a:lstStyle/>
          <a:p>
            <a:r>
              <a:rPr lang="id-ID" dirty="0" smtClean="0"/>
              <a:t>Pembagian Bibit Ke Anggota</a:t>
            </a:r>
            <a:endParaRPr lang="id-ID" dirty="0"/>
          </a:p>
        </p:txBody>
      </p:sp>
      <p:pic>
        <p:nvPicPr>
          <p:cNvPr id="3" name="Picture 2" descr="IMG_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4114800" cy="2286000"/>
          </a:xfrm>
          <a:prstGeom prst="rect">
            <a:avLst/>
          </a:prstGeom>
        </p:spPr>
      </p:pic>
      <p:pic>
        <p:nvPicPr>
          <p:cNvPr id="4" name="Picture 3" descr="IMG_0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2926" y="1295400"/>
            <a:ext cx="3879273" cy="2286000"/>
          </a:xfrm>
          <a:prstGeom prst="rect">
            <a:avLst/>
          </a:prstGeom>
        </p:spPr>
      </p:pic>
      <p:pic>
        <p:nvPicPr>
          <p:cNvPr id="5" name="Picture 4" descr="IMG_0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810000"/>
            <a:ext cx="3200400" cy="2438400"/>
          </a:xfrm>
          <a:prstGeom prst="rect">
            <a:avLst/>
          </a:prstGeom>
        </p:spPr>
      </p:pic>
      <p:pic>
        <p:nvPicPr>
          <p:cNvPr id="6" name="Picture 5" descr="IMG_0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3733800"/>
            <a:ext cx="3225800" cy="2438400"/>
          </a:xfrm>
          <a:prstGeom prst="rect">
            <a:avLst/>
          </a:prstGeom>
        </p:spPr>
      </p:pic>
      <p:pic>
        <p:nvPicPr>
          <p:cNvPr id="7" name="Picture 6" descr="IMG_01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1371600"/>
            <a:ext cx="3512984" cy="4876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2698</TotalTime>
  <Words>677</Words>
  <Application>Microsoft Office PowerPoint</Application>
  <PresentationFormat>On-screen Show (4:3)</PresentationFormat>
  <Paragraphs>136</Paragraphs>
  <Slides>26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Flow</vt:lpstr>
      <vt:lpstr> LATAR BELAKANG KOPERASI WANA LESTARI MENOREH</vt:lpstr>
      <vt:lpstr>VISI DALAM COMUNITY LOGGING</vt:lpstr>
      <vt:lpstr>KOPERASI WANA LESTARI MENOREH</vt:lpstr>
      <vt:lpstr>Kegiatan Sosialisasi</vt:lpstr>
      <vt:lpstr>Slide 5</vt:lpstr>
      <vt:lpstr>SYARAT SYARAT MENJADI ANGGOTA KWLM.</vt:lpstr>
      <vt:lpstr>Apa yg sedang terjadi pada BUMI – rumah kita bersama ?</vt:lpstr>
      <vt:lpstr>Kebun bibit KWLM</vt:lpstr>
      <vt:lpstr>Pembagian Bibit Ke Anggota</vt:lpstr>
      <vt:lpstr>Slide 10</vt:lpstr>
      <vt:lpstr>Kegiatan HCVF</vt:lpstr>
      <vt:lpstr>Kegiatan Unit Pertanian</vt:lpstr>
      <vt:lpstr> Kunjungan Pembeli</vt:lpstr>
      <vt:lpstr>Kegiatan Pemanenan</vt:lpstr>
      <vt:lpstr>Slide 15</vt:lpstr>
      <vt:lpstr>Unit Penggergajian</vt:lpstr>
      <vt:lpstr>Slide 17</vt:lpstr>
      <vt:lpstr>Kontrak Kerjasama Dengan CUKATA  sejak tahun 2010</vt:lpstr>
      <vt:lpstr>SOSIALISASI &amp; PENDIDIKAN CUKATA</vt:lpstr>
      <vt:lpstr>Tempat Pelayannan Anggota CUKATA</vt:lpstr>
      <vt:lpstr>JENIS JENIS SIMPANAN</vt:lpstr>
      <vt:lpstr>JENIS JENIS PINJAMAN DAN JAMINAN</vt:lpstr>
      <vt:lpstr>ALUR PINJAMAN</vt:lpstr>
      <vt:lpstr>KETERANGAN</vt:lpstr>
      <vt:lpstr>Slide 25</vt:lpstr>
      <vt:lpstr>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Kegiatan Sosialisasi</dc:title>
  <dc:creator>Herry</dc:creator>
  <cp:lastModifiedBy>hp</cp:lastModifiedBy>
  <cp:revision>170</cp:revision>
  <dcterms:created xsi:type="dcterms:W3CDTF">2006-08-16T00:00:00Z</dcterms:created>
  <dcterms:modified xsi:type="dcterms:W3CDTF">2016-11-21T13:43:35Z</dcterms:modified>
</cp:coreProperties>
</file>