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4" r:id="rId3"/>
    <p:sldId id="287" r:id="rId4"/>
    <p:sldId id="274" r:id="rId5"/>
    <p:sldId id="275" r:id="rId6"/>
    <p:sldId id="276" r:id="rId7"/>
    <p:sldId id="277" r:id="rId8"/>
    <p:sldId id="279" r:id="rId9"/>
    <p:sldId id="280" r:id="rId10"/>
    <p:sldId id="281" r:id="rId11"/>
    <p:sldId id="282" r:id="rId12"/>
    <p:sldId id="278" r:id="rId13"/>
    <p:sldId id="283" r:id="rId14"/>
    <p:sldId id="284" r:id="rId15"/>
    <p:sldId id="285" r:id="rId16"/>
    <p:sldId id="286" r:id="rId17"/>
    <p:sldId id="288" r:id="rId18"/>
    <p:sldId id="289" r:id="rId19"/>
    <p:sldId id="268" r:id="rId20"/>
  </p:sldIdLst>
  <p:sldSz cx="9144000" cy="6858000" type="screen4x3"/>
  <p:notesSz cx="6858000" cy="9947275"/>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F1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94660"/>
  </p:normalViewPr>
  <p:slideViewPr>
    <p:cSldViewPr>
      <p:cViewPr varScale="1">
        <p:scale>
          <a:sx n="83" d="100"/>
          <a:sy n="83" d="100"/>
        </p:scale>
        <p:origin x="-18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144620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31072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256462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descr="logo lhk.jpg"/>
          <p:cNvPicPr>
            <a:picLocks noChangeAspect="1"/>
          </p:cNvPicPr>
          <p:nvPr userDrawn="1"/>
        </p:nvPicPr>
        <p:blipFill>
          <a:blip r:embed="rId2" cstate="print">
            <a:lum bright="10000" contrast="-20000"/>
          </a:blip>
          <a:stretch>
            <a:fillRect/>
          </a:stretch>
        </p:blipFill>
        <p:spPr>
          <a:xfrm>
            <a:off x="8358214" y="71414"/>
            <a:ext cx="695547" cy="642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830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195567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385545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162567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359088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405489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56777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334833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06D6A-CA47-4CD5-A3BA-665C68253DA3}" type="datetimeFigureOut">
              <a:rPr lang="id-ID" smtClean="0"/>
              <a:pPr/>
              <a:t>23/11/2016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47C402A-6E40-42BD-9452-4D0A5BCB14D6}" type="slidenum">
              <a:rPr lang="id-ID" smtClean="0"/>
              <a:pPr/>
              <a:t>‹#›</a:t>
            </a:fld>
            <a:endParaRPr lang="id-ID"/>
          </a:p>
        </p:txBody>
      </p:sp>
    </p:spTree>
    <p:extLst>
      <p:ext uri="{BB962C8B-B14F-4D97-AF65-F5344CB8AC3E}">
        <p14:creationId xmlns:p14="http://schemas.microsoft.com/office/powerpoint/2010/main" val="315310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06D6A-CA47-4CD5-A3BA-665C68253DA3}" type="datetimeFigureOut">
              <a:rPr lang="id-ID" smtClean="0"/>
              <a:pPr/>
              <a:t>23/11/2016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C402A-6E40-42BD-9452-4D0A5BCB14D6}" type="slidenum">
              <a:rPr lang="id-ID" smtClean="0"/>
              <a:pPr/>
              <a:t>‹#›</a:t>
            </a:fld>
            <a:endParaRPr lang="id-ID"/>
          </a:p>
        </p:txBody>
      </p:sp>
    </p:spTree>
    <p:extLst>
      <p:ext uri="{BB962C8B-B14F-4D97-AF65-F5344CB8AC3E}">
        <p14:creationId xmlns:p14="http://schemas.microsoft.com/office/powerpoint/2010/main" val="2432651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pskl.menlhk.go.id/ak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Background Power Point\Pameran\Banner Mereka Mampu Mengurus Hu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465618" y="1143000"/>
            <a:ext cx="33528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648200" y="1828800"/>
            <a:ext cx="4038600" cy="2362200"/>
          </a:xfrm>
          <a:prstGeom prst="roundRect">
            <a:avLst/>
          </a:prstGeom>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i="1" dirty="0" smtClean="0">
                <a:solidFill>
                  <a:schemeClr val="bg1"/>
                </a:solidFill>
                <a:latin typeface="Aharoni" pitchFamily="2" charset="-79"/>
                <a:cs typeface="Aharoni" pitchFamily="2" charset="-79"/>
              </a:rPr>
              <a:t>SOUND BITE </a:t>
            </a:r>
            <a:r>
              <a:rPr lang="en-US" sz="2400" b="1" dirty="0" smtClean="0">
                <a:solidFill>
                  <a:schemeClr val="bg1"/>
                </a:solidFill>
                <a:latin typeface="Aharoni" pitchFamily="2" charset="-79"/>
                <a:cs typeface="Aharoni" pitchFamily="2" charset="-79"/>
              </a:rPr>
              <a:t>PERHUTANAN SOSIAL</a:t>
            </a:r>
            <a:r>
              <a:rPr lang="id-ID" sz="2400" b="1" dirty="0" smtClean="0">
                <a:solidFill>
                  <a:schemeClr val="bg1"/>
                </a:solidFill>
                <a:latin typeface="Aharoni" pitchFamily="2" charset="-79"/>
                <a:cs typeface="Aharoni" pitchFamily="2" charset="-79"/>
              </a:rPr>
              <a:t> </a:t>
            </a:r>
          </a:p>
          <a:p>
            <a:pPr algn="ctr"/>
            <a:r>
              <a:rPr lang="id-ID" sz="2400" b="1" dirty="0" smtClean="0">
                <a:solidFill>
                  <a:schemeClr val="bg1"/>
                </a:solidFill>
                <a:latin typeface="Aharoni" pitchFamily="2" charset="-79"/>
                <a:cs typeface="Aharoni" pitchFamily="2" charset="-79"/>
              </a:rPr>
              <a:t>Di Forum COMLOG</a:t>
            </a:r>
            <a:endParaRPr lang="en-US" sz="2400" b="1" dirty="0">
              <a:solidFill>
                <a:schemeClr val="bg1"/>
              </a:solidFill>
              <a:latin typeface="Aharoni" pitchFamily="2" charset="-79"/>
              <a:cs typeface="Aharoni" pitchFamily="2" charset="-79"/>
            </a:endParaRPr>
          </a:p>
        </p:txBody>
      </p:sp>
      <p:sp>
        <p:nvSpPr>
          <p:cNvPr id="2" name="TextBox 1"/>
          <p:cNvSpPr txBox="1"/>
          <p:nvPr/>
        </p:nvSpPr>
        <p:spPr>
          <a:xfrm>
            <a:off x="5347855" y="5181600"/>
            <a:ext cx="3124200" cy="646331"/>
          </a:xfrm>
          <a:prstGeom prst="rect">
            <a:avLst/>
          </a:prstGeom>
          <a:noFill/>
        </p:spPr>
        <p:txBody>
          <a:bodyPr wrap="square" rtlCol="0">
            <a:spAutoFit/>
          </a:bodyPr>
          <a:lstStyle/>
          <a:p>
            <a:r>
              <a:rPr lang="en-GB" b="1" dirty="0" smtClean="0">
                <a:latin typeface="Tahoma" pitchFamily="34" charset="0"/>
                <a:ea typeface="Tahoma" pitchFamily="34" charset="0"/>
                <a:cs typeface="Tahoma" pitchFamily="34" charset="0"/>
              </a:rPr>
              <a:t>Jakarta, </a:t>
            </a:r>
            <a:r>
              <a:rPr lang="id-ID" b="1" dirty="0" smtClean="0">
                <a:latin typeface="Tahoma" pitchFamily="34" charset="0"/>
                <a:ea typeface="Tahoma" pitchFamily="34" charset="0"/>
                <a:cs typeface="Tahoma" pitchFamily="34" charset="0"/>
              </a:rPr>
              <a:t>23 November </a:t>
            </a:r>
            <a:r>
              <a:rPr lang="en-GB" b="1" dirty="0" smtClean="0">
                <a:latin typeface="Tahoma" pitchFamily="34" charset="0"/>
                <a:ea typeface="Tahoma" pitchFamily="34" charset="0"/>
                <a:cs typeface="Tahoma" pitchFamily="34" charset="0"/>
              </a:rPr>
              <a:t>2016</a:t>
            </a:r>
            <a:endParaRPr lang="en-GB"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0975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haroni" panose="02010803020104030203" pitchFamily="2" charset="-79"/>
                <a:cs typeface="Aharoni" panose="02010803020104030203" pitchFamily="2" charset="-79"/>
              </a:rPr>
              <a:t>PERMOHONAN HTR</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52400" y="1600200"/>
            <a:ext cx="7239000" cy="4525963"/>
          </a:xfrm>
        </p:spPr>
        <p:txBody>
          <a:bodyPr>
            <a:noAutofit/>
          </a:bodyPr>
          <a:lstStyle/>
          <a:p>
            <a:pPr marL="514350" lvl="0" indent="-514350">
              <a:buFont typeface="+mj-lt"/>
              <a:buAutoNum type="arabicPeriod"/>
            </a:pPr>
            <a:r>
              <a:rPr lang="id-ID" sz="1800" dirty="0"/>
              <a:t>Permohonan IUPHHK-HTR diajukan oleh</a:t>
            </a:r>
            <a:r>
              <a:rPr lang="en-US" sz="1800" dirty="0"/>
              <a:t>:</a:t>
            </a:r>
          </a:p>
          <a:p>
            <a:pPr marL="971550" lvl="1" indent="-514350">
              <a:buFont typeface="+mj-lt"/>
              <a:buAutoNum type="alphaLcPeriod"/>
            </a:pPr>
            <a:r>
              <a:rPr lang="en-US" sz="1800" dirty="0" err="1"/>
              <a:t>kelompok</a:t>
            </a:r>
            <a:r>
              <a:rPr lang="en-US" sz="1800" dirty="0"/>
              <a:t> </a:t>
            </a:r>
            <a:r>
              <a:rPr lang="en-US" sz="1800" dirty="0" err="1"/>
              <a:t>masyarakat</a:t>
            </a:r>
            <a:r>
              <a:rPr lang="en-US" sz="1800" dirty="0"/>
              <a:t> </a:t>
            </a:r>
            <a:r>
              <a:rPr lang="en-US" sz="1800" dirty="0" err="1"/>
              <a:t>setempat</a:t>
            </a:r>
            <a:r>
              <a:rPr lang="en-US" sz="1800" dirty="0"/>
              <a:t>;</a:t>
            </a:r>
          </a:p>
          <a:p>
            <a:pPr marL="971550" lvl="1" indent="-514350">
              <a:buFont typeface="+mj-lt"/>
              <a:buAutoNum type="alphaLcPeriod"/>
            </a:pPr>
            <a:r>
              <a:rPr lang="en-US" sz="1800" dirty="0" err="1"/>
              <a:t>koperasi</a:t>
            </a:r>
            <a:r>
              <a:rPr lang="en-US" sz="1800" dirty="0"/>
              <a:t> </a:t>
            </a:r>
            <a:r>
              <a:rPr lang="en-US" sz="1800" dirty="0" err="1"/>
              <a:t>masyarakat</a:t>
            </a:r>
            <a:r>
              <a:rPr lang="en-US" sz="1800" dirty="0"/>
              <a:t> </a:t>
            </a:r>
            <a:r>
              <a:rPr lang="en-US" sz="1800" dirty="0" err="1"/>
              <a:t>setempat</a:t>
            </a:r>
            <a:r>
              <a:rPr lang="en-US" sz="1800" dirty="0"/>
              <a:t>; </a:t>
            </a:r>
            <a:r>
              <a:rPr lang="en-US" sz="1800" dirty="0" err="1" smtClean="0"/>
              <a:t>atau</a:t>
            </a:r>
            <a:endParaRPr lang="en-US" sz="1800" dirty="0"/>
          </a:p>
          <a:p>
            <a:pPr marL="971550" lvl="1" indent="-514350">
              <a:buFont typeface="+mj-lt"/>
              <a:buAutoNum type="alphaLcPeriod"/>
            </a:pPr>
            <a:r>
              <a:rPr lang="en-US" sz="1800" dirty="0" err="1"/>
              <a:t>kelompok</a:t>
            </a:r>
            <a:r>
              <a:rPr lang="en-US" sz="1800" dirty="0"/>
              <a:t> </a:t>
            </a:r>
            <a:r>
              <a:rPr lang="en-US" sz="1800" dirty="0" err="1"/>
              <a:t>masyarakat</a:t>
            </a:r>
            <a:r>
              <a:rPr lang="en-US" sz="1800" dirty="0"/>
              <a:t> yang </a:t>
            </a:r>
            <a:r>
              <a:rPr lang="en-US" sz="1800" dirty="0" err="1"/>
              <a:t>dibentuk</a:t>
            </a:r>
            <a:r>
              <a:rPr lang="en-US" sz="1800" dirty="0"/>
              <a:t> </a:t>
            </a:r>
            <a:r>
              <a:rPr lang="en-US" sz="1800" dirty="0" err="1"/>
              <a:t>oleh</a:t>
            </a:r>
            <a:r>
              <a:rPr lang="en-US" sz="1800" dirty="0"/>
              <a:t> </a:t>
            </a:r>
            <a:r>
              <a:rPr lang="en-US" sz="1800" dirty="0" err="1"/>
              <a:t>perseorangan</a:t>
            </a:r>
            <a:r>
              <a:rPr lang="en-US" sz="1800" dirty="0"/>
              <a:t> </a:t>
            </a:r>
            <a:r>
              <a:rPr lang="id-ID" sz="1800" dirty="0"/>
              <a:t>yang telah menyelesaikan pendidikan kehutanan formal, atau bidang ilmu lain atau pendamping yang pernah bekerja di bidang kehutanan bersama dengan masyarakat setempat</a:t>
            </a:r>
            <a:r>
              <a:rPr lang="id-ID" sz="1800" dirty="0" smtClean="0"/>
              <a:t>.</a:t>
            </a:r>
            <a:endParaRPr lang="en-US" sz="1800" dirty="0"/>
          </a:p>
          <a:p>
            <a:pPr marL="0" lvl="0" indent="0">
              <a:buNone/>
            </a:pPr>
            <a:r>
              <a:rPr lang="en-US" sz="1800" dirty="0" smtClean="0"/>
              <a:t>2.        </a:t>
            </a:r>
            <a:r>
              <a:rPr lang="id-ID" sz="1800" dirty="0" smtClean="0"/>
              <a:t>Permohonan dilampiri </a:t>
            </a:r>
            <a:r>
              <a:rPr lang="id-ID" sz="1800" dirty="0"/>
              <a:t>dengan:</a:t>
            </a:r>
            <a:endParaRPr lang="en-US" sz="1800" dirty="0"/>
          </a:p>
          <a:p>
            <a:pPr marL="914400" lvl="1" indent="-514350">
              <a:buFont typeface="+mj-lt"/>
              <a:buAutoNum type="alphaLcPeriod"/>
            </a:pPr>
            <a:r>
              <a:rPr lang="id-ID" sz="1800" dirty="0"/>
              <a:t>daftar nama masyarakat setempat calon anggota kelompok </a:t>
            </a:r>
            <a:r>
              <a:rPr lang="en-US" sz="1800" dirty="0"/>
              <a:t>HTR</a:t>
            </a:r>
            <a:r>
              <a:rPr lang="id-ID" sz="1800" dirty="0"/>
              <a:t> yang diketahui oleh kepala desa/lurah</a:t>
            </a:r>
            <a:r>
              <a:rPr lang="en-US" sz="1800" dirty="0"/>
              <a:t> </a:t>
            </a:r>
            <a:r>
              <a:rPr lang="en-US" sz="1800" dirty="0" err="1"/>
              <a:t>atau</a:t>
            </a:r>
            <a:r>
              <a:rPr lang="en-US" sz="1800" dirty="0"/>
              <a:t> </a:t>
            </a:r>
            <a:r>
              <a:rPr lang="id-ID" sz="1800" dirty="0"/>
              <a:t>akte pendirian koperasi, daftar nama anggota, kartu tanda penduduk, atau keterangan domisili, untuk koperasi; </a:t>
            </a:r>
            <a:endParaRPr lang="en-US" sz="1800" dirty="0"/>
          </a:p>
          <a:p>
            <a:pPr marL="914400" lvl="1" indent="-514350">
              <a:buFont typeface="+mj-lt"/>
              <a:buAutoNum type="alphaLcPeriod"/>
            </a:pPr>
            <a:r>
              <a:rPr lang="id-ID" sz="1800" dirty="0"/>
              <a:t>gambaran umum wilayah, antara lain keadaan fisik wilayah, sosial ekonomi, dan potensi kawasan</a:t>
            </a:r>
            <a:r>
              <a:rPr lang="en-US" sz="1800" dirty="0"/>
              <a:t>; </a:t>
            </a:r>
            <a:r>
              <a:rPr lang="en-US" sz="1800" dirty="0" err="1"/>
              <a:t>dan</a:t>
            </a:r>
            <a:r>
              <a:rPr lang="en-US" sz="1800" dirty="0"/>
              <a:t> </a:t>
            </a:r>
          </a:p>
          <a:p>
            <a:pPr marL="914400" lvl="1" indent="-514350">
              <a:buFont typeface="+mj-lt"/>
              <a:buAutoNum type="alphaLcPeriod"/>
            </a:pPr>
            <a:r>
              <a:rPr lang="id-ID" sz="1800" dirty="0"/>
              <a:t>peta usulan lokasi minimal skala 1: 50.000 berupa dokumen tertulis dan salinan elektronik dalam bentuk </a:t>
            </a:r>
            <a:r>
              <a:rPr lang="id-ID" sz="1800" i="1" dirty="0"/>
              <a:t>shape file</a:t>
            </a:r>
            <a:r>
              <a:rPr lang="id-ID" sz="1800" dirty="0"/>
              <a:t> yang dihasilkan dari pemetaan partisipatif.</a:t>
            </a:r>
            <a:endParaRPr lang="en-US" sz="1800" dirty="0"/>
          </a:p>
          <a:p>
            <a:endParaRPr lang="en-US" sz="1800" dirty="0"/>
          </a:p>
        </p:txBody>
      </p:sp>
      <p:pic>
        <p:nvPicPr>
          <p:cNvPr id="4" name="Picture 8" descr="https://d3ui957tjb5bqd.cloudfront.net/images/screenshots/products/4/48/48483/kinds-with-books-3-o.jpg?1383554756"/>
          <p:cNvPicPr>
            <a:picLocks noChangeAspect="1" noChangeArrowheads="1"/>
          </p:cNvPicPr>
          <p:nvPr/>
        </p:nvPicPr>
        <p:blipFill>
          <a:blip r:embed="rId2" cstate="print">
            <a:clrChange>
              <a:clrFrom>
                <a:srgbClr val="E9EEC6"/>
              </a:clrFrom>
              <a:clrTo>
                <a:srgbClr val="E9EEC6">
                  <a:alpha val="0"/>
                </a:srgbClr>
              </a:clrTo>
            </a:clrChange>
            <a:extLst>
              <a:ext uri="{28A0092B-C50C-407E-A947-70E740481C1C}">
                <a14:useLocalDpi xmlns:a14="http://schemas.microsoft.com/office/drawing/2010/main" val="0"/>
              </a:ext>
            </a:extLst>
          </a:blip>
          <a:srcRect/>
          <a:stretch>
            <a:fillRect/>
          </a:stretch>
        </p:blipFill>
        <p:spPr bwMode="auto">
          <a:xfrm>
            <a:off x="6629400" y="4651853"/>
            <a:ext cx="3104834" cy="220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9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0"/>
            <a:ext cx="7317205" cy="1219200"/>
          </a:xfrm>
        </p:spPr>
        <p:txBody>
          <a:bodyPr>
            <a:normAutofit/>
          </a:bodyPr>
          <a:lstStyle/>
          <a:p>
            <a:r>
              <a:rPr lang="en-US" sz="2400" dirty="0" smtClean="0">
                <a:latin typeface="Aharoni" panose="02010803020104030203" pitchFamily="2" charset="-79"/>
                <a:cs typeface="Aharoni" panose="02010803020104030203" pitchFamily="2" charset="-79"/>
              </a:rPr>
              <a:t>SIAPA SIH YANG WAJIB MELAKUKAN KEMITRAAN?</a:t>
            </a:r>
            <a:br>
              <a:rPr lang="en-US" sz="2400" dirty="0" smtClean="0">
                <a:latin typeface="Aharoni" panose="02010803020104030203" pitchFamily="2" charset="-79"/>
                <a:cs typeface="Aharoni" panose="02010803020104030203" pitchFamily="2" charset="-79"/>
              </a:rPr>
            </a:br>
            <a:r>
              <a:rPr lang="en-US" sz="2400" dirty="0" smtClean="0">
                <a:latin typeface="Aharoni" panose="02010803020104030203" pitchFamily="2" charset="-79"/>
                <a:cs typeface="Aharoni" panose="02010803020104030203" pitchFamily="2" charset="-79"/>
              </a:rPr>
              <a:t>(</a:t>
            </a:r>
            <a:r>
              <a:rPr lang="en-US" sz="2000" dirty="0" err="1" smtClean="0">
                <a:latin typeface="Aharoni" panose="02010803020104030203" pitchFamily="2" charset="-79"/>
                <a:cs typeface="Aharoni" panose="02010803020104030203" pitchFamily="2" charset="-79"/>
              </a:rPr>
              <a:t>Revisi</a:t>
            </a:r>
            <a:r>
              <a:rPr lang="en-US" sz="2000" dirty="0" smtClean="0">
                <a:latin typeface="Aharoni" panose="02010803020104030203" pitchFamily="2" charset="-79"/>
                <a:cs typeface="Aharoni" panose="02010803020104030203" pitchFamily="2" charset="-79"/>
              </a:rPr>
              <a:t> </a:t>
            </a:r>
            <a:r>
              <a:rPr lang="en-US" sz="2000" dirty="0" err="1" smtClean="0">
                <a:latin typeface="Aharoni" panose="02010803020104030203" pitchFamily="2" charset="-79"/>
                <a:cs typeface="Aharoni" panose="02010803020104030203" pitchFamily="2" charset="-79"/>
              </a:rPr>
              <a:t>Permenhut</a:t>
            </a:r>
            <a:r>
              <a:rPr lang="en-US" sz="2000" dirty="0" smtClean="0">
                <a:latin typeface="Aharoni" panose="02010803020104030203" pitchFamily="2" charset="-79"/>
                <a:cs typeface="Aharoni" panose="02010803020104030203" pitchFamily="2" charset="-79"/>
              </a:rPr>
              <a:t> P.39/</a:t>
            </a:r>
            <a:r>
              <a:rPr lang="en-US" sz="2000" dirty="0" err="1" smtClean="0">
                <a:latin typeface="Aharoni" panose="02010803020104030203" pitchFamily="2" charset="-79"/>
                <a:cs typeface="Aharoni" panose="02010803020104030203" pitchFamily="2" charset="-79"/>
              </a:rPr>
              <a:t>Menhut</a:t>
            </a:r>
            <a:r>
              <a:rPr lang="en-US" sz="2000" dirty="0" smtClean="0">
                <a:latin typeface="Aharoni" panose="02010803020104030203" pitchFamily="2" charset="-79"/>
                <a:cs typeface="Aharoni" panose="02010803020104030203" pitchFamily="2" charset="-79"/>
              </a:rPr>
              <a:t>-II/2013)</a:t>
            </a:r>
            <a:endParaRPr lang="en-US" sz="2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92505" y="1519505"/>
            <a:ext cx="8915400" cy="5287962"/>
          </a:xfrm>
        </p:spPr>
        <p:txBody>
          <a:bodyPr>
            <a:normAutofit fontScale="55000" lnSpcReduction="20000"/>
          </a:bodyPr>
          <a:lstStyle/>
          <a:p>
            <a:pPr marL="514350" lvl="0" indent="-514350">
              <a:buFont typeface="+mj-lt"/>
              <a:buAutoNum type="arabicPeriod"/>
            </a:pPr>
            <a:r>
              <a:rPr lang="id-ID" dirty="0"/>
              <a:t>Pengelola </a:t>
            </a:r>
            <a:r>
              <a:rPr lang="id-ID" dirty="0" smtClean="0"/>
              <a:t>hutan</a:t>
            </a:r>
            <a:r>
              <a:rPr lang="en-US" dirty="0" smtClean="0"/>
              <a:t>:</a:t>
            </a:r>
          </a:p>
          <a:p>
            <a:pPr marL="914400" lvl="1" indent="-514350">
              <a:buFont typeface="+mj-lt"/>
              <a:buAutoNum type="alphaLcPeriod"/>
            </a:pPr>
            <a:r>
              <a:rPr lang="id-ID" dirty="0" smtClean="0"/>
              <a:t>Pengelola </a:t>
            </a:r>
            <a:r>
              <a:rPr lang="id-ID" dirty="0"/>
              <a:t>KPH</a:t>
            </a:r>
            <a:endParaRPr lang="en-US" dirty="0"/>
          </a:p>
          <a:p>
            <a:pPr marL="914400" lvl="1" indent="-514350">
              <a:buFont typeface="+mj-lt"/>
              <a:buAutoNum type="alphaLcPeriod"/>
            </a:pPr>
            <a:r>
              <a:rPr lang="id-ID" dirty="0"/>
              <a:t>Pengelola KHDTK</a:t>
            </a:r>
            <a:endParaRPr lang="en-US" dirty="0"/>
          </a:p>
          <a:p>
            <a:pPr marL="914400" lvl="1" indent="-514350">
              <a:buFont typeface="+mj-lt"/>
              <a:buAutoNum type="alphaLcPeriod"/>
            </a:pPr>
            <a:r>
              <a:rPr lang="id-ID" dirty="0"/>
              <a:t>B</a:t>
            </a:r>
            <a:r>
              <a:rPr lang="en-US" dirty="0"/>
              <a:t>alai </a:t>
            </a:r>
            <a:r>
              <a:rPr lang="en-US" dirty="0" err="1"/>
              <a:t>Besar</a:t>
            </a:r>
            <a:r>
              <a:rPr lang="en-US" dirty="0"/>
              <a:t> / </a:t>
            </a:r>
            <a:r>
              <a:rPr lang="en-US" dirty="0" err="1"/>
              <a:t>Balai</a:t>
            </a:r>
            <a:r>
              <a:rPr lang="en-US" dirty="0"/>
              <a:t> Taman Nasional</a:t>
            </a:r>
          </a:p>
          <a:p>
            <a:pPr marL="914400" lvl="1" indent="-514350">
              <a:buFont typeface="+mj-lt"/>
              <a:buAutoNum type="alphaLcPeriod"/>
            </a:pPr>
            <a:r>
              <a:rPr lang="id-ID" dirty="0"/>
              <a:t>U</a:t>
            </a:r>
            <a:r>
              <a:rPr lang="en-US" dirty="0"/>
              <a:t>nit </a:t>
            </a:r>
            <a:r>
              <a:rPr lang="en-US" dirty="0" err="1"/>
              <a:t>Pelaksana</a:t>
            </a:r>
            <a:r>
              <a:rPr lang="en-US" dirty="0"/>
              <a:t> </a:t>
            </a:r>
            <a:r>
              <a:rPr lang="en-US" dirty="0" err="1"/>
              <a:t>Teknis</a:t>
            </a:r>
            <a:r>
              <a:rPr lang="en-US" dirty="0"/>
              <a:t> Daerah</a:t>
            </a:r>
            <a:r>
              <a:rPr lang="id-ID" dirty="0"/>
              <a:t> Tahura, </a:t>
            </a:r>
            <a:r>
              <a:rPr lang="en-US" dirty="0" err="1"/>
              <a:t>dan</a:t>
            </a:r>
            <a:r>
              <a:rPr lang="en-US" dirty="0"/>
              <a:t> </a:t>
            </a:r>
            <a:r>
              <a:rPr lang="id-ID" dirty="0"/>
              <a:t>BUMN/BUMD</a:t>
            </a:r>
            <a:r>
              <a:rPr lang="en-US" dirty="0" smtClean="0"/>
              <a:t>.</a:t>
            </a:r>
          </a:p>
          <a:p>
            <a:pPr marL="514350" lvl="0" indent="-514350">
              <a:buFont typeface="+mj-lt"/>
              <a:buAutoNum type="arabicPeriod"/>
            </a:pPr>
            <a:r>
              <a:rPr lang="en-US" dirty="0" err="1" smtClean="0"/>
              <a:t>pemegang</a:t>
            </a:r>
            <a:r>
              <a:rPr lang="en-US" dirty="0" smtClean="0"/>
              <a:t> </a:t>
            </a:r>
            <a:r>
              <a:rPr lang="en-US" dirty="0" err="1" smtClean="0"/>
              <a:t>izin</a:t>
            </a:r>
            <a:r>
              <a:rPr lang="en-US" dirty="0" smtClean="0"/>
              <a:t>:</a:t>
            </a:r>
          </a:p>
          <a:p>
            <a:pPr marL="914400" lvl="1" indent="-514350">
              <a:buFont typeface="+mj-lt"/>
              <a:buAutoNum type="alphaLcPeriod"/>
            </a:pPr>
            <a:r>
              <a:rPr lang="id-ID" dirty="0"/>
              <a:t>Izin Usaha Pemanfaatan Kawasan (IUPK);</a:t>
            </a:r>
            <a:endParaRPr lang="en-US" dirty="0"/>
          </a:p>
          <a:p>
            <a:pPr marL="914400" lvl="1" indent="-514350">
              <a:buFont typeface="+mj-lt"/>
              <a:buAutoNum type="alphaLcPeriod"/>
            </a:pPr>
            <a:r>
              <a:rPr lang="id-ID" dirty="0"/>
              <a:t>Izin Usaha Pemanfaatan Jasa Lingkungan (IUPJL); </a:t>
            </a:r>
            <a:endParaRPr lang="en-US" dirty="0"/>
          </a:p>
          <a:p>
            <a:pPr marL="914400" lvl="1" indent="-514350">
              <a:buFont typeface="+mj-lt"/>
              <a:buAutoNum type="alphaLcPeriod"/>
            </a:pPr>
            <a:r>
              <a:rPr lang="id-ID" dirty="0"/>
              <a:t>Izin Usaha Pemanfaatan Hasil Hutan Kayu Dalam Hutan Alam (IUPHHK-HA); </a:t>
            </a:r>
            <a:endParaRPr lang="en-US" dirty="0"/>
          </a:p>
          <a:p>
            <a:pPr marL="914400" lvl="1" indent="-514350">
              <a:buFont typeface="+mj-lt"/>
              <a:buAutoNum type="alphaLcPeriod"/>
            </a:pPr>
            <a:r>
              <a:rPr lang="id-ID" dirty="0"/>
              <a:t>Izin Usaha Pemanfaatan Hasil Hutan Kayu Dalam Hutan Tanaman (IUPHHK–HT); </a:t>
            </a:r>
            <a:endParaRPr lang="en-US" dirty="0"/>
          </a:p>
          <a:p>
            <a:pPr marL="914400" lvl="1" indent="-514350">
              <a:buFont typeface="+mj-lt"/>
              <a:buAutoNum type="alphaLcPeriod"/>
            </a:pPr>
            <a:r>
              <a:rPr lang="id-ID" dirty="0"/>
              <a:t>Izin Usaha Pemanfaatan Hasil Hutan Bukan Kayu Dalam Hutan Alam (IUPHHBK-HA);</a:t>
            </a:r>
            <a:endParaRPr lang="en-US" dirty="0"/>
          </a:p>
          <a:p>
            <a:pPr marL="914400" lvl="1" indent="-514350">
              <a:buFont typeface="+mj-lt"/>
              <a:buAutoNum type="alphaLcPeriod"/>
            </a:pPr>
            <a:r>
              <a:rPr lang="id-ID" dirty="0"/>
              <a:t>Izin Usaha Pemanfaatan Hasil Hutan Bukan Kayu Dalam Hutan Tanaman (IUPHHBK-HT);</a:t>
            </a:r>
            <a:endParaRPr lang="en-US" dirty="0"/>
          </a:p>
          <a:p>
            <a:pPr marL="914400" lvl="1" indent="-514350">
              <a:buFont typeface="+mj-lt"/>
              <a:buAutoNum type="alphaLcPeriod"/>
            </a:pPr>
            <a:r>
              <a:rPr lang="id-ID" dirty="0"/>
              <a:t>Izin Usaha Pemanfaatan Air (IUPA); </a:t>
            </a:r>
            <a:endParaRPr lang="en-US" dirty="0"/>
          </a:p>
          <a:p>
            <a:pPr marL="914400" lvl="1" indent="-514350">
              <a:buFont typeface="+mj-lt"/>
              <a:buAutoNum type="alphaLcPeriod"/>
            </a:pPr>
            <a:r>
              <a:rPr lang="id-ID" dirty="0"/>
              <a:t>Izin Usaha Pemanfaatan Energi Air (IUPEA); </a:t>
            </a:r>
            <a:endParaRPr lang="en-US" dirty="0"/>
          </a:p>
          <a:p>
            <a:pPr marL="914400" lvl="1" indent="-514350">
              <a:buFont typeface="+mj-lt"/>
              <a:buAutoNum type="alphaLcPeriod"/>
            </a:pPr>
            <a:r>
              <a:rPr lang="id-ID" dirty="0" smtClean="0"/>
              <a:t>Izin </a:t>
            </a:r>
            <a:r>
              <a:rPr lang="id-ID" dirty="0"/>
              <a:t>Usaha Pemanfaatan Jasa Wisata Alam (IUPJWA);</a:t>
            </a:r>
            <a:endParaRPr lang="en-US" dirty="0"/>
          </a:p>
          <a:p>
            <a:pPr marL="914400" lvl="1" indent="-514350">
              <a:buFont typeface="+mj-lt"/>
              <a:buAutoNum type="alphaLcPeriod"/>
            </a:pPr>
            <a:r>
              <a:rPr lang="id-ID" dirty="0" smtClean="0"/>
              <a:t>Izin </a:t>
            </a:r>
            <a:r>
              <a:rPr lang="id-ID" dirty="0"/>
              <a:t>Usaha Pemanfaatan Sarana Jasa Wisata Alam (IUPSJWA);</a:t>
            </a:r>
            <a:endParaRPr lang="en-US" dirty="0"/>
          </a:p>
          <a:p>
            <a:pPr marL="914400" lvl="1" indent="-514350">
              <a:buFont typeface="+mj-lt"/>
              <a:buAutoNum type="alphaLcPeriod"/>
            </a:pPr>
            <a:r>
              <a:rPr lang="id-ID" dirty="0"/>
              <a:t>Izin Usaha Pemanfaatan Penyerapan Karbon di Hutan Produksi dan Hutan Lindung (IUPRAP-KARBON);</a:t>
            </a:r>
            <a:endParaRPr lang="en-US" dirty="0"/>
          </a:p>
          <a:p>
            <a:pPr marL="914400" lvl="1" indent="-514350">
              <a:buFont typeface="+mj-lt"/>
              <a:buAutoNum type="alphaLcPeriod"/>
            </a:pPr>
            <a:r>
              <a:rPr lang="id-ID" dirty="0" smtClean="0"/>
              <a:t>Izin </a:t>
            </a:r>
            <a:r>
              <a:rPr lang="id-ID" dirty="0"/>
              <a:t>Usaha Pemanfaatan Penyimpanan Karbon di Hutan Produksi dan Hutan Lindung (IUPPAN-KARBON);</a:t>
            </a:r>
            <a:endParaRPr lang="en-US" dirty="0"/>
          </a:p>
          <a:p>
            <a:pPr marL="914400" lvl="1" indent="-514350">
              <a:buFont typeface="+mj-lt"/>
              <a:buAutoNum type="alphaLcPeriod"/>
            </a:pPr>
            <a:r>
              <a:rPr lang="id-ID" dirty="0"/>
              <a:t>Izin Penggunaan Kawasan Hutan (IPKH);</a:t>
            </a:r>
            <a:endParaRPr lang="en-US" dirty="0"/>
          </a:p>
          <a:p>
            <a:pPr marL="914400" lvl="1" indent="-514350">
              <a:buFont typeface="+mj-lt"/>
              <a:buAutoNum type="alphaLcPeriod"/>
            </a:pPr>
            <a:r>
              <a:rPr lang="id-ID" dirty="0"/>
              <a:t>Izin Usaha Industri Primer Hasil Hutan (IUIPHH);</a:t>
            </a:r>
            <a:endParaRPr lang="en-US" dirty="0" smtClean="0"/>
          </a:p>
          <a:p>
            <a:pPr marL="514350" lvl="0" indent="-514350">
              <a:buFont typeface="+mj-lt"/>
              <a:buAutoNum type="arabicPeriod"/>
            </a:pPr>
            <a:r>
              <a:rPr lang="en-US" dirty="0" err="1" smtClean="0"/>
              <a:t>Bentuknya</a:t>
            </a:r>
            <a:r>
              <a:rPr lang="en-US" dirty="0" smtClean="0"/>
              <a:t> NKK (</a:t>
            </a:r>
            <a:r>
              <a:rPr lang="en-US" dirty="0" err="1"/>
              <a:t>Naskah</a:t>
            </a:r>
            <a:r>
              <a:rPr lang="en-US" dirty="0"/>
              <a:t> </a:t>
            </a:r>
            <a:r>
              <a:rPr lang="en-US" dirty="0" err="1"/>
              <a:t>Kesepakatan</a:t>
            </a:r>
            <a:r>
              <a:rPr lang="en-US" dirty="0"/>
              <a:t> </a:t>
            </a:r>
            <a:r>
              <a:rPr lang="en-US" dirty="0" err="1"/>
              <a:t>Kerjasama</a:t>
            </a:r>
            <a:r>
              <a:rPr lang="en-US" dirty="0" smtClean="0"/>
              <a:t>)</a:t>
            </a:r>
            <a:endParaRPr lang="en-US" dirty="0"/>
          </a:p>
          <a:p>
            <a:endParaRPr lang="en-US" dirty="0"/>
          </a:p>
        </p:txBody>
      </p:sp>
      <p:pic>
        <p:nvPicPr>
          <p:cNvPr id="4" name="Picture 2" descr="https://image.freepik.com/free-icon/boy-raising-hand-for-question_318-43988.png"/>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49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6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haroni" panose="02010803020104030203" pitchFamily="2" charset="-79"/>
                <a:cs typeface="Aharoni" panose="02010803020104030203" pitchFamily="2" charset="-79"/>
              </a:rPr>
              <a:t>BAGAIMANA NASIB HUTAN ADAT?</a:t>
            </a:r>
            <a:endParaRPr lang="en-US" sz="36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417638"/>
            <a:ext cx="8229600" cy="5135562"/>
          </a:xfrm>
        </p:spPr>
        <p:txBody>
          <a:bodyPr>
            <a:normAutofit fontScale="62500" lnSpcReduction="20000"/>
          </a:bodyPr>
          <a:lstStyle/>
          <a:p>
            <a:pPr marL="514350" indent="-514350">
              <a:buFont typeface="+mj-lt"/>
              <a:buAutoNum type="arabicPeriod"/>
            </a:pPr>
            <a:r>
              <a:rPr lang="en-US" dirty="0" err="1" smtClean="0"/>
              <a:t>Antisipasi</a:t>
            </a:r>
            <a:r>
              <a:rPr lang="en-US" dirty="0" smtClean="0"/>
              <a:t> </a:t>
            </a:r>
            <a:r>
              <a:rPr lang="en-US" dirty="0" err="1" smtClean="0"/>
              <a:t>Putusan</a:t>
            </a:r>
            <a:r>
              <a:rPr lang="en-US" dirty="0" smtClean="0"/>
              <a:t> MK 35/2012 </a:t>
            </a:r>
            <a:r>
              <a:rPr lang="en-US" dirty="0" err="1" smtClean="0"/>
              <a:t>dibuat</a:t>
            </a:r>
            <a:r>
              <a:rPr lang="en-US" dirty="0" smtClean="0"/>
              <a:t> </a:t>
            </a:r>
            <a:r>
              <a:rPr lang="en-US" dirty="0" err="1" smtClean="0"/>
              <a:t>PermenLHK</a:t>
            </a:r>
            <a:r>
              <a:rPr lang="en-US" dirty="0" smtClean="0"/>
              <a:t> No. 32/</a:t>
            </a:r>
            <a:r>
              <a:rPr lang="en-US" dirty="0" err="1" smtClean="0"/>
              <a:t>Menlhk-Setjen</a:t>
            </a:r>
            <a:r>
              <a:rPr lang="en-US" dirty="0" smtClean="0"/>
              <a:t>/ 2015 </a:t>
            </a:r>
            <a:r>
              <a:rPr lang="en-US" dirty="0" err="1" smtClean="0"/>
              <a:t>tentang</a:t>
            </a:r>
            <a:r>
              <a:rPr lang="en-US" dirty="0" smtClean="0"/>
              <a:t> </a:t>
            </a:r>
            <a:r>
              <a:rPr lang="en-US" dirty="0" err="1" smtClean="0"/>
              <a:t>Hutan</a:t>
            </a:r>
            <a:r>
              <a:rPr lang="en-US" dirty="0" smtClean="0"/>
              <a:t> </a:t>
            </a:r>
            <a:r>
              <a:rPr lang="en-US" dirty="0" err="1" smtClean="0"/>
              <a:t>Hak</a:t>
            </a:r>
            <a:r>
              <a:rPr lang="en-US" dirty="0" smtClean="0"/>
              <a:t>:</a:t>
            </a:r>
          </a:p>
          <a:p>
            <a:pPr marL="914400" lvl="1" indent="-514350">
              <a:buFont typeface="+mj-lt"/>
              <a:buAutoNum type="alphaLcPeriod"/>
            </a:pPr>
            <a:r>
              <a:rPr lang="en-US" dirty="0"/>
              <a:t>H</a:t>
            </a:r>
            <a:r>
              <a:rPr lang="id-ID" dirty="0"/>
              <a:t>utan berdasarkan status terdiri dari :</a:t>
            </a:r>
            <a:endParaRPr lang="en-US" sz="2400" dirty="0"/>
          </a:p>
          <a:p>
            <a:pPr marL="1371600" lvl="2" indent="-514350">
              <a:buFont typeface="+mj-lt"/>
              <a:buAutoNum type="arabicParenR"/>
            </a:pPr>
            <a:r>
              <a:rPr lang="id-ID" sz="2600" dirty="0"/>
              <a:t>hutan negara;</a:t>
            </a:r>
            <a:endParaRPr lang="en-US" sz="2600" dirty="0"/>
          </a:p>
          <a:p>
            <a:pPr marL="1371600" lvl="2" indent="-514350">
              <a:buFont typeface="+mj-lt"/>
              <a:buAutoNum type="arabicParenR"/>
            </a:pPr>
            <a:r>
              <a:rPr lang="id-ID" sz="2600" dirty="0"/>
              <a:t>hutan adat; dan</a:t>
            </a:r>
            <a:endParaRPr lang="en-US" sz="2600" dirty="0"/>
          </a:p>
          <a:p>
            <a:pPr marL="1371600" lvl="2" indent="-514350">
              <a:buFont typeface="+mj-lt"/>
              <a:buAutoNum type="arabicParenR"/>
            </a:pPr>
            <a:r>
              <a:rPr lang="id-ID" sz="2600" dirty="0"/>
              <a:t>hutan hak.</a:t>
            </a:r>
            <a:endParaRPr lang="en-US" sz="2600" dirty="0"/>
          </a:p>
          <a:p>
            <a:pPr marL="914400" lvl="1" indent="-514350">
              <a:buFont typeface="+mj-lt"/>
              <a:buAutoNum type="alphaLcPeriod"/>
            </a:pPr>
            <a:r>
              <a:rPr lang="id-ID" dirty="0" smtClean="0"/>
              <a:t>Hutan </a:t>
            </a:r>
            <a:r>
              <a:rPr lang="id-ID" dirty="0"/>
              <a:t>hak </a:t>
            </a:r>
            <a:r>
              <a:rPr lang="id-ID" dirty="0" smtClean="0"/>
              <a:t>terdiri </a:t>
            </a:r>
            <a:r>
              <a:rPr lang="id-ID" dirty="0"/>
              <a:t>dari:</a:t>
            </a:r>
            <a:endParaRPr lang="en-US" sz="2400" dirty="0"/>
          </a:p>
          <a:p>
            <a:pPr marL="1314450" lvl="2" indent="-514350">
              <a:buFont typeface="+mj-lt"/>
              <a:buAutoNum type="arabicParenR"/>
            </a:pPr>
            <a:r>
              <a:rPr lang="id-ID" sz="2600" dirty="0"/>
              <a:t>Hutan adat;</a:t>
            </a:r>
            <a:endParaRPr lang="en-US" sz="2600" dirty="0"/>
          </a:p>
          <a:p>
            <a:pPr marL="1314450" lvl="2" indent="-514350">
              <a:buFont typeface="+mj-lt"/>
              <a:buAutoNum type="arabicParenR"/>
            </a:pPr>
            <a:r>
              <a:rPr lang="id-ID" sz="2600" dirty="0"/>
              <a:t>Hutan per</a:t>
            </a:r>
            <a:r>
              <a:rPr lang="en-US" sz="2600" dirty="0"/>
              <a:t>se</a:t>
            </a:r>
            <a:r>
              <a:rPr lang="id-ID" sz="2600" dirty="0"/>
              <a:t>orangan/badan hukum.</a:t>
            </a:r>
            <a:endParaRPr lang="en-US" sz="2600" dirty="0"/>
          </a:p>
          <a:p>
            <a:pPr lvl="1">
              <a:buFont typeface="+mj-lt"/>
              <a:buAutoNum type="alphaLcPeriod"/>
            </a:pPr>
            <a:r>
              <a:rPr lang="id-ID" sz="400" dirty="0"/>
              <a:t> </a:t>
            </a:r>
            <a:endParaRPr lang="en-US" sz="4400" dirty="0"/>
          </a:p>
          <a:p>
            <a:pPr marL="400050" lvl="1" indent="0">
              <a:buNone/>
            </a:pPr>
            <a:r>
              <a:rPr lang="en-US" dirty="0" smtClean="0"/>
              <a:t>c.	</a:t>
            </a:r>
            <a:r>
              <a:rPr lang="en-US" dirty="0" err="1" smtClean="0"/>
              <a:t>Hutan</a:t>
            </a:r>
            <a:r>
              <a:rPr lang="en-US" dirty="0" smtClean="0"/>
              <a:t> </a:t>
            </a:r>
            <a:r>
              <a:rPr lang="en-US" dirty="0" err="1"/>
              <a:t>perseorangan</a:t>
            </a:r>
            <a:r>
              <a:rPr lang="en-US" dirty="0"/>
              <a:t>/</a:t>
            </a:r>
            <a:r>
              <a:rPr lang="en-US" dirty="0" err="1"/>
              <a:t>badan</a:t>
            </a:r>
            <a:r>
              <a:rPr lang="en-US" dirty="0"/>
              <a:t> </a:t>
            </a:r>
            <a:r>
              <a:rPr lang="en-US" dirty="0" err="1"/>
              <a:t>hukum</a:t>
            </a:r>
            <a:r>
              <a:rPr lang="en-US" dirty="0"/>
              <a:t> </a:t>
            </a:r>
            <a:r>
              <a:rPr lang="en-US" dirty="0" err="1" smtClean="0"/>
              <a:t>antara</a:t>
            </a:r>
            <a:r>
              <a:rPr lang="en-US" dirty="0" smtClean="0"/>
              <a:t> </a:t>
            </a:r>
            <a:r>
              <a:rPr lang="en-US" dirty="0"/>
              <a:t>lain </a:t>
            </a:r>
            <a:r>
              <a:rPr lang="en-US" dirty="0" err="1"/>
              <a:t>berupa</a:t>
            </a:r>
            <a:r>
              <a:rPr lang="en-US" dirty="0"/>
              <a:t> </a:t>
            </a:r>
            <a:r>
              <a:rPr lang="en-US" dirty="0" err="1"/>
              <a:t>hutan</a:t>
            </a:r>
            <a:r>
              <a:rPr lang="en-US" dirty="0"/>
              <a:t> </a:t>
            </a:r>
            <a:r>
              <a:rPr lang="en-US" dirty="0" err="1"/>
              <a:t>rakyat</a:t>
            </a:r>
            <a:r>
              <a:rPr lang="en-US" dirty="0"/>
              <a:t>.</a:t>
            </a:r>
            <a:endParaRPr lang="en-US" sz="2400" dirty="0"/>
          </a:p>
          <a:p>
            <a:pPr lvl="1">
              <a:buFont typeface="+mj-lt"/>
              <a:buAutoNum type="alphaLcPeriod"/>
            </a:pPr>
            <a:r>
              <a:rPr lang="en-US" sz="400" dirty="0"/>
              <a:t> </a:t>
            </a:r>
            <a:endParaRPr lang="en-US" sz="4400" dirty="0"/>
          </a:p>
          <a:p>
            <a:pPr marL="400050" lvl="1" indent="0">
              <a:buNone/>
            </a:pPr>
            <a:r>
              <a:rPr lang="en-US" dirty="0" smtClean="0"/>
              <a:t>d.	</a:t>
            </a:r>
            <a:r>
              <a:rPr lang="id-ID" dirty="0" smtClean="0"/>
              <a:t>Hutan </a:t>
            </a:r>
            <a:r>
              <a:rPr lang="id-ID" dirty="0"/>
              <a:t>hak dapat mempunyai fungsi pokok:</a:t>
            </a:r>
            <a:endParaRPr lang="en-US" sz="2400" dirty="0"/>
          </a:p>
          <a:p>
            <a:pPr marL="1314450" lvl="2" indent="-514350">
              <a:buFont typeface="+mj-lt"/>
              <a:buAutoNum type="arabicParenR"/>
            </a:pPr>
            <a:r>
              <a:rPr lang="id-ID" sz="2600" dirty="0"/>
              <a:t>Konservasi;</a:t>
            </a:r>
            <a:endParaRPr lang="en-US" sz="2600" dirty="0"/>
          </a:p>
          <a:p>
            <a:pPr marL="1314450" lvl="2" indent="-514350">
              <a:buFont typeface="+mj-lt"/>
              <a:buAutoNum type="arabicParenR"/>
            </a:pPr>
            <a:r>
              <a:rPr lang="id-ID" sz="2600" dirty="0"/>
              <a:t>Lindung;</a:t>
            </a:r>
            <a:endParaRPr lang="en-US" sz="2600" dirty="0"/>
          </a:p>
          <a:p>
            <a:pPr marL="1314450" lvl="2" indent="-514350">
              <a:buFont typeface="+mj-lt"/>
              <a:buAutoNum type="arabicParenR"/>
            </a:pPr>
            <a:r>
              <a:rPr lang="id-ID" sz="2600" dirty="0"/>
              <a:t>Produksi.</a:t>
            </a:r>
            <a:endParaRPr lang="en-US" sz="2600" dirty="0"/>
          </a:p>
          <a:p>
            <a:pPr marL="514350" lvl="0" indent="-514350">
              <a:buFont typeface="+mj-lt"/>
              <a:buAutoNum type="arabicPeriod"/>
            </a:pPr>
            <a:r>
              <a:rPr lang="id-ID" dirty="0"/>
              <a:t>Masyarakat hukum adat, perseorangan secara sendiri-sendiri maupun bersama-sama dalam kelompok atau badan hukum mengajukan permohonan penetapan kawasan hutan hak kepada Menteri</a:t>
            </a:r>
            <a:r>
              <a:rPr lang="id-ID" dirty="0" smtClean="0"/>
              <a:t>.</a:t>
            </a:r>
            <a:endParaRPr lang="en-US" dirty="0" smtClean="0"/>
          </a:p>
          <a:p>
            <a:pPr marL="514350" lvl="0" indent="-514350">
              <a:buFont typeface="+mj-lt"/>
              <a:buAutoNum type="arabicPeriod"/>
            </a:pPr>
            <a:r>
              <a:rPr lang="en-US" dirty="0" err="1" smtClean="0"/>
              <a:t>Menteri</a:t>
            </a:r>
            <a:r>
              <a:rPr lang="en-US" dirty="0" smtClean="0"/>
              <a:t> </a:t>
            </a:r>
            <a:r>
              <a:rPr lang="en-US" dirty="0" err="1" smtClean="0"/>
              <a:t>menetapkan</a:t>
            </a:r>
            <a:r>
              <a:rPr lang="en-US" dirty="0" smtClean="0"/>
              <a:t> </a:t>
            </a:r>
            <a:r>
              <a:rPr lang="en-US" dirty="0" err="1" smtClean="0"/>
              <a:t>Hutan</a:t>
            </a:r>
            <a:r>
              <a:rPr lang="en-US" dirty="0" smtClean="0"/>
              <a:t> </a:t>
            </a:r>
            <a:r>
              <a:rPr lang="en-US" dirty="0" err="1" smtClean="0"/>
              <a:t>Hak</a:t>
            </a:r>
            <a:r>
              <a:rPr lang="en-US" dirty="0" smtClean="0"/>
              <a:t> </a:t>
            </a:r>
            <a:r>
              <a:rPr lang="en-US" dirty="0" err="1" smtClean="0"/>
              <a:t>setelah</a:t>
            </a:r>
            <a:r>
              <a:rPr lang="en-US" dirty="0" smtClean="0"/>
              <a:t> </a:t>
            </a:r>
            <a:r>
              <a:rPr lang="en-US" dirty="0" err="1" smtClean="0"/>
              <a:t>didaftarkan</a:t>
            </a:r>
            <a:r>
              <a:rPr lang="en-US" dirty="0" smtClean="0"/>
              <a:t> di </a:t>
            </a:r>
            <a:r>
              <a:rPr lang="en-US" dirty="0" err="1" smtClean="0"/>
              <a:t>Kemen</a:t>
            </a:r>
            <a:r>
              <a:rPr lang="en-US" dirty="0" smtClean="0"/>
              <a:t> ATR/BPN</a:t>
            </a:r>
          </a:p>
          <a:p>
            <a:pPr marL="514350" lvl="0" indent="-514350">
              <a:buFont typeface="+mj-lt"/>
              <a:buAutoNum type="arabicPeriod"/>
            </a:pPr>
            <a:r>
              <a:rPr lang="en-US" dirty="0" err="1" smtClean="0"/>
              <a:t>Penetapan</a:t>
            </a:r>
            <a:r>
              <a:rPr lang="en-US" dirty="0" smtClean="0"/>
              <a:t> </a:t>
            </a:r>
            <a:r>
              <a:rPr lang="en-US" dirty="0" err="1"/>
              <a:t>M</a:t>
            </a:r>
            <a:r>
              <a:rPr lang="en-US" dirty="0" err="1" smtClean="0"/>
              <a:t>asyarakat</a:t>
            </a:r>
            <a:r>
              <a:rPr lang="en-US" dirty="0" smtClean="0"/>
              <a:t> </a:t>
            </a:r>
            <a:r>
              <a:rPr lang="en-US" dirty="0" err="1" smtClean="0"/>
              <a:t>Hukum</a:t>
            </a:r>
            <a:r>
              <a:rPr lang="en-US" dirty="0" smtClean="0"/>
              <a:t> </a:t>
            </a:r>
            <a:r>
              <a:rPr lang="en-US" dirty="0" err="1" smtClean="0"/>
              <a:t>Adat</a:t>
            </a:r>
            <a:r>
              <a:rPr lang="en-US" dirty="0" smtClean="0"/>
              <a:t> </a:t>
            </a:r>
            <a:r>
              <a:rPr lang="en-US" dirty="0" err="1" smtClean="0"/>
              <a:t>dengan</a:t>
            </a:r>
            <a:r>
              <a:rPr lang="en-US" dirty="0" smtClean="0"/>
              <a:t> </a:t>
            </a:r>
            <a:r>
              <a:rPr lang="en-US" dirty="0" err="1" smtClean="0"/>
              <a:t>Perda</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83984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haroni" panose="02010803020104030203" pitchFamily="2" charset="-79"/>
                <a:cs typeface="Aharoni" panose="02010803020104030203" pitchFamily="2" charset="-79"/>
              </a:rPr>
              <a:t>BAGAIMANA PELAYANAN PERMOHONAN P.S?</a:t>
            </a:r>
            <a:endParaRPr lang="en-US" sz="36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pPr marL="0" indent="0">
              <a:buNone/>
            </a:pPr>
            <a:r>
              <a:rPr lang="en-US" dirty="0" err="1" smtClean="0"/>
              <a:t>Dilakukan</a:t>
            </a:r>
            <a:r>
              <a:rPr lang="en-US" dirty="0" smtClean="0"/>
              <a:t> </a:t>
            </a:r>
            <a:r>
              <a:rPr lang="en-US" dirty="0" err="1" smtClean="0"/>
              <a:t>melalui</a:t>
            </a:r>
            <a:r>
              <a:rPr lang="en-US" dirty="0" smtClean="0"/>
              <a:t> </a:t>
            </a:r>
            <a:r>
              <a:rPr lang="en-US" i="1" dirty="0" smtClean="0"/>
              <a:t>online </a:t>
            </a:r>
            <a:r>
              <a:rPr lang="en-US" dirty="0" err="1" smtClean="0"/>
              <a:t>bertaut</a:t>
            </a:r>
            <a:r>
              <a:rPr lang="en-US" dirty="0" smtClean="0"/>
              <a:t> </a:t>
            </a:r>
            <a:r>
              <a:rPr lang="en-US" dirty="0" err="1" smtClean="0"/>
              <a:t>dengan</a:t>
            </a:r>
            <a:r>
              <a:rPr lang="en-US" dirty="0" smtClean="0"/>
              <a:t> PIAPS</a:t>
            </a:r>
            <a:endParaRPr lang="id-ID" sz="2000" b="1" dirty="0" smtClean="0"/>
          </a:p>
          <a:p>
            <a:pPr marL="971550" lvl="1" indent="-514350">
              <a:buFont typeface="+mj-lt"/>
              <a:buAutoNum type="alphaLcPeriod"/>
            </a:pPr>
            <a:r>
              <a:rPr lang="id-ID" dirty="0" smtClean="0"/>
              <a:t>Pemohon mendaftar ke laman </a:t>
            </a:r>
            <a:r>
              <a:rPr lang="id-ID" u="sng" dirty="0" smtClean="0">
                <a:hlinkClick r:id="rId2"/>
              </a:rPr>
              <a:t>http://pskl.menlhk.go.id/akps/</a:t>
            </a:r>
            <a:r>
              <a:rPr lang="id-ID" dirty="0" smtClean="0"/>
              <a:t> untuk mendapatkan </a:t>
            </a:r>
            <a:r>
              <a:rPr lang="id-ID" i="1" dirty="0" smtClean="0"/>
              <a:t>username</a:t>
            </a:r>
            <a:r>
              <a:rPr lang="id-ID" dirty="0" smtClean="0"/>
              <a:t> dan </a:t>
            </a:r>
            <a:r>
              <a:rPr lang="id-ID" i="1" dirty="0" smtClean="0"/>
              <a:t>password.</a:t>
            </a:r>
            <a:endParaRPr lang="en-US" dirty="0" smtClean="0"/>
          </a:p>
          <a:p>
            <a:pPr marL="971550" lvl="1" indent="-514350">
              <a:buFont typeface="+mj-lt"/>
              <a:buAutoNum type="alphaLcPeriod"/>
            </a:pPr>
            <a:r>
              <a:rPr lang="en-US" dirty="0" err="1" smtClean="0"/>
              <a:t>Masyarakat</a:t>
            </a:r>
            <a:r>
              <a:rPr lang="en-US" dirty="0" smtClean="0"/>
              <a:t> </a:t>
            </a:r>
            <a:r>
              <a:rPr lang="en-US" dirty="0" err="1" smtClean="0"/>
              <a:t>setempat</a:t>
            </a:r>
            <a:r>
              <a:rPr lang="en-US" dirty="0" smtClean="0"/>
              <a:t> </a:t>
            </a:r>
            <a:r>
              <a:rPr lang="en-US" dirty="0" err="1" smtClean="0"/>
              <a:t>didampingi</a:t>
            </a:r>
            <a:r>
              <a:rPr lang="en-US" dirty="0" smtClean="0"/>
              <a:t> </a:t>
            </a:r>
            <a:r>
              <a:rPr lang="en-US" dirty="0" err="1" smtClean="0"/>
              <a:t>Pokja</a:t>
            </a:r>
            <a:r>
              <a:rPr lang="en-US" dirty="0" smtClean="0"/>
              <a:t> PPS </a:t>
            </a:r>
            <a:r>
              <a:rPr lang="en-US" dirty="0" err="1" smtClean="0"/>
              <a:t>setempat</a:t>
            </a:r>
            <a:r>
              <a:rPr lang="en-US" dirty="0" smtClean="0"/>
              <a:t> </a:t>
            </a:r>
            <a:r>
              <a:rPr lang="en-US" dirty="0" err="1" smtClean="0"/>
              <a:t>membantu</a:t>
            </a:r>
            <a:r>
              <a:rPr lang="en-US" dirty="0" smtClean="0"/>
              <a:t> </a:t>
            </a:r>
            <a:r>
              <a:rPr lang="en-US" dirty="0" err="1" smtClean="0"/>
              <a:t>pendaftaran</a:t>
            </a:r>
            <a:r>
              <a:rPr lang="en-US" dirty="0" smtClean="0"/>
              <a:t> </a:t>
            </a:r>
            <a:r>
              <a:rPr lang="en-US" i="1" dirty="0" smtClean="0"/>
              <a:t>online</a:t>
            </a:r>
            <a:r>
              <a:rPr lang="en-US" dirty="0"/>
              <a:t>.</a:t>
            </a:r>
          </a:p>
          <a:p>
            <a:pPr marL="971550" lvl="1" indent="-514350">
              <a:buFont typeface="+mj-lt"/>
              <a:buAutoNum type="alphaLcPeriod"/>
            </a:pPr>
            <a:r>
              <a:rPr lang="id-ID" dirty="0" smtClean="0"/>
              <a:t>pemohon </a:t>
            </a:r>
            <a:r>
              <a:rPr lang="id-ID" dirty="0"/>
              <a:t>atau pendamping </a:t>
            </a:r>
            <a:r>
              <a:rPr lang="id-ID" dirty="0" smtClean="0"/>
              <a:t>akan mendapat </a:t>
            </a:r>
            <a:r>
              <a:rPr lang="id-ID" dirty="0"/>
              <a:t>email verifikasi dari sistem AKPS.</a:t>
            </a:r>
            <a:endParaRPr lang="en-US" dirty="0"/>
          </a:p>
          <a:p>
            <a:pPr marL="971550" lvl="1" indent="-514350">
              <a:buFont typeface="+mj-lt"/>
              <a:buAutoNum type="alphaLcPeriod"/>
            </a:pPr>
            <a:r>
              <a:rPr lang="id-ID" dirty="0"/>
              <a:t>Setelah mendapatkan </a:t>
            </a:r>
            <a:r>
              <a:rPr lang="id-ID" dirty="0" smtClean="0"/>
              <a:t>email, </a:t>
            </a:r>
            <a:r>
              <a:rPr lang="id-ID" dirty="0"/>
              <a:t>pemohon atau pendamping mengisi formulir usulan sesuai dengan hak atau izin yang dimohon.</a:t>
            </a:r>
            <a:endParaRPr lang="en-US" dirty="0"/>
          </a:p>
          <a:p>
            <a:endParaRPr lang="en-US" dirty="0"/>
          </a:p>
        </p:txBody>
      </p:sp>
      <p:pic>
        <p:nvPicPr>
          <p:cNvPr id="4" name="Picture 4" descr="http://cache4.asset-cache.net/gc/481778527-management-icons-gettyimages.jpg?v=1&amp;c=IWSAsset&amp;k=2&amp;d=huxxVR7D3rigMeWBW0LSHgMaLN5hnaPogZhDSL2F6b9zuh4%2FnY9m%2BozqBqMUj1M7"/>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970" t="72666" b="13667"/>
          <a:stretch/>
        </p:blipFill>
        <p:spPr bwMode="auto">
          <a:xfrm>
            <a:off x="17646" y="292284"/>
            <a:ext cx="1635262"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74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000991"/>
          </a:xfrm>
        </p:spPr>
        <p:txBody>
          <a:bodyPr>
            <a:normAutofit fontScale="90000"/>
          </a:bodyPr>
          <a:lstStyle/>
          <a:p>
            <a:r>
              <a:rPr lang="en-US" sz="3200" dirty="0" smtClean="0">
                <a:latin typeface="Aharoni" panose="02010803020104030203" pitchFamily="2" charset="-79"/>
                <a:cs typeface="Aharoni" panose="02010803020104030203" pitchFamily="2" charset="-79"/>
              </a:rPr>
              <a:t>YAKINKAH ANDA DENGAN DANA </a:t>
            </a:r>
            <a:r>
              <a:rPr lang="en-US" sz="3200" i="1" dirty="0" smtClean="0">
                <a:latin typeface="Aharoni" panose="02010803020104030203" pitchFamily="2" charset="-79"/>
                <a:cs typeface="Aharoni" panose="02010803020104030203" pitchFamily="2" charset="-79"/>
              </a:rPr>
              <a:t>CEKAK </a:t>
            </a:r>
            <a:r>
              <a:rPr lang="en-US" sz="3200" dirty="0" smtClean="0">
                <a:latin typeface="Aharoni" panose="02010803020104030203" pitchFamily="2" charset="-79"/>
                <a:cs typeface="Aharoni" panose="02010803020104030203" pitchFamily="2" charset="-79"/>
              </a:rPr>
              <a:t>P.S JALAN?</a:t>
            </a:r>
            <a:endParaRPr lang="en-US" sz="3200" i="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lvl="0" indent="0">
              <a:buNone/>
            </a:pPr>
            <a:r>
              <a:rPr lang="en-US" dirty="0" smtClean="0"/>
              <a:t>Kita </a:t>
            </a:r>
            <a:r>
              <a:rPr lang="en-US" dirty="0" err="1" smtClean="0"/>
              <a:t>buat</a:t>
            </a:r>
            <a:r>
              <a:rPr lang="en-US" dirty="0" smtClean="0"/>
              <a:t> </a:t>
            </a:r>
            <a:r>
              <a:rPr lang="en-US" dirty="0" err="1" smtClean="0"/>
              <a:t>relawan</a:t>
            </a:r>
            <a:r>
              <a:rPr lang="en-US" dirty="0" smtClean="0"/>
              <a:t>/ </a:t>
            </a:r>
            <a:r>
              <a:rPr lang="en-US" dirty="0" err="1" smtClean="0"/>
              <a:t>penggiat</a:t>
            </a:r>
            <a:r>
              <a:rPr lang="en-US" dirty="0" smtClean="0"/>
              <a:t>/ LSM di </a:t>
            </a:r>
            <a:r>
              <a:rPr lang="en-US" dirty="0" err="1" smtClean="0"/>
              <a:t>lapangan</a:t>
            </a:r>
            <a:r>
              <a:rPr lang="en-US" dirty="0" smtClean="0"/>
              <a:t> </a:t>
            </a:r>
            <a:r>
              <a:rPr lang="en-US" dirty="0" err="1" smtClean="0"/>
              <a:t>menjadi</a:t>
            </a:r>
            <a:r>
              <a:rPr lang="en-US" dirty="0" smtClean="0"/>
              <a:t> </a:t>
            </a:r>
            <a:r>
              <a:rPr lang="en-US" dirty="0" err="1" smtClean="0"/>
              <a:t>anggota</a:t>
            </a:r>
            <a:r>
              <a:rPr lang="en-US" dirty="0" smtClean="0"/>
              <a:t> </a:t>
            </a:r>
            <a:r>
              <a:rPr lang="en-US" dirty="0" err="1" smtClean="0"/>
              <a:t>Pokja</a:t>
            </a:r>
            <a:r>
              <a:rPr lang="en-US" dirty="0" smtClean="0"/>
              <a:t> PPS </a:t>
            </a:r>
            <a:r>
              <a:rPr lang="en-US" dirty="0" err="1" smtClean="0"/>
              <a:t>dengan</a:t>
            </a:r>
            <a:r>
              <a:rPr lang="en-US" dirty="0" smtClean="0"/>
              <a:t> </a:t>
            </a:r>
            <a:r>
              <a:rPr lang="en-US" dirty="0" err="1" smtClean="0"/>
              <a:t>Perdirjen</a:t>
            </a:r>
            <a:r>
              <a:rPr lang="en-US" dirty="0" smtClean="0"/>
              <a:t> PSKL:</a:t>
            </a:r>
          </a:p>
          <a:p>
            <a:pPr marL="514350" lvl="0" indent="-514350">
              <a:buFont typeface="+mj-lt"/>
              <a:buAutoNum type="arabicParenR"/>
            </a:pPr>
            <a:r>
              <a:rPr lang="id-ID" dirty="0" smtClean="0"/>
              <a:t>Anggota </a:t>
            </a:r>
            <a:r>
              <a:rPr lang="en-US" dirty="0"/>
              <a:t>POKJA P</a:t>
            </a:r>
            <a:r>
              <a:rPr lang="id-ID" dirty="0"/>
              <a:t>PS </a:t>
            </a:r>
            <a:r>
              <a:rPr lang="id-ID" dirty="0" smtClean="0"/>
              <a:t>setiap </a:t>
            </a:r>
            <a:r>
              <a:rPr lang="id-ID" dirty="0"/>
              <a:t>6 (enam) bulan dilakukan </a:t>
            </a:r>
            <a:r>
              <a:rPr lang="id-ID" dirty="0" smtClean="0"/>
              <a:t>pemutakhiran</a:t>
            </a:r>
            <a:endParaRPr lang="en-US" dirty="0"/>
          </a:p>
          <a:p>
            <a:pPr marL="514350" lvl="0" indent="-514350">
              <a:buFont typeface="+mj-lt"/>
              <a:buAutoNum type="arabicParenR"/>
            </a:pPr>
            <a:r>
              <a:rPr lang="id-ID" dirty="0"/>
              <a:t>Anggota POKJA </a:t>
            </a:r>
            <a:r>
              <a:rPr lang="id-ID" dirty="0" smtClean="0"/>
              <a:t>PPS </a:t>
            </a:r>
            <a:r>
              <a:rPr lang="id-ID" dirty="0"/>
              <a:t>merupakan </a:t>
            </a:r>
            <a:r>
              <a:rPr lang="id-ID" i="1" dirty="0"/>
              <a:t>focal point</a:t>
            </a:r>
            <a:r>
              <a:rPr lang="id-ID" dirty="0"/>
              <a:t> yang melakukan pendampingan perhutanan sosial di lapangan.</a:t>
            </a:r>
            <a:endParaRPr lang="en-US" dirty="0"/>
          </a:p>
          <a:p>
            <a:pPr marL="514350" lvl="0" indent="-514350">
              <a:buFont typeface="+mj-lt"/>
              <a:buAutoNum type="arabicParenR"/>
            </a:pPr>
            <a:r>
              <a:rPr lang="id-ID" dirty="0" smtClean="0"/>
              <a:t>untuk </a:t>
            </a:r>
            <a:r>
              <a:rPr lang="id-ID" dirty="0"/>
              <a:t>mengakses sistem On-Line Areal Kelola Perhutanan Sosial (AKPS), anggota POKJA PPS </a:t>
            </a:r>
            <a:r>
              <a:rPr lang="id-ID" dirty="0" smtClean="0"/>
              <a:t>dapat </a:t>
            </a:r>
            <a:r>
              <a:rPr lang="id-ID" dirty="0"/>
              <a:t>diberikan Kartu Register</a:t>
            </a:r>
            <a:r>
              <a:rPr lang="id-ID" dirty="0" smtClean="0"/>
              <a:t>.</a:t>
            </a:r>
            <a:endParaRPr lang="en-US" dirty="0"/>
          </a:p>
          <a:p>
            <a:pPr marL="514350" lvl="0" indent="-514350">
              <a:buFont typeface="+mj-lt"/>
              <a:buAutoNum type="arabicParenR"/>
            </a:pPr>
            <a:r>
              <a:rPr lang="id-ID" dirty="0"/>
              <a:t>Kartu Register </a:t>
            </a:r>
            <a:r>
              <a:rPr lang="id-ID" dirty="0" smtClean="0"/>
              <a:t>berlaku </a:t>
            </a:r>
            <a:r>
              <a:rPr lang="id-ID" dirty="0"/>
              <a:t>selama 5 (lima) tahun dan setiap 6 (enam) bulan dilakukan evaluasi oleh Dirjen PSKL untuk pemutakhiran </a:t>
            </a:r>
            <a:r>
              <a:rPr lang="id-ID" dirty="0" smtClean="0"/>
              <a:t>data</a:t>
            </a:r>
            <a:r>
              <a:rPr lang="en-US" dirty="0" smtClean="0"/>
              <a:t>.</a:t>
            </a:r>
            <a:endParaRPr lang="en-US" dirty="0"/>
          </a:p>
          <a:p>
            <a:pPr marL="514350" lvl="0" indent="-514350">
              <a:buFont typeface="+mj-lt"/>
              <a:buAutoNum type="arabicParenR"/>
            </a:pPr>
            <a:r>
              <a:rPr lang="id-ID" dirty="0"/>
              <a:t>POKJA </a:t>
            </a:r>
            <a:r>
              <a:rPr lang="en-US" dirty="0"/>
              <a:t>P</a:t>
            </a:r>
            <a:r>
              <a:rPr lang="id-ID" dirty="0"/>
              <a:t>PS memilih dan menetapkan pengurus POKJA berdasarkan musyawarah mufakat yang difasilitasi oleh UPT yang membidangi Perhutanan Sosial</a:t>
            </a:r>
            <a:r>
              <a:rPr lang="en-GB" dirty="0"/>
              <a:t> </a:t>
            </a:r>
            <a:r>
              <a:rPr lang="en-GB" dirty="0" err="1"/>
              <a:t>atau</a:t>
            </a:r>
            <a:r>
              <a:rPr lang="en-GB" dirty="0"/>
              <a:t> UPT yang </a:t>
            </a:r>
            <a:r>
              <a:rPr lang="en-GB" dirty="0" err="1"/>
              <a:t>ditugasi</a:t>
            </a:r>
            <a:r>
              <a:rPr lang="en-GB" dirty="0"/>
              <a:t> </a:t>
            </a:r>
            <a:r>
              <a:rPr lang="en-GB" dirty="0" err="1"/>
              <a:t>oleh</a:t>
            </a:r>
            <a:r>
              <a:rPr lang="en-GB" dirty="0"/>
              <a:t> </a:t>
            </a:r>
            <a:r>
              <a:rPr lang="en-GB" dirty="0" err="1"/>
              <a:t>Direktur</a:t>
            </a:r>
            <a:r>
              <a:rPr lang="en-GB" dirty="0"/>
              <a:t> </a:t>
            </a:r>
            <a:r>
              <a:rPr lang="en-GB" dirty="0" err="1"/>
              <a:t>Jenderal</a:t>
            </a:r>
            <a:r>
              <a:rPr lang="en-GB" dirty="0"/>
              <a:t> </a:t>
            </a:r>
            <a:r>
              <a:rPr lang="en-GB" dirty="0" err="1"/>
              <a:t>Perhutanan</a:t>
            </a:r>
            <a:r>
              <a:rPr lang="en-GB" dirty="0"/>
              <a:t> </a:t>
            </a:r>
            <a:r>
              <a:rPr lang="en-GB" dirty="0" err="1"/>
              <a:t>Sosial</a:t>
            </a:r>
            <a:r>
              <a:rPr lang="en-GB" dirty="0"/>
              <a:t> </a:t>
            </a:r>
            <a:r>
              <a:rPr lang="en-GB" dirty="0" err="1"/>
              <a:t>dan</a:t>
            </a:r>
            <a:r>
              <a:rPr lang="en-GB" dirty="0"/>
              <a:t> </a:t>
            </a:r>
            <a:r>
              <a:rPr lang="en-GB" dirty="0" err="1"/>
              <a:t>Kemitraan</a:t>
            </a:r>
            <a:r>
              <a:rPr lang="en-GB" dirty="0"/>
              <a:t> </a:t>
            </a:r>
            <a:r>
              <a:rPr lang="en-GB" dirty="0" err="1"/>
              <a:t>Lingkungan</a:t>
            </a:r>
            <a:r>
              <a:rPr lang="en-GB" dirty="0"/>
              <a:t> </a:t>
            </a:r>
            <a:r>
              <a:rPr lang="en-GB" dirty="0" err="1"/>
              <a:t>setelah</a:t>
            </a:r>
            <a:r>
              <a:rPr lang="en-GB" dirty="0"/>
              <a:t> </a:t>
            </a:r>
            <a:r>
              <a:rPr lang="en-GB" dirty="0" err="1"/>
              <a:t>berkoordinasi</a:t>
            </a:r>
            <a:r>
              <a:rPr lang="en-GB" dirty="0"/>
              <a:t> </a:t>
            </a:r>
            <a:r>
              <a:rPr lang="en-GB" dirty="0" err="1"/>
              <a:t>dengan</a:t>
            </a:r>
            <a:r>
              <a:rPr lang="en-GB" dirty="0"/>
              <a:t> </a:t>
            </a:r>
            <a:r>
              <a:rPr lang="en-GB" dirty="0" err="1"/>
              <a:t>Direktur</a:t>
            </a:r>
            <a:r>
              <a:rPr lang="en-GB" dirty="0"/>
              <a:t> </a:t>
            </a:r>
            <a:r>
              <a:rPr lang="en-GB" dirty="0" err="1"/>
              <a:t>Jenderal</a:t>
            </a:r>
            <a:r>
              <a:rPr lang="en-GB" dirty="0"/>
              <a:t> </a:t>
            </a:r>
            <a:r>
              <a:rPr lang="en-GB" dirty="0" err="1"/>
              <a:t>pembina</a:t>
            </a:r>
            <a:r>
              <a:rPr lang="en-GB" dirty="0"/>
              <a:t> </a:t>
            </a:r>
            <a:r>
              <a:rPr lang="en-GB" dirty="0" err="1"/>
              <a:t>teknis</a:t>
            </a:r>
            <a:r>
              <a:rPr lang="en-GB" dirty="0"/>
              <a:t> </a:t>
            </a:r>
            <a:r>
              <a:rPr lang="en-GB" dirty="0" smtClean="0"/>
              <a:t>UPT (</a:t>
            </a:r>
            <a:r>
              <a:rPr lang="en-GB" dirty="0" err="1" smtClean="0"/>
              <a:t>Ditjen</a:t>
            </a:r>
            <a:r>
              <a:rPr lang="en-GB" dirty="0" smtClean="0"/>
              <a:t> PDASHL, </a:t>
            </a:r>
            <a:r>
              <a:rPr lang="en-GB" dirty="0" err="1" smtClean="0"/>
              <a:t>Ditjen</a:t>
            </a:r>
            <a:r>
              <a:rPr lang="en-GB" dirty="0" smtClean="0"/>
              <a:t> PHPL, </a:t>
            </a:r>
            <a:r>
              <a:rPr lang="en-GB" dirty="0" err="1" smtClean="0"/>
              <a:t>Ditjen</a:t>
            </a:r>
            <a:r>
              <a:rPr lang="en-GB" dirty="0" smtClean="0"/>
              <a:t> KSDAE).</a:t>
            </a:r>
            <a:endParaRPr lang="en-US" dirty="0"/>
          </a:p>
          <a:p>
            <a:pPr marL="514350" lvl="0" indent="-514350">
              <a:buFont typeface="+mj-lt"/>
              <a:buAutoNum type="arabicParenR"/>
            </a:pPr>
            <a:r>
              <a:rPr lang="en-US" dirty="0" err="1" smtClean="0"/>
              <a:t>Jika</a:t>
            </a:r>
            <a:r>
              <a:rPr lang="en-US" dirty="0" smtClean="0"/>
              <a:t> </a:t>
            </a:r>
            <a:r>
              <a:rPr lang="id-ID" dirty="0" smtClean="0"/>
              <a:t>POKJA </a:t>
            </a:r>
            <a:r>
              <a:rPr lang="id-ID" dirty="0"/>
              <a:t>PPS tidak dapat menetapkan </a:t>
            </a:r>
            <a:r>
              <a:rPr lang="id-ID" dirty="0" smtClean="0"/>
              <a:t>kepengurusan, </a:t>
            </a:r>
            <a:r>
              <a:rPr lang="id-ID" dirty="0"/>
              <a:t>kepala dinas provinsi yang membidangi kehutanan menetapkan pengurus POKJA PPS.</a:t>
            </a:r>
            <a:endParaRPr lang="en-US" dirty="0"/>
          </a:p>
          <a:p>
            <a:pPr marL="514350" indent="-514350">
              <a:buFont typeface="+mj-lt"/>
              <a:buAutoNum type="arabicParenR"/>
            </a:pPr>
            <a:r>
              <a:rPr lang="id-ID" dirty="0"/>
              <a:t>POKJA PPS di provinsi bertanggungjawab kepada Direktur Jenderal Perhutanan Sosial dan Kemitraan Lingkungan.</a:t>
            </a:r>
            <a:endParaRPr lang="en-US" dirty="0"/>
          </a:p>
        </p:txBody>
      </p:sp>
      <p:pic>
        <p:nvPicPr>
          <p:cNvPr id="4" name="Picture 6" descr="http://images.all-free-download.com/images/graphicthumb/magnifier_icons_681368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0000" b="50000"/>
          <a:stretch/>
        </p:blipFill>
        <p:spPr bwMode="auto">
          <a:xfrm>
            <a:off x="685800" y="51233"/>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5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979382"/>
          </a:xfrm>
        </p:spPr>
        <p:txBody>
          <a:bodyPr>
            <a:normAutofit fontScale="90000"/>
          </a:bodyPr>
          <a:lstStyle/>
          <a:p>
            <a:r>
              <a:rPr lang="en-US" dirty="0" smtClean="0">
                <a:latin typeface="Aharoni" panose="02010803020104030203" pitchFamily="2" charset="-79"/>
                <a:cs typeface="Aharoni" panose="02010803020104030203" pitchFamily="2" charset="-79"/>
              </a:rPr>
              <a:t>APA SIH KERJAAN POKJA?</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421050"/>
            <a:ext cx="8229600" cy="4525963"/>
          </a:xfrm>
        </p:spPr>
        <p:txBody>
          <a:bodyPr>
            <a:normAutofit fontScale="55000" lnSpcReduction="20000"/>
          </a:bodyPr>
          <a:lstStyle/>
          <a:p>
            <a:pPr marL="514350" lvl="0" indent="-514350">
              <a:buFont typeface="+mj-lt"/>
              <a:buAutoNum type="arabicPeriod"/>
            </a:pPr>
            <a:r>
              <a:rPr lang="id-ID" dirty="0" smtClean="0"/>
              <a:t>Sosialisasi </a:t>
            </a:r>
            <a:r>
              <a:rPr lang="id-ID" dirty="0"/>
              <a:t>Program Perhutanan Sosial kepada masyarakat setempat dan para pihak terkait.</a:t>
            </a:r>
            <a:endParaRPr lang="en-US" dirty="0"/>
          </a:p>
          <a:p>
            <a:pPr marL="514350" lvl="0" indent="-514350">
              <a:buFont typeface="+mj-lt"/>
              <a:buAutoNum type="arabicPeriod"/>
            </a:pPr>
            <a:r>
              <a:rPr lang="id-ID" dirty="0"/>
              <a:t>Melakukan pencermatan terhadap PIAPS.</a:t>
            </a:r>
            <a:endParaRPr lang="en-US" dirty="0"/>
          </a:p>
          <a:p>
            <a:pPr marL="514350" lvl="0" indent="-514350">
              <a:buFont typeface="+mj-lt"/>
              <a:buAutoNum type="arabicPeriod"/>
            </a:pPr>
            <a:r>
              <a:rPr lang="id-ID" dirty="0"/>
              <a:t>Memfasilitasi permohonan masyarakat setempat terkait program Perhutanan Sosial sesuai peraturan perundangan yang berlaku. </a:t>
            </a:r>
            <a:endParaRPr lang="en-US" dirty="0"/>
          </a:p>
          <a:p>
            <a:pPr marL="514350" lvl="0" indent="-514350">
              <a:buFont typeface="+mj-lt"/>
              <a:buAutoNum type="arabicPeriod"/>
            </a:pPr>
            <a:r>
              <a:rPr lang="en-GB" dirty="0" err="1"/>
              <a:t>Memverifikasi</a:t>
            </a:r>
            <a:r>
              <a:rPr lang="en-GB" dirty="0"/>
              <a:t> </a:t>
            </a:r>
            <a:r>
              <a:rPr lang="en-GB" dirty="0" err="1"/>
              <a:t>permohonan</a:t>
            </a:r>
            <a:r>
              <a:rPr lang="en-GB" dirty="0"/>
              <a:t> </a:t>
            </a:r>
            <a:r>
              <a:rPr lang="en-GB" dirty="0" err="1"/>
              <a:t>masyarakat</a:t>
            </a:r>
            <a:r>
              <a:rPr lang="en-GB" dirty="0"/>
              <a:t> </a:t>
            </a:r>
            <a:r>
              <a:rPr lang="en-GB" dirty="0" err="1"/>
              <a:t>setempat</a:t>
            </a:r>
            <a:r>
              <a:rPr lang="en-GB" dirty="0"/>
              <a:t> </a:t>
            </a:r>
            <a:r>
              <a:rPr lang="en-GB" dirty="0" err="1"/>
              <a:t>dibawah</a:t>
            </a:r>
            <a:r>
              <a:rPr lang="en-GB" dirty="0"/>
              <a:t> </a:t>
            </a:r>
            <a:r>
              <a:rPr lang="en-GB" dirty="0" err="1"/>
              <a:t>koordinasi</a:t>
            </a:r>
            <a:r>
              <a:rPr lang="en-GB" dirty="0"/>
              <a:t> </a:t>
            </a:r>
            <a:r>
              <a:rPr lang="id-ID" dirty="0"/>
              <a:t>Kepala UPT yang membidangi Perhutanan Sosial </a:t>
            </a:r>
            <a:r>
              <a:rPr lang="en-GB" dirty="0" err="1"/>
              <a:t>atau</a:t>
            </a:r>
            <a:r>
              <a:rPr lang="en-GB" dirty="0"/>
              <a:t> UPT yang </a:t>
            </a:r>
            <a:r>
              <a:rPr lang="en-GB" dirty="0" err="1"/>
              <a:t>ditugasi</a:t>
            </a:r>
            <a:r>
              <a:rPr lang="en-GB" dirty="0"/>
              <a:t> </a:t>
            </a:r>
            <a:r>
              <a:rPr lang="en-GB" dirty="0" err="1"/>
              <a:t>oleh</a:t>
            </a:r>
            <a:r>
              <a:rPr lang="en-GB" dirty="0"/>
              <a:t> </a:t>
            </a:r>
            <a:r>
              <a:rPr lang="en-GB" dirty="0" err="1"/>
              <a:t>Direktur</a:t>
            </a:r>
            <a:r>
              <a:rPr lang="en-GB" dirty="0"/>
              <a:t> </a:t>
            </a:r>
            <a:r>
              <a:rPr lang="en-GB" dirty="0" err="1"/>
              <a:t>Jenderal</a:t>
            </a:r>
            <a:r>
              <a:rPr lang="en-GB" dirty="0"/>
              <a:t> </a:t>
            </a:r>
            <a:r>
              <a:rPr lang="en-GB" dirty="0" err="1"/>
              <a:t>Perhutanan</a:t>
            </a:r>
            <a:r>
              <a:rPr lang="en-GB" dirty="0"/>
              <a:t> </a:t>
            </a:r>
            <a:r>
              <a:rPr lang="en-GB" dirty="0" err="1"/>
              <a:t>Sosial</a:t>
            </a:r>
            <a:r>
              <a:rPr lang="en-GB" dirty="0"/>
              <a:t> </a:t>
            </a:r>
            <a:r>
              <a:rPr lang="en-GB" dirty="0" err="1"/>
              <a:t>dan</a:t>
            </a:r>
            <a:r>
              <a:rPr lang="en-GB" dirty="0"/>
              <a:t> </a:t>
            </a:r>
            <a:r>
              <a:rPr lang="en-GB" dirty="0" err="1"/>
              <a:t>Kemitraan</a:t>
            </a:r>
            <a:r>
              <a:rPr lang="en-GB" dirty="0"/>
              <a:t> </a:t>
            </a:r>
            <a:r>
              <a:rPr lang="en-GB" dirty="0" err="1"/>
              <a:t>Lingkungan</a:t>
            </a:r>
            <a:r>
              <a:rPr lang="en-GB" dirty="0"/>
              <a:t> </a:t>
            </a:r>
            <a:r>
              <a:rPr lang="en-GB" dirty="0" err="1"/>
              <a:t>setelah</a:t>
            </a:r>
            <a:r>
              <a:rPr lang="en-GB" dirty="0"/>
              <a:t> </a:t>
            </a:r>
            <a:r>
              <a:rPr lang="en-GB" dirty="0" err="1"/>
              <a:t>berkoordinasi</a:t>
            </a:r>
            <a:r>
              <a:rPr lang="en-GB" dirty="0"/>
              <a:t> </a:t>
            </a:r>
            <a:r>
              <a:rPr lang="en-GB" dirty="0" err="1"/>
              <a:t>dengan</a:t>
            </a:r>
            <a:r>
              <a:rPr lang="en-GB" dirty="0"/>
              <a:t> </a:t>
            </a:r>
            <a:r>
              <a:rPr lang="en-GB" dirty="0" err="1"/>
              <a:t>Direktur</a:t>
            </a:r>
            <a:r>
              <a:rPr lang="en-GB" dirty="0"/>
              <a:t> </a:t>
            </a:r>
            <a:r>
              <a:rPr lang="en-GB" dirty="0" err="1"/>
              <a:t>Jenderal</a:t>
            </a:r>
            <a:r>
              <a:rPr lang="en-GB" dirty="0"/>
              <a:t> </a:t>
            </a:r>
            <a:r>
              <a:rPr lang="en-GB" dirty="0" err="1"/>
              <a:t>pembina</a:t>
            </a:r>
            <a:r>
              <a:rPr lang="en-GB" dirty="0"/>
              <a:t> </a:t>
            </a:r>
            <a:r>
              <a:rPr lang="en-GB" dirty="0" err="1"/>
              <a:t>teknis</a:t>
            </a:r>
            <a:r>
              <a:rPr lang="en-GB" dirty="0"/>
              <a:t> UPT </a:t>
            </a:r>
            <a:r>
              <a:rPr lang="en-GB" dirty="0" err="1"/>
              <a:t>dimaksud</a:t>
            </a:r>
            <a:r>
              <a:rPr lang="en-GB" dirty="0"/>
              <a:t>.</a:t>
            </a:r>
            <a:endParaRPr lang="en-US" dirty="0"/>
          </a:p>
          <a:p>
            <a:pPr marL="514350" indent="-514350">
              <a:buFont typeface="+mj-lt"/>
              <a:buAutoNum type="arabicPeriod"/>
            </a:pPr>
            <a:r>
              <a:rPr lang="id-ID" dirty="0"/>
              <a:t>Hasil </a:t>
            </a:r>
            <a:r>
              <a:rPr lang="id-ID" dirty="0" smtClean="0"/>
              <a:t>fasilitasi, </a:t>
            </a:r>
            <a:r>
              <a:rPr lang="id-ID" dirty="0"/>
              <a:t>POKJA PPS membantu permohonan masyarakat setempat dalam memperoleh Hak Pengelolaan Hutan Desa, Izin Usaha Pemanfaatan HKm atau Izin Usaha Pemanfaatan Hasil Hutan Kayu Hutan Tanaman Rakyat sesuai peraturan perundangan yang berlaku. </a:t>
            </a:r>
            <a:endParaRPr lang="en-US" dirty="0" smtClean="0"/>
          </a:p>
          <a:p>
            <a:pPr marL="514350" indent="-514350">
              <a:buFont typeface="+mj-lt"/>
              <a:buAutoNum type="arabicPeriod"/>
            </a:pPr>
            <a:r>
              <a:rPr lang="en-US" dirty="0" err="1" smtClean="0"/>
              <a:t>Pokja</a:t>
            </a:r>
            <a:r>
              <a:rPr lang="en-US" dirty="0" smtClean="0"/>
              <a:t> PPS </a:t>
            </a:r>
            <a:r>
              <a:rPr lang="en-US" dirty="0" err="1" smtClean="0"/>
              <a:t>membantu</a:t>
            </a:r>
            <a:r>
              <a:rPr lang="en-US" dirty="0" smtClean="0"/>
              <a:t> lima UPT- DJPSKL (Medan, Banjar </a:t>
            </a:r>
            <a:r>
              <a:rPr lang="en-US" dirty="0" err="1" smtClean="0"/>
              <a:t>Baru</a:t>
            </a:r>
            <a:r>
              <a:rPr lang="en-US" dirty="0" smtClean="0"/>
              <a:t>, Bili-Bili, Ambon, Denpasar)</a:t>
            </a:r>
          </a:p>
          <a:p>
            <a:pPr marL="514350" indent="-514350">
              <a:buFont typeface="+mj-lt"/>
              <a:buAutoNum type="arabicPeriod"/>
            </a:pPr>
            <a:r>
              <a:rPr lang="en-US" dirty="0" err="1" smtClean="0"/>
              <a:t>Pokja</a:t>
            </a:r>
            <a:r>
              <a:rPr lang="en-US" dirty="0" smtClean="0"/>
              <a:t>, UPT, </a:t>
            </a:r>
            <a:r>
              <a:rPr lang="en-US" dirty="0" err="1" smtClean="0"/>
              <a:t>Dinas</a:t>
            </a:r>
            <a:r>
              <a:rPr lang="en-US" dirty="0" smtClean="0"/>
              <a:t> </a:t>
            </a:r>
            <a:r>
              <a:rPr lang="en-US" dirty="0" err="1" smtClean="0"/>
              <a:t>Provinsi</a:t>
            </a:r>
            <a:r>
              <a:rPr lang="en-US" dirty="0" smtClean="0"/>
              <a:t>/ </a:t>
            </a:r>
            <a:r>
              <a:rPr lang="en-US" dirty="0" err="1" smtClean="0"/>
              <a:t>Kabupaten</a:t>
            </a:r>
            <a:r>
              <a:rPr lang="en-US" dirty="0" smtClean="0"/>
              <a:t>/ Kota, </a:t>
            </a:r>
            <a:r>
              <a:rPr lang="en-US" dirty="0" err="1" smtClean="0"/>
              <a:t>dunia</a:t>
            </a:r>
            <a:r>
              <a:rPr lang="en-US" dirty="0" smtClean="0"/>
              <a:t> </a:t>
            </a:r>
            <a:r>
              <a:rPr lang="en-US" dirty="0" err="1" smtClean="0"/>
              <a:t>usaha</a:t>
            </a:r>
            <a:r>
              <a:rPr lang="en-US" dirty="0" smtClean="0"/>
              <a:t>, </a:t>
            </a:r>
            <a:r>
              <a:rPr lang="en-US" dirty="0" err="1" smtClean="0"/>
              <a:t>negara</a:t>
            </a:r>
            <a:r>
              <a:rPr lang="en-US" dirty="0" smtClean="0"/>
              <a:t> </a:t>
            </a:r>
            <a:r>
              <a:rPr lang="en-US" dirty="0" err="1" smtClean="0"/>
              <a:t>mitra</a:t>
            </a:r>
            <a:r>
              <a:rPr lang="en-US" dirty="0" smtClean="0"/>
              <a:t> </a:t>
            </a:r>
            <a:r>
              <a:rPr lang="en-US" dirty="0" err="1" smtClean="0"/>
              <a:t>membentuk</a:t>
            </a:r>
            <a:r>
              <a:rPr lang="en-US" dirty="0" smtClean="0"/>
              <a:t> Forum </a:t>
            </a:r>
            <a:r>
              <a:rPr lang="en-US" dirty="0" err="1" smtClean="0"/>
              <a:t>PeSoNa</a:t>
            </a:r>
            <a:r>
              <a:rPr lang="en-US" dirty="0" smtClean="0"/>
              <a:t> (</a:t>
            </a:r>
            <a:r>
              <a:rPr lang="en-US" dirty="0" err="1" smtClean="0"/>
              <a:t>Perhutanan</a:t>
            </a:r>
            <a:r>
              <a:rPr lang="en-US" dirty="0" smtClean="0"/>
              <a:t> </a:t>
            </a:r>
            <a:r>
              <a:rPr lang="en-US" dirty="0" err="1" smtClean="0"/>
              <a:t>Sosial</a:t>
            </a:r>
            <a:r>
              <a:rPr lang="en-US" dirty="0" smtClean="0"/>
              <a:t> Nusantara)</a:t>
            </a:r>
            <a:endParaRPr lang="en-US" dirty="0"/>
          </a:p>
        </p:txBody>
      </p:sp>
      <p:pic>
        <p:nvPicPr>
          <p:cNvPr id="4" name="Picture 2" descr="http://image.slidesharecdn.com/infografis-ujian-nasional-2015-arv10rgb-150318025025-conversion-gate01/95/infografis-ujian-nasional-2015-3-1024.jpg?cb=1426665037"/>
          <p:cNvPicPr>
            <a:picLocks noChangeAspect="1" noChangeArrowheads="1"/>
          </p:cNvPicPr>
          <p:nvPr/>
        </p:nvPicPr>
        <p:blipFill rotWithShape="1">
          <a:blip r:embed="rId2">
            <a:clrChange>
              <a:clrFrom>
                <a:srgbClr val="F5F6CA"/>
              </a:clrFrom>
              <a:clrTo>
                <a:srgbClr val="F5F6CA">
                  <a:alpha val="0"/>
                </a:srgbClr>
              </a:clrTo>
            </a:clrChange>
            <a:extLst>
              <a:ext uri="{28A0092B-C50C-407E-A947-70E740481C1C}">
                <a14:useLocalDpi xmlns:a14="http://schemas.microsoft.com/office/drawing/2010/main" val="0"/>
              </a:ext>
            </a:extLst>
          </a:blip>
          <a:srcRect l="5511" t="28754" r="76842" b="51311"/>
          <a:stretch/>
        </p:blipFill>
        <p:spPr bwMode="auto">
          <a:xfrm>
            <a:off x="-37699" y="-76200"/>
            <a:ext cx="1746638" cy="133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1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183" y="71386"/>
            <a:ext cx="7086600" cy="1066801"/>
          </a:xfrm>
        </p:spPr>
        <p:txBody>
          <a:bodyPr>
            <a:normAutofit fontScale="90000"/>
          </a:bodyPr>
          <a:lstStyle/>
          <a:p>
            <a:r>
              <a:rPr lang="en-US" sz="3100" dirty="0" smtClean="0">
                <a:latin typeface="Aharoni" panose="02010803020104030203" pitchFamily="2" charset="-79"/>
                <a:cs typeface="Aharoni" panose="02010803020104030203" pitchFamily="2" charset="-79"/>
              </a:rPr>
              <a:t>GIMANA</a:t>
            </a:r>
            <a:r>
              <a:rPr lang="en-US" sz="3100" i="1" dirty="0" smtClean="0">
                <a:latin typeface="Aharoni" panose="02010803020104030203" pitchFamily="2" charset="-79"/>
                <a:cs typeface="Aharoni" panose="02010803020104030203" pitchFamily="2" charset="-79"/>
              </a:rPr>
              <a:t> NGATASI </a:t>
            </a:r>
            <a:r>
              <a:rPr lang="en-US" sz="3100" dirty="0" smtClean="0">
                <a:latin typeface="Aharoni" panose="02010803020104030203" pitchFamily="2" charset="-79"/>
                <a:cs typeface="Aharoni" panose="02010803020104030203" pitchFamily="2" charset="-79"/>
              </a:rPr>
              <a:t>KONFLIK, TENURIAL?</a:t>
            </a:r>
            <a:r>
              <a:rPr lang="en-US" sz="3200" dirty="0" smtClean="0">
                <a:latin typeface="Aharoni" panose="02010803020104030203" pitchFamily="2" charset="-79"/>
                <a:cs typeface="Aharoni" panose="02010803020104030203" pitchFamily="2" charset="-79"/>
              </a:rPr>
              <a:t/>
            </a:r>
            <a:br>
              <a:rPr lang="en-US" sz="3200" dirty="0" smtClean="0">
                <a:latin typeface="Aharoni" panose="02010803020104030203" pitchFamily="2" charset="-79"/>
                <a:cs typeface="Aharoni" panose="02010803020104030203" pitchFamily="2" charset="-79"/>
              </a:rPr>
            </a:br>
            <a:r>
              <a:rPr lang="en-US" sz="3200" dirty="0" smtClean="0">
                <a:latin typeface="Aharoni" panose="02010803020104030203" pitchFamily="2" charset="-79"/>
                <a:cs typeface="Aharoni" panose="02010803020104030203" pitchFamily="2" charset="-79"/>
              </a:rPr>
              <a:t>(</a:t>
            </a:r>
            <a:r>
              <a:rPr lang="en-US" sz="2700" dirty="0" err="1" smtClean="0">
                <a:latin typeface="Aharoni" panose="02010803020104030203" pitchFamily="2" charset="-79"/>
                <a:cs typeface="Aharoni" panose="02010803020104030203" pitchFamily="2" charset="-79"/>
              </a:rPr>
              <a:t>Permenlhk</a:t>
            </a:r>
            <a:r>
              <a:rPr lang="en-US" sz="2700" dirty="0" smtClean="0">
                <a:latin typeface="Aharoni" panose="02010803020104030203" pitchFamily="2" charset="-79"/>
                <a:cs typeface="Aharoni" panose="02010803020104030203" pitchFamily="2" charset="-79"/>
              </a:rPr>
              <a:t> No.84/</a:t>
            </a:r>
            <a:r>
              <a:rPr lang="en-US" sz="2700" dirty="0" err="1" smtClean="0">
                <a:latin typeface="Aharoni" panose="02010803020104030203" pitchFamily="2" charset="-79"/>
                <a:cs typeface="Aharoni" panose="02010803020104030203" pitchFamily="2" charset="-79"/>
              </a:rPr>
              <a:t>Menlhk-setjen</a:t>
            </a:r>
            <a:r>
              <a:rPr lang="en-US" sz="2700" dirty="0" smtClean="0">
                <a:latin typeface="Aharoni" panose="02010803020104030203" pitchFamily="2" charset="-79"/>
                <a:cs typeface="Aharoni" panose="02010803020104030203" pitchFamily="2" charset="-79"/>
              </a:rPr>
              <a:t>/2015)</a:t>
            </a:r>
            <a:endParaRPr lang="en-US" sz="27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138187"/>
            <a:ext cx="8229600" cy="4525963"/>
          </a:xfrm>
        </p:spPr>
        <p:txBody>
          <a:bodyPr>
            <a:noAutofit/>
          </a:bodyPr>
          <a:lstStyle/>
          <a:p>
            <a:pPr marL="514350" lvl="0" indent="-514350">
              <a:buFont typeface="+mj-lt"/>
              <a:buAutoNum type="arabicPeriod"/>
            </a:pPr>
            <a:r>
              <a:rPr lang="id-ID" sz="1600" dirty="0"/>
              <a:t>Perseorangan, Badan Hukum dan/atau Masyarakat Hukum Adat </a:t>
            </a:r>
            <a:r>
              <a:rPr lang="id-ID" sz="1600" dirty="0" smtClean="0"/>
              <a:t>mengajukan konflik</a:t>
            </a:r>
            <a:r>
              <a:rPr lang="en-US" sz="1600" dirty="0"/>
              <a:t> </a:t>
            </a:r>
            <a:r>
              <a:rPr lang="en-US" sz="1600" dirty="0" err="1" smtClean="0"/>
              <a:t>tenurial</a:t>
            </a:r>
            <a:r>
              <a:rPr lang="id-ID" sz="1600" dirty="0" smtClean="0"/>
              <a:t> </a:t>
            </a:r>
            <a:r>
              <a:rPr lang="en-US" sz="1600" dirty="0" err="1" smtClean="0"/>
              <a:t>ke</a:t>
            </a:r>
            <a:r>
              <a:rPr lang="en-US" sz="1600" dirty="0" smtClean="0"/>
              <a:t> </a:t>
            </a:r>
            <a:r>
              <a:rPr lang="id-ID" sz="1600" dirty="0" smtClean="0"/>
              <a:t>Menteri </a:t>
            </a:r>
            <a:r>
              <a:rPr lang="id-ID" sz="1600" dirty="0"/>
              <a:t>melalui Sekretariat </a:t>
            </a:r>
            <a:r>
              <a:rPr lang="id-ID" sz="1600" dirty="0" smtClean="0"/>
              <a:t>pengaduan</a:t>
            </a:r>
            <a:r>
              <a:rPr lang="en-US" sz="1600" dirty="0"/>
              <a:t> </a:t>
            </a:r>
            <a:r>
              <a:rPr lang="en-US" sz="1600" dirty="0" err="1" smtClean="0"/>
              <a:t>atau</a:t>
            </a:r>
            <a:r>
              <a:rPr lang="en-US" sz="1600" dirty="0" smtClean="0"/>
              <a:t> </a:t>
            </a:r>
            <a:r>
              <a:rPr lang="en-US" sz="1600" dirty="0" err="1" smtClean="0"/>
              <a:t>secara</a:t>
            </a:r>
            <a:r>
              <a:rPr lang="en-US" sz="1600" dirty="0" smtClean="0"/>
              <a:t> </a:t>
            </a:r>
            <a:r>
              <a:rPr lang="en-US" sz="1600" i="1" dirty="0" smtClean="0"/>
              <a:t>online</a:t>
            </a:r>
            <a:r>
              <a:rPr lang="en-US" sz="1600" dirty="0" smtClean="0"/>
              <a:t>, </a:t>
            </a:r>
            <a:r>
              <a:rPr lang="en-US" sz="1600" dirty="0" err="1" smtClean="0"/>
              <a:t>dilengkapi</a:t>
            </a:r>
            <a:r>
              <a:rPr lang="en-US" sz="1600" dirty="0" smtClean="0"/>
              <a:t> </a:t>
            </a:r>
            <a:r>
              <a:rPr lang="en-US" sz="1600" dirty="0" err="1" smtClean="0"/>
              <a:t>dengan</a:t>
            </a:r>
            <a:r>
              <a:rPr lang="en-US" sz="1600" i="1" dirty="0" smtClean="0"/>
              <a:t>:</a:t>
            </a:r>
          </a:p>
          <a:p>
            <a:pPr marL="971550" lvl="1" indent="-514350">
              <a:buFont typeface="+mj-lt"/>
              <a:buAutoNum type="alphaLcPeriod"/>
            </a:pPr>
            <a:r>
              <a:rPr lang="pt-BR" sz="1600" dirty="0"/>
              <a:t>identitas </a:t>
            </a:r>
            <a:r>
              <a:rPr lang="id-ID" sz="1600" dirty="0"/>
              <a:t>pemohon antara lain </a:t>
            </a:r>
            <a:r>
              <a:rPr lang="pt-BR" sz="1600" dirty="0"/>
              <a:t>memuat informasi nama, alamat, dan nomor telepon yang bisa dihubungi;</a:t>
            </a:r>
            <a:endParaRPr lang="en-US" sz="1600" dirty="0"/>
          </a:p>
          <a:p>
            <a:pPr marL="971550" lvl="1" indent="-514350">
              <a:buFont typeface="+mj-lt"/>
              <a:buAutoNum type="alphaLcPeriod"/>
            </a:pPr>
            <a:r>
              <a:rPr lang="pt-BR" sz="1600" dirty="0"/>
              <a:t>pihak yang berkonflik;</a:t>
            </a:r>
            <a:endParaRPr lang="en-US" sz="1600" dirty="0"/>
          </a:p>
          <a:p>
            <a:pPr marL="971550" lvl="1" indent="-514350">
              <a:buFont typeface="+mj-lt"/>
              <a:buAutoNum type="alphaLcPeriod"/>
            </a:pPr>
            <a:r>
              <a:rPr lang="pt-BR" sz="1600" dirty="0"/>
              <a:t>lokasi terjadinya konflik;</a:t>
            </a:r>
            <a:endParaRPr lang="en-US" sz="1600" dirty="0"/>
          </a:p>
          <a:p>
            <a:pPr marL="971550" lvl="1" indent="-514350">
              <a:buFont typeface="+mj-lt"/>
              <a:buAutoNum type="alphaLcPeriod"/>
            </a:pPr>
            <a:r>
              <a:rPr lang="pt-BR" sz="1600" dirty="0"/>
              <a:t>penyebab terjadinya konflik; </a:t>
            </a:r>
            <a:endParaRPr lang="en-US" sz="1600" dirty="0"/>
          </a:p>
          <a:p>
            <a:pPr marL="971550" lvl="1" indent="-514350">
              <a:buFont typeface="+mj-lt"/>
              <a:buAutoNum type="alphaLcPeriod"/>
            </a:pPr>
            <a:r>
              <a:rPr lang="pt-BR" sz="1600" dirty="0"/>
              <a:t>waktu terjadinya konflik;</a:t>
            </a:r>
            <a:endParaRPr lang="en-US" sz="1600" dirty="0"/>
          </a:p>
          <a:p>
            <a:pPr marL="971550" lvl="1" indent="-514350">
              <a:buFont typeface="+mj-lt"/>
              <a:buAutoNum type="alphaLcPeriod"/>
            </a:pPr>
            <a:r>
              <a:rPr lang="pt-BR" sz="1600" dirty="0"/>
              <a:t>kerugian yang timbul akibat konflik;</a:t>
            </a:r>
            <a:endParaRPr lang="en-US" sz="1600" dirty="0"/>
          </a:p>
          <a:p>
            <a:pPr marL="971550" lvl="1" indent="-514350">
              <a:buFont typeface="+mj-lt"/>
              <a:buAutoNum type="alphaLcPeriod"/>
            </a:pPr>
            <a:r>
              <a:rPr lang="pt-BR" sz="1600" dirty="0"/>
              <a:t>tuntutan yang diinginkan; dan</a:t>
            </a:r>
            <a:endParaRPr lang="en-US" sz="1600" dirty="0"/>
          </a:p>
          <a:p>
            <a:pPr marL="971550" lvl="1" indent="-514350">
              <a:buFont typeface="+mj-lt"/>
              <a:buAutoNum type="alphaLcPeriod"/>
            </a:pPr>
            <a:r>
              <a:rPr lang="pt-BR" sz="1600" dirty="0"/>
              <a:t>dokumen</a:t>
            </a:r>
            <a:r>
              <a:rPr lang="id-ID" sz="1600" dirty="0"/>
              <a:t> pendukung lainnya.</a:t>
            </a:r>
            <a:endParaRPr lang="en-US" sz="1600" dirty="0"/>
          </a:p>
          <a:p>
            <a:pPr marL="514350" lvl="0" indent="-514350">
              <a:buFont typeface="+mj-lt"/>
              <a:buAutoNum type="arabicPeriod"/>
            </a:pPr>
            <a:r>
              <a:rPr lang="en-US" sz="1600" dirty="0" err="1"/>
              <a:t>Direktur</a:t>
            </a:r>
            <a:r>
              <a:rPr lang="en-US" sz="1600" dirty="0"/>
              <a:t> </a:t>
            </a:r>
            <a:r>
              <a:rPr lang="en-US" sz="1600" dirty="0" err="1"/>
              <a:t>Jenderal</a:t>
            </a:r>
            <a:r>
              <a:rPr lang="en-US" sz="1600" dirty="0"/>
              <a:t> </a:t>
            </a:r>
            <a:r>
              <a:rPr lang="en-US" sz="1600" dirty="0" err="1"/>
              <a:t>membentuk</a:t>
            </a:r>
            <a:r>
              <a:rPr lang="en-US" sz="1600" dirty="0"/>
              <a:t> Tim </a:t>
            </a:r>
            <a:r>
              <a:rPr lang="en-US" sz="1600" dirty="0" err="1"/>
              <a:t>Independen</a:t>
            </a:r>
            <a:r>
              <a:rPr lang="en-US" sz="1600" dirty="0"/>
              <a:t> </a:t>
            </a:r>
            <a:r>
              <a:rPr lang="en-US" sz="1600" dirty="0" err="1"/>
              <a:t>Penanganan</a:t>
            </a:r>
            <a:r>
              <a:rPr lang="en-US" sz="1600" dirty="0"/>
              <a:t> </a:t>
            </a:r>
            <a:r>
              <a:rPr lang="en-US" sz="1600" dirty="0" err="1"/>
              <a:t>Konflik</a:t>
            </a:r>
            <a:r>
              <a:rPr lang="en-US" sz="1600" dirty="0"/>
              <a:t> </a:t>
            </a:r>
            <a:r>
              <a:rPr lang="en-US" sz="1600" dirty="0" err="1"/>
              <a:t>Tenurial</a:t>
            </a:r>
            <a:r>
              <a:rPr lang="en-US" sz="1600" dirty="0"/>
              <a:t> </a:t>
            </a:r>
            <a:r>
              <a:rPr lang="en-US" sz="1600" dirty="0" err="1"/>
              <a:t>Kawasan</a:t>
            </a:r>
            <a:r>
              <a:rPr lang="en-US" sz="1600" dirty="0"/>
              <a:t> </a:t>
            </a:r>
            <a:r>
              <a:rPr lang="en-US" sz="1600" dirty="0" err="1"/>
              <a:t>Hutan</a:t>
            </a:r>
            <a:r>
              <a:rPr lang="en-US" sz="1600" dirty="0"/>
              <a:t> (Tim IPKTKH) paling </a:t>
            </a:r>
            <a:r>
              <a:rPr lang="en-US" sz="1600" dirty="0" err="1"/>
              <a:t>banyak</a:t>
            </a:r>
            <a:r>
              <a:rPr lang="en-US" sz="1600" dirty="0"/>
              <a:t> 3 (</a:t>
            </a:r>
            <a:r>
              <a:rPr lang="en-US" sz="1600" dirty="0" err="1"/>
              <a:t>tiga</a:t>
            </a:r>
            <a:r>
              <a:rPr lang="en-US" sz="1600" dirty="0"/>
              <a:t>) orang </a:t>
            </a:r>
            <a:r>
              <a:rPr lang="en-US" sz="1600" dirty="0" err="1"/>
              <a:t>dengan</a:t>
            </a:r>
            <a:r>
              <a:rPr lang="en-US" sz="1600" dirty="0"/>
              <a:t> </a:t>
            </a:r>
            <a:r>
              <a:rPr lang="en-US" sz="1600" dirty="0" err="1"/>
              <a:t>kompetensi</a:t>
            </a:r>
            <a:r>
              <a:rPr lang="en-US" sz="1600" dirty="0"/>
              <a:t> </a:t>
            </a:r>
            <a:r>
              <a:rPr lang="en-US" sz="1600" dirty="0" err="1"/>
              <a:t>ahli</a:t>
            </a:r>
            <a:r>
              <a:rPr lang="en-US" sz="1600" dirty="0"/>
              <a:t> di </a:t>
            </a:r>
            <a:r>
              <a:rPr lang="en-US" sz="1600" dirty="0" err="1"/>
              <a:t>bidang</a:t>
            </a:r>
            <a:r>
              <a:rPr lang="en-US" sz="1600" dirty="0"/>
              <a:t> </a:t>
            </a:r>
            <a:r>
              <a:rPr lang="en-US" sz="1600" dirty="0" err="1"/>
              <a:t>antropologi</a:t>
            </a:r>
            <a:r>
              <a:rPr lang="en-US" sz="1600" dirty="0"/>
              <a:t>, </a:t>
            </a:r>
            <a:r>
              <a:rPr lang="en-US" sz="1600" dirty="0" err="1"/>
              <a:t>hukum</a:t>
            </a:r>
            <a:r>
              <a:rPr lang="en-US" sz="1600" dirty="0"/>
              <a:t> </a:t>
            </a:r>
            <a:r>
              <a:rPr lang="en-US" sz="1600" dirty="0" err="1"/>
              <a:t>dan</a:t>
            </a:r>
            <a:r>
              <a:rPr lang="en-US" sz="1600" dirty="0"/>
              <a:t>/</a:t>
            </a:r>
            <a:r>
              <a:rPr lang="en-US" sz="1600" dirty="0" err="1"/>
              <a:t>atau</a:t>
            </a:r>
            <a:r>
              <a:rPr lang="en-US" sz="1600" dirty="0"/>
              <a:t> </a:t>
            </a:r>
            <a:r>
              <a:rPr lang="en-US" sz="1600" dirty="0" err="1"/>
              <a:t>sosial</a:t>
            </a:r>
            <a:r>
              <a:rPr lang="en-US" sz="1600" dirty="0"/>
              <a:t> </a:t>
            </a:r>
            <a:r>
              <a:rPr lang="en-US" sz="1600" dirty="0" err="1"/>
              <a:t>kemasyarakatan</a:t>
            </a:r>
            <a:r>
              <a:rPr lang="en-US" sz="1600" dirty="0"/>
              <a:t>.</a:t>
            </a:r>
          </a:p>
          <a:p>
            <a:pPr marL="514350" lvl="0" indent="-514350">
              <a:buFont typeface="+mj-lt"/>
              <a:buAutoNum type="arabicPeriod"/>
            </a:pPr>
            <a:r>
              <a:rPr lang="en-US" sz="1600" dirty="0" smtClean="0"/>
              <a:t>Tim IPKTKH </a:t>
            </a:r>
            <a:r>
              <a:rPr lang="en-US" sz="1600" dirty="0" err="1" smtClean="0"/>
              <a:t>menugaskan</a:t>
            </a:r>
            <a:r>
              <a:rPr lang="en-US" sz="1600" dirty="0" smtClean="0"/>
              <a:t> assessor </a:t>
            </a:r>
            <a:r>
              <a:rPr lang="en-US" sz="1600" dirty="0" err="1" smtClean="0"/>
              <a:t>dan</a:t>
            </a:r>
            <a:r>
              <a:rPr lang="en-US" sz="1600" dirty="0" smtClean="0"/>
              <a:t> mediator.</a:t>
            </a:r>
          </a:p>
          <a:p>
            <a:pPr marL="514350" lvl="0" indent="-514350">
              <a:buFont typeface="+mj-lt"/>
              <a:buAutoNum type="arabicPeriod"/>
            </a:pPr>
            <a:r>
              <a:rPr lang="en-US" sz="1600" dirty="0" err="1" smtClean="0"/>
              <a:t>Saat</a:t>
            </a:r>
            <a:r>
              <a:rPr lang="en-US" sz="1600" dirty="0" smtClean="0"/>
              <a:t> </a:t>
            </a:r>
            <a:r>
              <a:rPr lang="en-US" sz="1600" dirty="0" err="1" smtClean="0"/>
              <a:t>ini</a:t>
            </a:r>
            <a:r>
              <a:rPr lang="en-US" sz="1600" dirty="0" smtClean="0"/>
              <a:t> </a:t>
            </a:r>
            <a:r>
              <a:rPr lang="en-US" sz="1600" dirty="0" err="1" smtClean="0"/>
              <a:t>telah</a:t>
            </a:r>
            <a:r>
              <a:rPr lang="en-US" sz="1600" dirty="0" smtClean="0"/>
              <a:t> </a:t>
            </a:r>
            <a:r>
              <a:rPr lang="en-US" sz="1600" dirty="0" err="1" smtClean="0"/>
              <a:t>dilatih</a:t>
            </a:r>
            <a:r>
              <a:rPr lang="en-US" sz="1600" dirty="0" smtClean="0"/>
              <a:t> 28 orang assessor </a:t>
            </a:r>
            <a:r>
              <a:rPr lang="en-US" sz="1600" dirty="0" err="1" smtClean="0"/>
              <a:t>bersertifikat</a:t>
            </a:r>
            <a:r>
              <a:rPr lang="en-US" sz="1600" dirty="0" smtClean="0"/>
              <a:t> </a:t>
            </a:r>
            <a:r>
              <a:rPr lang="en-US" sz="1600" dirty="0" err="1" smtClean="0"/>
              <a:t>dari</a:t>
            </a:r>
            <a:r>
              <a:rPr lang="en-US" sz="1600" dirty="0" smtClean="0"/>
              <a:t> </a:t>
            </a:r>
            <a:r>
              <a:rPr lang="en-US" sz="1600" dirty="0" err="1" smtClean="0"/>
              <a:t>Pusdiklat</a:t>
            </a:r>
            <a:r>
              <a:rPr lang="en-US" sz="1600" dirty="0" smtClean="0"/>
              <a:t> KLHK </a:t>
            </a:r>
            <a:r>
              <a:rPr lang="en-US" sz="1600" dirty="0" err="1" smtClean="0"/>
              <a:t>dan</a:t>
            </a:r>
            <a:r>
              <a:rPr lang="en-US" sz="1600" dirty="0" smtClean="0"/>
              <a:t> 25 orang mediator </a:t>
            </a:r>
            <a:r>
              <a:rPr lang="en-US" sz="1600" dirty="0" err="1" smtClean="0"/>
              <a:t>bersertifikat</a:t>
            </a:r>
            <a:r>
              <a:rPr lang="en-US" sz="1600" dirty="0" smtClean="0"/>
              <a:t> </a:t>
            </a:r>
            <a:r>
              <a:rPr lang="en-US" sz="1600" dirty="0" err="1" smtClean="0"/>
              <a:t>dari</a:t>
            </a:r>
            <a:r>
              <a:rPr lang="en-US" sz="1600" dirty="0" smtClean="0"/>
              <a:t> MA, yang </a:t>
            </a:r>
            <a:r>
              <a:rPr lang="en-US" sz="1600" dirty="0" err="1" smtClean="0"/>
              <a:t>berasal</a:t>
            </a:r>
            <a:r>
              <a:rPr lang="en-US" sz="1600" dirty="0" smtClean="0"/>
              <a:t> </a:t>
            </a:r>
            <a:r>
              <a:rPr lang="en-US" sz="1600" dirty="0" err="1" smtClean="0"/>
              <a:t>dari</a:t>
            </a:r>
            <a:r>
              <a:rPr lang="en-US" sz="1600" dirty="0" smtClean="0"/>
              <a:t> </a:t>
            </a:r>
            <a:r>
              <a:rPr lang="en-US" sz="1600" dirty="0" err="1" smtClean="0"/>
              <a:t>Pemerintah</a:t>
            </a:r>
            <a:r>
              <a:rPr lang="en-US" sz="1600" dirty="0" smtClean="0"/>
              <a:t>, </a:t>
            </a:r>
            <a:r>
              <a:rPr lang="en-US" sz="1600" dirty="0" err="1" smtClean="0"/>
              <a:t>Pemda</a:t>
            </a:r>
            <a:r>
              <a:rPr lang="en-US" sz="1600" dirty="0" smtClean="0"/>
              <a:t>, LSM, </a:t>
            </a:r>
            <a:r>
              <a:rPr lang="en-US" sz="1600" dirty="0" err="1" smtClean="0"/>
              <a:t>pemegang</a:t>
            </a:r>
            <a:r>
              <a:rPr lang="en-US" sz="1600" dirty="0" smtClean="0"/>
              <a:t> </a:t>
            </a:r>
            <a:r>
              <a:rPr lang="en-US" sz="1600" dirty="0" err="1" smtClean="0"/>
              <a:t>izin</a:t>
            </a:r>
            <a:r>
              <a:rPr lang="en-US" sz="1600" dirty="0" smtClean="0"/>
              <a:t>, </a:t>
            </a:r>
            <a:r>
              <a:rPr lang="en-US" sz="1600" dirty="0" err="1" smtClean="0"/>
              <a:t>dan</a:t>
            </a:r>
            <a:r>
              <a:rPr lang="en-US" sz="1600" dirty="0" smtClean="0"/>
              <a:t> </a:t>
            </a:r>
            <a:r>
              <a:rPr lang="en-US" sz="1600" dirty="0" err="1" smtClean="0"/>
              <a:t>pengelola</a:t>
            </a:r>
            <a:r>
              <a:rPr lang="en-US" sz="1600" dirty="0" smtClean="0"/>
              <a:t> </a:t>
            </a:r>
            <a:r>
              <a:rPr lang="en-US" sz="1600" dirty="0" err="1" smtClean="0"/>
              <a:t>hutan</a:t>
            </a:r>
            <a:r>
              <a:rPr lang="en-US" sz="1600" dirty="0" smtClean="0"/>
              <a:t>.</a:t>
            </a:r>
          </a:p>
          <a:p>
            <a:pPr marL="514350" lvl="0" indent="-514350">
              <a:buFont typeface="+mj-lt"/>
              <a:buAutoNum type="arabicPeriod"/>
            </a:pPr>
            <a:r>
              <a:rPr lang="en-US" sz="1600" dirty="0" err="1" smtClean="0"/>
              <a:t>Solusi</a:t>
            </a:r>
            <a:r>
              <a:rPr lang="en-US" sz="1600" dirty="0" smtClean="0"/>
              <a:t> </a:t>
            </a:r>
            <a:r>
              <a:rPr lang="en-US" sz="1600" dirty="0" err="1" smtClean="0"/>
              <a:t>konflik</a:t>
            </a:r>
            <a:r>
              <a:rPr lang="en-US" sz="1600" dirty="0" smtClean="0"/>
              <a:t>: HD, </a:t>
            </a:r>
            <a:r>
              <a:rPr lang="en-US" sz="1600" dirty="0" err="1" smtClean="0"/>
              <a:t>HKm</a:t>
            </a:r>
            <a:r>
              <a:rPr lang="en-US" sz="1600" dirty="0" smtClean="0"/>
              <a:t>, HTR, </a:t>
            </a:r>
            <a:r>
              <a:rPr lang="en-US" sz="1600" dirty="0" err="1" smtClean="0"/>
              <a:t>dan</a:t>
            </a:r>
            <a:r>
              <a:rPr lang="en-US" sz="1600" dirty="0" smtClean="0"/>
              <a:t> </a:t>
            </a:r>
            <a:r>
              <a:rPr lang="en-US" sz="1600" dirty="0" err="1" smtClean="0"/>
              <a:t>Kemitraan</a:t>
            </a:r>
            <a:r>
              <a:rPr lang="en-US" sz="1600" dirty="0" smtClean="0"/>
              <a:t> </a:t>
            </a:r>
            <a:r>
              <a:rPr lang="en-US" sz="1600" dirty="0" err="1" smtClean="0"/>
              <a:t>atau</a:t>
            </a:r>
            <a:r>
              <a:rPr lang="en-US" sz="1600" dirty="0" smtClean="0"/>
              <a:t> </a:t>
            </a:r>
            <a:r>
              <a:rPr lang="en-US" sz="1600" dirty="0" err="1" smtClean="0"/>
              <a:t>Hutan</a:t>
            </a:r>
            <a:r>
              <a:rPr lang="en-US" sz="1600" dirty="0" smtClean="0"/>
              <a:t> </a:t>
            </a:r>
            <a:r>
              <a:rPr lang="en-US" sz="1600" dirty="0" err="1" smtClean="0"/>
              <a:t>Adat</a:t>
            </a:r>
            <a:endParaRPr lang="en-US" sz="1600" dirty="0" smtClean="0"/>
          </a:p>
          <a:p>
            <a:pPr marL="457200" lvl="1" indent="0">
              <a:buNone/>
            </a:pPr>
            <a:endParaRPr lang="en-US" sz="1600" dirty="0" smtClean="0"/>
          </a:p>
          <a:p>
            <a:pPr marL="971550" lvl="1" indent="-514350">
              <a:buFont typeface="+mj-lt"/>
              <a:buAutoNum type="alphaLcPeriod"/>
            </a:pPr>
            <a:endParaRPr lang="en-US" sz="1600" dirty="0"/>
          </a:p>
          <a:p>
            <a:pPr marL="0" lvl="0" indent="0">
              <a:buNone/>
            </a:pPr>
            <a:endParaRPr lang="en-US" sz="1600" dirty="0"/>
          </a:p>
          <a:p>
            <a:pPr marL="0" indent="0">
              <a:buNone/>
            </a:pPr>
            <a:endParaRPr lang="en-US" sz="1600" dirty="0"/>
          </a:p>
        </p:txBody>
      </p:sp>
      <p:pic>
        <p:nvPicPr>
          <p:cNvPr id="4" name="Picture 2" descr="http://image.slidesharecdn.com/infografis-ujian-nasional-2015-arv10rgb-150318025025-conversion-gate01/95/infografis-ujian-nasional-2015-3-1024.jpg?cb=1426665037"/>
          <p:cNvPicPr>
            <a:picLocks noChangeAspect="1" noChangeArrowheads="1"/>
          </p:cNvPicPr>
          <p:nvPr/>
        </p:nvPicPr>
        <p:blipFill rotWithShape="1">
          <a:blip r:embed="rId2">
            <a:clrChange>
              <a:clrFrom>
                <a:srgbClr val="F7F6CA"/>
              </a:clrFrom>
              <a:clrTo>
                <a:srgbClr val="F7F6CA">
                  <a:alpha val="0"/>
                </a:srgbClr>
              </a:clrTo>
            </a:clrChange>
            <a:extLst>
              <a:ext uri="{28A0092B-C50C-407E-A947-70E740481C1C}">
                <a14:useLocalDpi xmlns:a14="http://schemas.microsoft.com/office/drawing/2010/main" val="0"/>
              </a:ext>
            </a:extLst>
          </a:blip>
          <a:srcRect l="23158" t="28754" r="59196" b="51311"/>
          <a:stretch/>
        </p:blipFill>
        <p:spPr bwMode="auto">
          <a:xfrm>
            <a:off x="304800" y="-78371"/>
            <a:ext cx="1746638" cy="133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2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BAGAIMANA PASKA PANEN</a:t>
            </a:r>
            <a:endParaRPr lang="id-ID" dirty="0"/>
          </a:p>
        </p:txBody>
      </p:sp>
      <p:sp>
        <p:nvSpPr>
          <p:cNvPr id="3" name="Content Placeholder 2"/>
          <p:cNvSpPr>
            <a:spLocks noGrp="1"/>
          </p:cNvSpPr>
          <p:nvPr>
            <p:ph idx="1"/>
          </p:nvPr>
        </p:nvSpPr>
        <p:spPr/>
        <p:txBody>
          <a:bodyPr>
            <a:normAutofit fontScale="92500"/>
          </a:bodyPr>
          <a:lstStyle/>
          <a:p>
            <a:r>
              <a:rPr lang="id-ID" b="1" dirty="0" smtClean="0"/>
              <a:t>Permen LHK No. P.83 tahun 2016 pasal 26 untuk HKm tidak perlu lagi meminta IUPHHK-HT untuk memanen</a:t>
            </a:r>
            <a:r>
              <a:rPr lang="id-ID" dirty="0" smtClean="0"/>
              <a:t>. </a:t>
            </a:r>
          </a:p>
          <a:p>
            <a:r>
              <a:rPr lang="id-ID" dirty="0" smtClean="0"/>
              <a:t>Sekarang IUPHKm di HP sekaligus merupakan \izin \pemamfaatan HH Kayu</a:t>
            </a:r>
          </a:p>
          <a:p>
            <a:r>
              <a:rPr lang="id-ID" dirty="0" smtClean="0"/>
              <a:t>IUPHHK-HTR tetap sebagai satuan izin dari penanaman sd pengolahan </a:t>
            </a:r>
          </a:p>
          <a:p>
            <a:r>
              <a:rPr lang="id-ID" b="1" dirty="0" smtClean="0"/>
              <a:t>Pasal 61 ayat (4) Pemerintah wajib memfasilitasi perolehan sertikat PHL dan legalitas kayu </a:t>
            </a:r>
            <a:endParaRPr lang="id-ID" b="1" dirty="0"/>
          </a:p>
        </p:txBody>
      </p:sp>
    </p:spTree>
    <p:extLst>
      <p:ext uri="{BB962C8B-B14F-4D97-AF65-F5344CB8AC3E}">
        <p14:creationId xmlns:p14="http://schemas.microsoft.com/office/powerpoint/2010/main" val="191656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Bagaimana peran COMLOG?</a:t>
            </a:r>
            <a:endParaRPr lang="id-ID" dirty="0"/>
          </a:p>
        </p:txBody>
      </p:sp>
      <p:sp>
        <p:nvSpPr>
          <p:cNvPr id="3" name="Content Placeholder 2"/>
          <p:cNvSpPr>
            <a:spLocks noGrp="1"/>
          </p:cNvSpPr>
          <p:nvPr>
            <p:ph idx="1"/>
          </p:nvPr>
        </p:nvSpPr>
        <p:spPr/>
        <p:txBody>
          <a:bodyPr/>
          <a:lstStyle/>
          <a:p>
            <a:r>
              <a:rPr lang="id-ID" dirty="0" smtClean="0"/>
              <a:t>DJPSKL membuka diri penyusunan PER DIRJEN mulai dari Penyusunan Rencana Usaha sampai dengan pemanenan berbasis IT dengan prinsip </a:t>
            </a:r>
            <a:r>
              <a:rPr lang="id-ID" i="1" dirty="0" smtClean="0"/>
              <a:t>good governance </a:t>
            </a:r>
            <a:r>
              <a:rPr lang="id-ID" dirty="0" smtClean="0"/>
              <a:t>sebagai tindak lanjut pasal 52 Permenhut P.83/MenLHK/Setjen/2016</a:t>
            </a:r>
          </a:p>
          <a:p>
            <a:r>
              <a:rPr lang="id-ID" dirty="0" smtClean="0"/>
              <a:t>Masukan COMLOG hasil seminar ini kami tunggu</a:t>
            </a:r>
          </a:p>
          <a:p>
            <a:endParaRPr lang="id-ID" dirty="0"/>
          </a:p>
        </p:txBody>
      </p:sp>
    </p:spTree>
    <p:extLst>
      <p:ext uri="{BB962C8B-B14F-4D97-AF65-F5344CB8AC3E}">
        <p14:creationId xmlns:p14="http://schemas.microsoft.com/office/powerpoint/2010/main" val="332620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qeemstamps.files.wordpress.com/2014/08/001.jpg"/>
          <p:cNvPicPr>
            <a:picLocks noChangeAspect="1" noChangeArrowheads="1"/>
          </p:cNvPicPr>
          <p:nvPr/>
        </p:nvPicPr>
        <p:blipFill rotWithShape="1">
          <a:blip r:embed="rId2" cstate="print">
            <a:clrChange>
              <a:clrFrom>
                <a:srgbClr val="E6E3D2"/>
              </a:clrFrom>
              <a:clrTo>
                <a:srgbClr val="E6E3D2">
                  <a:alpha val="0"/>
                </a:srgbClr>
              </a:clrTo>
            </a:clrChange>
            <a:extLst>
              <a:ext uri="{28A0092B-C50C-407E-A947-70E740481C1C}">
                <a14:useLocalDpi xmlns:a14="http://schemas.microsoft.com/office/drawing/2010/main" val="0"/>
              </a:ext>
            </a:extLst>
          </a:blip>
          <a:srcRect l="3731" t="4410" r="4412" b="22555"/>
          <a:stretch/>
        </p:blipFill>
        <p:spPr bwMode="auto">
          <a:xfrm>
            <a:off x="2057400" y="1371600"/>
            <a:ext cx="5283198" cy="3001587"/>
          </a:xfrm>
          <a:prstGeom prst="rect">
            <a:avLst/>
          </a:prstGeom>
          <a:noFill/>
          <a:extLst>
            <a:ext uri="{909E8E84-426E-40DD-AFC4-6F175D3DCCD1}">
              <a14:hiddenFill xmlns:a14="http://schemas.microsoft.com/office/drawing/2010/main">
                <a:solidFill>
                  <a:srgbClr val="FFFFFF"/>
                </a:solidFill>
              </a14:hiddenFill>
            </a:ext>
          </a:extLst>
        </p:spPr>
      </p:pic>
      <p:sp>
        <p:nvSpPr>
          <p:cNvPr id="5" name="Down Ribbon 4"/>
          <p:cNvSpPr/>
          <p:nvPr/>
        </p:nvSpPr>
        <p:spPr>
          <a:xfrm>
            <a:off x="457200" y="5029200"/>
            <a:ext cx="8153400" cy="990600"/>
          </a:xfrm>
          <a:prstGeom prst="ribbon">
            <a:avLst>
              <a:gd name="adj1" fmla="val 16667"/>
              <a:gd name="adj2" fmla="val 59969"/>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dirty="0" smtClean="0">
                <a:latin typeface="Aharoni" pitchFamily="2" charset="-79"/>
                <a:cs typeface="Aharoni" pitchFamily="2" charset="-79"/>
              </a:rPr>
              <a:t>TERIMA KASIH</a:t>
            </a:r>
            <a:endParaRPr lang="en-US" sz="4000"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tatic.vecteezy.com/system/resources/previews/000/098/955/non_2x/megaphone-icon-vectors.jpg"/>
          <p:cNvPicPr>
            <a:picLocks noChangeAspect="1" noChangeArrowheads="1"/>
          </p:cNvPicPr>
          <p:nvPr/>
        </p:nvPicPr>
        <p:blipFill>
          <a:blip r:embed="rId2" cstate="print">
            <a:clrChange>
              <a:clrFrom>
                <a:srgbClr val="FFFFFF"/>
              </a:clrFrom>
              <a:clrTo>
                <a:srgbClr val="FFFFFF">
                  <a:alpha val="0"/>
                </a:srgbClr>
              </a:clrTo>
            </a:clrChange>
          </a:blip>
          <a:srcRect r="63428" b="52653"/>
          <a:stretch>
            <a:fillRect/>
          </a:stretch>
        </p:blipFill>
        <p:spPr bwMode="auto">
          <a:xfrm>
            <a:off x="-29708" y="1519702"/>
            <a:ext cx="914400" cy="828675"/>
          </a:xfrm>
          <a:prstGeom prst="rect">
            <a:avLst/>
          </a:prstGeom>
          <a:noFill/>
        </p:spPr>
      </p:pic>
      <p:sp>
        <p:nvSpPr>
          <p:cNvPr id="11" name="Rectangle 10"/>
          <p:cNvSpPr/>
          <p:nvPr/>
        </p:nvSpPr>
        <p:spPr>
          <a:xfrm>
            <a:off x="1043539" y="2138872"/>
            <a:ext cx="7543800" cy="1200329"/>
          </a:xfrm>
          <a:prstGeom prst="rect">
            <a:avLst/>
          </a:prstGeom>
        </p:spPr>
        <p:txBody>
          <a:bodyPr wrap="square">
            <a:spAutoFit/>
          </a:bodyPr>
          <a:lstStyle/>
          <a:p>
            <a:pPr marL="514350" indent="-514350" algn="just"/>
            <a:r>
              <a:rPr lang="id-ID" b="1" dirty="0" smtClean="0"/>
              <a:t>Mewujudkan Kemandirian ekonomi dengan</a:t>
            </a:r>
            <a:r>
              <a:rPr lang="en-US" b="1" dirty="0" smtClean="0"/>
              <a:t> </a:t>
            </a:r>
            <a:r>
              <a:rPr lang="id-ID" b="1" dirty="0" smtClean="0"/>
              <a:t>menggerakan sektor-sektor</a:t>
            </a:r>
            <a:r>
              <a:rPr lang="en-US" b="1" dirty="0" smtClean="0"/>
              <a:t> </a:t>
            </a:r>
          </a:p>
          <a:p>
            <a:pPr marL="514350" indent="-514350" algn="just"/>
            <a:r>
              <a:rPr lang="id-ID" b="1" dirty="0" smtClean="0"/>
              <a:t>strategis ekonomi domestik (berbasis</a:t>
            </a:r>
            <a:r>
              <a:rPr lang="en-US" b="1" dirty="0" smtClean="0"/>
              <a:t> </a:t>
            </a:r>
            <a:r>
              <a:rPr lang="id-ID" b="1" dirty="0" smtClean="0"/>
              <a:t>rakyat,</a:t>
            </a:r>
            <a:r>
              <a:rPr lang="en-US" b="1" dirty="0" smtClean="0"/>
              <a:t> </a:t>
            </a:r>
            <a:r>
              <a:rPr lang="id-ID" b="1" dirty="0" smtClean="0"/>
              <a:t>tahan</a:t>
            </a:r>
            <a:r>
              <a:rPr lang="en-US" b="1" dirty="0" smtClean="0"/>
              <a:t> </a:t>
            </a:r>
            <a:r>
              <a:rPr lang="id-ID" b="1" dirty="0" smtClean="0"/>
              <a:t>eksternalitas,</a:t>
            </a:r>
            <a:r>
              <a:rPr lang="en-US" b="1" dirty="0" smtClean="0"/>
              <a:t> </a:t>
            </a:r>
            <a:r>
              <a:rPr lang="id-ID" b="1" dirty="0" smtClean="0"/>
              <a:t>teruji tahun </a:t>
            </a:r>
            <a:endParaRPr lang="en-US" b="1" dirty="0" smtClean="0"/>
          </a:p>
          <a:p>
            <a:pPr marL="514350" indent="-514350" algn="just"/>
            <a:r>
              <a:rPr lang="id-ID" b="1" dirty="0" smtClean="0"/>
              <a:t>1998), masuk dalam UU 41/1999pasal 3 ayat d</a:t>
            </a:r>
            <a:r>
              <a:rPr lang="en-US" b="1" dirty="0" smtClean="0"/>
              <a:t> (</a:t>
            </a:r>
            <a:r>
              <a:rPr lang="en-US" b="1" i="1" dirty="0" smtClean="0"/>
              <a:t>stability &amp; order, material, </a:t>
            </a:r>
          </a:p>
          <a:p>
            <a:pPr marL="514350" indent="-514350" algn="just"/>
            <a:r>
              <a:rPr lang="en-US" b="1" i="1" dirty="0" smtClean="0"/>
              <a:t>welfare, promoting, democracy)</a:t>
            </a:r>
            <a:endParaRPr lang="id-ID" b="1" i="1" dirty="0" smtClean="0"/>
          </a:p>
        </p:txBody>
      </p:sp>
      <p:pic>
        <p:nvPicPr>
          <p:cNvPr id="20488" name="Picture 8" descr="http://static.vecteezy.com/system/resources/previews/000/098/955/non_2x/megaphone-icon-vectors.jpg"/>
          <p:cNvPicPr>
            <a:picLocks noChangeAspect="1" noChangeArrowheads="1"/>
          </p:cNvPicPr>
          <p:nvPr/>
        </p:nvPicPr>
        <p:blipFill>
          <a:blip r:embed="rId3" cstate="print">
            <a:clrChange>
              <a:clrFrom>
                <a:srgbClr val="FFFFFF"/>
              </a:clrFrom>
              <a:clrTo>
                <a:srgbClr val="FFFFFF">
                  <a:alpha val="0"/>
                </a:srgbClr>
              </a:clrTo>
            </a:clrChange>
          </a:blip>
          <a:srcRect t="47347" r="64571"/>
          <a:stretch>
            <a:fillRect/>
          </a:stretch>
        </p:blipFill>
        <p:spPr bwMode="auto">
          <a:xfrm>
            <a:off x="-15271" y="2500422"/>
            <a:ext cx="914400" cy="951271"/>
          </a:xfrm>
          <a:prstGeom prst="rect">
            <a:avLst/>
          </a:prstGeom>
          <a:noFill/>
        </p:spPr>
      </p:pic>
      <p:sp>
        <p:nvSpPr>
          <p:cNvPr id="13" name="Rectangle 12"/>
          <p:cNvSpPr/>
          <p:nvPr/>
        </p:nvSpPr>
        <p:spPr>
          <a:xfrm>
            <a:off x="1006642" y="3399739"/>
            <a:ext cx="7696200" cy="923330"/>
          </a:xfrm>
          <a:prstGeom prst="rect">
            <a:avLst/>
          </a:prstGeom>
        </p:spPr>
        <p:txBody>
          <a:bodyPr wrap="square">
            <a:spAutoFit/>
          </a:bodyPr>
          <a:lstStyle/>
          <a:p>
            <a:pPr marL="514350" indent="-514350"/>
            <a:r>
              <a:rPr lang="id-ID" b="1" dirty="0" smtClean="0"/>
              <a:t>Menurunkan Rasio gini Indonesia yang sudah mencapai 0,41 (World Bank</a:t>
            </a:r>
            <a:r>
              <a:rPr lang="en-GB" b="1" dirty="0" smtClean="0"/>
              <a:t> </a:t>
            </a:r>
          </a:p>
          <a:p>
            <a:pPr marL="514350" indent="-514350"/>
            <a:r>
              <a:rPr lang="en-GB" b="1" dirty="0" smtClean="0"/>
              <a:t>2014</a:t>
            </a:r>
            <a:r>
              <a:rPr lang="id-ID" b="1" dirty="0" smtClean="0"/>
              <a:t>):</a:t>
            </a:r>
            <a:r>
              <a:rPr lang="en-US" b="1" dirty="0" smtClean="0"/>
              <a:t> </a:t>
            </a:r>
            <a:r>
              <a:rPr lang="id-ID" b="1" dirty="0" smtClean="0"/>
              <a:t>ketimpangan penguasaan lahan, mendorong potensi besar untuk konflik </a:t>
            </a:r>
            <a:endParaRPr lang="en-GB" b="1" dirty="0" smtClean="0"/>
          </a:p>
          <a:p>
            <a:pPr marL="514350" indent="-514350"/>
            <a:r>
              <a:rPr lang="id-ID" b="1" dirty="0" smtClean="0"/>
              <a:t>sosial,</a:t>
            </a:r>
            <a:r>
              <a:rPr lang="en-US" b="1" dirty="0" smtClean="0"/>
              <a:t> </a:t>
            </a:r>
            <a:r>
              <a:rPr lang="id-ID" b="1" dirty="0" smtClean="0"/>
              <a:t>menggangu stabilitas negara </a:t>
            </a:r>
          </a:p>
        </p:txBody>
      </p:sp>
      <p:pic>
        <p:nvPicPr>
          <p:cNvPr id="20490" name="Picture 10" descr="http://static.vecteezy.com/system/resources/previews/000/098/955/non_2x/megaphone-icon-vectors.jpg"/>
          <p:cNvPicPr>
            <a:picLocks noChangeAspect="1" noChangeArrowheads="1"/>
          </p:cNvPicPr>
          <p:nvPr/>
        </p:nvPicPr>
        <p:blipFill>
          <a:blip r:embed="rId4" cstate="print">
            <a:clrChange>
              <a:clrFrom>
                <a:srgbClr val="FFFFFF"/>
              </a:clrFrom>
              <a:clrTo>
                <a:srgbClr val="FFFFFF">
                  <a:alpha val="0"/>
                </a:srgbClr>
              </a:clrTo>
            </a:clrChange>
          </a:blip>
          <a:srcRect l="66286" r="-571" b="49388"/>
          <a:stretch>
            <a:fillRect/>
          </a:stretch>
        </p:blipFill>
        <p:spPr bwMode="auto">
          <a:xfrm rot="10800000" flipH="1" flipV="1">
            <a:off x="76201" y="3430728"/>
            <a:ext cx="914400" cy="944880"/>
          </a:xfrm>
          <a:prstGeom prst="rect">
            <a:avLst/>
          </a:prstGeom>
          <a:noFill/>
        </p:spPr>
      </p:pic>
      <p:pic>
        <p:nvPicPr>
          <p:cNvPr id="20492" name="Picture 12" descr="http://static.vecteezy.com/system/resources/previews/000/098/955/non_2x/megaphone-icon-vectors.jpg"/>
          <p:cNvPicPr>
            <a:picLocks noChangeAspect="1" noChangeArrowheads="1"/>
          </p:cNvPicPr>
          <p:nvPr/>
        </p:nvPicPr>
        <p:blipFill>
          <a:blip r:embed="rId5" cstate="print">
            <a:clrChange>
              <a:clrFrom>
                <a:srgbClr val="FFFFFF"/>
              </a:clrFrom>
              <a:clrTo>
                <a:srgbClr val="FFFFFF">
                  <a:alpha val="0"/>
                </a:srgbClr>
              </a:clrTo>
            </a:clrChange>
          </a:blip>
          <a:srcRect l="65143" t="47347"/>
          <a:stretch>
            <a:fillRect/>
          </a:stretch>
        </p:blipFill>
        <p:spPr bwMode="auto">
          <a:xfrm rot="12387373" flipH="1" flipV="1">
            <a:off x="-8940" y="4496849"/>
            <a:ext cx="901738" cy="953477"/>
          </a:xfrm>
          <a:prstGeom prst="rect">
            <a:avLst/>
          </a:prstGeom>
          <a:noFill/>
        </p:spPr>
      </p:pic>
      <p:sp>
        <p:nvSpPr>
          <p:cNvPr id="18" name="Rectangle 17"/>
          <p:cNvSpPr/>
          <p:nvPr/>
        </p:nvSpPr>
        <p:spPr>
          <a:xfrm>
            <a:off x="972151" y="4584109"/>
            <a:ext cx="8153400" cy="923330"/>
          </a:xfrm>
          <a:prstGeom prst="rect">
            <a:avLst/>
          </a:prstGeom>
        </p:spPr>
        <p:txBody>
          <a:bodyPr wrap="square">
            <a:spAutoFit/>
          </a:bodyPr>
          <a:lstStyle/>
          <a:p>
            <a:r>
              <a:rPr lang="en-US" b="1" dirty="0" err="1"/>
              <a:t>Menyelesaikan</a:t>
            </a:r>
            <a:r>
              <a:rPr lang="en-US" b="1" dirty="0"/>
              <a:t> </a:t>
            </a:r>
            <a:r>
              <a:rPr lang="en-US" b="1" dirty="0" err="1" smtClean="0"/>
              <a:t>konflik</a:t>
            </a:r>
            <a:r>
              <a:rPr lang="en-US" b="1" dirty="0" smtClean="0"/>
              <a:t> </a:t>
            </a:r>
            <a:r>
              <a:rPr lang="en-US" b="1" dirty="0" err="1"/>
              <a:t>sebagai</a:t>
            </a:r>
            <a:r>
              <a:rPr lang="en-US" b="1" dirty="0"/>
              <a:t> </a:t>
            </a:r>
            <a:r>
              <a:rPr lang="en-US" b="1" dirty="0" err="1"/>
              <a:t>akibat</a:t>
            </a:r>
            <a:r>
              <a:rPr lang="en-US" b="1" dirty="0"/>
              <a:t> </a:t>
            </a:r>
            <a:r>
              <a:rPr lang="en-US" b="1" dirty="0" err="1"/>
              <a:t>perambahan</a:t>
            </a:r>
            <a:r>
              <a:rPr lang="en-US" b="1" dirty="0"/>
              <a:t> </a:t>
            </a:r>
            <a:r>
              <a:rPr lang="en-US" b="1" dirty="0" err="1"/>
              <a:t>dengan</a:t>
            </a:r>
            <a:r>
              <a:rPr lang="en-US" b="1" dirty="0"/>
              <a:t> </a:t>
            </a:r>
            <a:r>
              <a:rPr lang="en-US" b="1" dirty="0" err="1"/>
              <a:t>perhutanan</a:t>
            </a:r>
            <a:r>
              <a:rPr lang="en-US" b="1" dirty="0"/>
              <a:t> </a:t>
            </a:r>
            <a:r>
              <a:rPr lang="en-US" b="1" dirty="0" err="1"/>
              <a:t>sosial</a:t>
            </a:r>
            <a:r>
              <a:rPr lang="en-US" b="1" dirty="0"/>
              <a:t>. </a:t>
            </a:r>
            <a:r>
              <a:rPr lang="en-US" b="1" dirty="0" smtClean="0"/>
              <a:t>  </a:t>
            </a:r>
            <a:r>
              <a:rPr lang="id-ID" b="1" dirty="0" smtClean="0"/>
              <a:t>Harga </a:t>
            </a:r>
            <a:r>
              <a:rPr lang="id-ID" b="1" dirty="0"/>
              <a:t>komoditas tinggi pada periode</a:t>
            </a:r>
            <a:r>
              <a:rPr lang="en-US" b="1" dirty="0"/>
              <a:t> </a:t>
            </a:r>
            <a:r>
              <a:rPr lang="id-ID" b="1" dirty="0"/>
              <a:t>1990-2013 </a:t>
            </a:r>
            <a:r>
              <a:rPr lang="en-US" b="1" dirty="0"/>
              <a:t> </a:t>
            </a:r>
            <a:r>
              <a:rPr lang="id-ID" b="1" dirty="0"/>
              <a:t>terutama sawit</a:t>
            </a:r>
            <a:r>
              <a:rPr lang="en-US" b="1" dirty="0"/>
              <a:t> </a:t>
            </a:r>
            <a:r>
              <a:rPr lang="id-ID" b="1" dirty="0"/>
              <a:t>mendorong</a:t>
            </a:r>
            <a:r>
              <a:rPr lang="en-US" b="1" dirty="0"/>
              <a:t> </a:t>
            </a:r>
            <a:r>
              <a:rPr lang="id-ID" b="1" dirty="0"/>
              <a:t>mobilisasi penduduk untuk merambah</a:t>
            </a:r>
            <a:r>
              <a:rPr lang="en-US" b="1" dirty="0"/>
              <a:t> </a:t>
            </a:r>
            <a:r>
              <a:rPr lang="id-ID" b="1" dirty="0"/>
              <a:t>kawasan hutan </a:t>
            </a:r>
          </a:p>
        </p:txBody>
      </p:sp>
      <p:sp>
        <p:nvSpPr>
          <p:cNvPr id="19" name="Rectangle 18"/>
          <p:cNvSpPr/>
          <p:nvPr/>
        </p:nvSpPr>
        <p:spPr>
          <a:xfrm>
            <a:off x="984183" y="5628514"/>
            <a:ext cx="8153400" cy="646331"/>
          </a:xfrm>
          <a:prstGeom prst="rect">
            <a:avLst/>
          </a:prstGeom>
        </p:spPr>
        <p:txBody>
          <a:bodyPr wrap="square">
            <a:spAutoFit/>
          </a:bodyPr>
          <a:lstStyle/>
          <a:p>
            <a:pPr marL="514350" indent="-514350"/>
            <a:r>
              <a:rPr lang="id-ID" b="1" dirty="0" smtClean="0"/>
              <a:t>Menurunkan kekuatan jaringan pengijon dan </a:t>
            </a:r>
            <a:r>
              <a:rPr lang="id-ID" b="1" i="1" dirty="0" smtClean="0"/>
              <a:t>middle-man</a:t>
            </a:r>
            <a:r>
              <a:rPr lang="id-ID" b="1" dirty="0" smtClean="0"/>
              <a:t> di dalam ekonomi rakyat </a:t>
            </a:r>
            <a:endParaRPr lang="en-US" b="1" dirty="0" smtClean="0"/>
          </a:p>
          <a:p>
            <a:pPr marL="514350" indent="-514350"/>
            <a:r>
              <a:rPr lang="id-ID" b="1" dirty="0" smtClean="0"/>
              <a:t>yang berpotensi meningkatkan kesejahteraan</a:t>
            </a:r>
          </a:p>
        </p:txBody>
      </p:sp>
      <p:pic>
        <p:nvPicPr>
          <p:cNvPr id="20498" name="Picture 18" descr="http://s3.amazonaws.com/thumbnails.illustrationsource.com/huge.0.3318.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88553" y="-133729"/>
            <a:ext cx="7239000" cy="2343834"/>
          </a:xfrm>
          <a:prstGeom prst="rect">
            <a:avLst/>
          </a:prstGeom>
          <a:noFill/>
        </p:spPr>
      </p:pic>
      <p:sp>
        <p:nvSpPr>
          <p:cNvPr id="24" name="Wave 23"/>
          <p:cNvSpPr/>
          <p:nvPr/>
        </p:nvSpPr>
        <p:spPr>
          <a:xfrm>
            <a:off x="2281236" y="1"/>
            <a:ext cx="6323749" cy="1143000"/>
          </a:xfrm>
          <a:prstGeom prst="wave">
            <a:avLst>
              <a:gd name="adj1" fmla="val 12500"/>
              <a:gd name="adj2" fmla="val 444"/>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latin typeface="Aharoni" pitchFamily="2" charset="-79"/>
                <a:cs typeface="Aharoni" pitchFamily="2" charset="-79"/>
              </a:rPr>
              <a:t>NGAPAIN</a:t>
            </a:r>
            <a:r>
              <a:rPr lang="en-US" sz="2400" dirty="0" smtClean="0">
                <a:latin typeface="Aharoni" pitchFamily="2" charset="-79"/>
                <a:cs typeface="Aharoni" pitchFamily="2" charset="-79"/>
              </a:rPr>
              <a:t> </a:t>
            </a:r>
            <a:r>
              <a:rPr lang="en-US" sz="2400" i="1" dirty="0" smtClean="0">
                <a:latin typeface="Aharoni" pitchFamily="2" charset="-79"/>
                <a:cs typeface="Aharoni" pitchFamily="2" charset="-79"/>
              </a:rPr>
              <a:t>SIH</a:t>
            </a:r>
            <a:r>
              <a:rPr lang="en-US" sz="2400" dirty="0" smtClean="0">
                <a:latin typeface="Aharoni" pitchFamily="2" charset="-79"/>
                <a:cs typeface="Aharoni" pitchFamily="2" charset="-79"/>
              </a:rPr>
              <a:t> PERHUTANAN SOSIAL ITU?</a:t>
            </a:r>
            <a:endParaRPr lang="en-US" sz="2400" dirty="0">
              <a:latin typeface="Aharoni" pitchFamily="2" charset="-79"/>
              <a:cs typeface="Aharoni" pitchFamily="2" charset="-79"/>
            </a:endParaRPr>
          </a:p>
        </p:txBody>
      </p:sp>
      <p:pic>
        <p:nvPicPr>
          <p:cNvPr id="12" name="Picture 10" descr="http://static.vecteezy.com/system/resources/previews/000/098/955/non_2x/megaphone-icon-vectors.jpg"/>
          <p:cNvPicPr>
            <a:picLocks noChangeAspect="1" noChangeArrowheads="1"/>
          </p:cNvPicPr>
          <p:nvPr/>
        </p:nvPicPr>
        <p:blipFill>
          <a:blip r:embed="rId4" cstate="print">
            <a:clrChange>
              <a:clrFrom>
                <a:srgbClr val="FFFFFF"/>
              </a:clrFrom>
              <a:clrTo>
                <a:srgbClr val="FFFFFF">
                  <a:alpha val="0"/>
                </a:srgbClr>
              </a:clrTo>
            </a:clrChange>
          </a:blip>
          <a:srcRect l="66286" r="-571" b="49388"/>
          <a:stretch>
            <a:fillRect/>
          </a:stretch>
        </p:blipFill>
        <p:spPr bwMode="auto">
          <a:xfrm rot="10800000" flipH="1" flipV="1">
            <a:off x="3980" y="5344362"/>
            <a:ext cx="914400" cy="944880"/>
          </a:xfrm>
          <a:prstGeom prst="rect">
            <a:avLst/>
          </a:prstGeom>
          <a:noFill/>
        </p:spPr>
      </p:pic>
      <p:sp>
        <p:nvSpPr>
          <p:cNvPr id="14" name="Rectangle 13"/>
          <p:cNvSpPr/>
          <p:nvPr/>
        </p:nvSpPr>
        <p:spPr>
          <a:xfrm>
            <a:off x="984183" y="6361568"/>
            <a:ext cx="8153400" cy="369332"/>
          </a:xfrm>
          <a:prstGeom prst="rect">
            <a:avLst/>
          </a:prstGeom>
        </p:spPr>
        <p:txBody>
          <a:bodyPr wrap="square">
            <a:spAutoFit/>
          </a:bodyPr>
          <a:lstStyle/>
          <a:p>
            <a:pPr marL="514350" indent="-514350"/>
            <a:r>
              <a:rPr lang="en-US" b="1" dirty="0" err="1" smtClean="0"/>
              <a:t>Mengembangkan</a:t>
            </a:r>
            <a:r>
              <a:rPr lang="en-US" b="1" dirty="0" smtClean="0"/>
              <a:t> </a:t>
            </a:r>
            <a:r>
              <a:rPr lang="en-US" b="1" i="1" dirty="0" smtClean="0"/>
              <a:t>agroforestry</a:t>
            </a:r>
            <a:r>
              <a:rPr lang="en-US" b="1" dirty="0" smtClean="0"/>
              <a:t> </a:t>
            </a:r>
            <a:r>
              <a:rPr lang="en-US" b="1" dirty="0" err="1" smtClean="0"/>
              <a:t>dan</a:t>
            </a:r>
            <a:r>
              <a:rPr lang="en-US" b="1" dirty="0" smtClean="0"/>
              <a:t> </a:t>
            </a:r>
            <a:r>
              <a:rPr lang="en-US" b="1" dirty="0" err="1" smtClean="0"/>
              <a:t>Pembayaran</a:t>
            </a:r>
            <a:r>
              <a:rPr lang="en-US" b="1" dirty="0" smtClean="0"/>
              <a:t> </a:t>
            </a:r>
            <a:r>
              <a:rPr lang="en-US" b="1" dirty="0" err="1" smtClean="0"/>
              <a:t>jasa</a:t>
            </a:r>
            <a:r>
              <a:rPr lang="en-US" b="1" dirty="0" smtClean="0"/>
              <a:t> </a:t>
            </a:r>
            <a:r>
              <a:rPr lang="en-US" b="1" dirty="0" err="1" smtClean="0"/>
              <a:t>lingkungan</a:t>
            </a:r>
            <a:endParaRPr lang="id-ID" b="1" dirty="0" smtClean="0"/>
          </a:p>
        </p:txBody>
      </p:sp>
      <p:sp>
        <p:nvSpPr>
          <p:cNvPr id="2" name="Rectangle 1"/>
          <p:cNvSpPr/>
          <p:nvPr/>
        </p:nvSpPr>
        <p:spPr>
          <a:xfrm>
            <a:off x="1043538" y="1711259"/>
            <a:ext cx="7490861" cy="369332"/>
          </a:xfrm>
          <a:prstGeom prst="rect">
            <a:avLst/>
          </a:prstGeom>
        </p:spPr>
        <p:txBody>
          <a:bodyPr wrap="square">
            <a:spAutoFit/>
          </a:bodyPr>
          <a:lstStyle/>
          <a:p>
            <a:pPr marL="514350" indent="-514350" algn="just"/>
            <a:r>
              <a:rPr lang="en-US" b="1" dirty="0" err="1"/>
              <a:t>Melaksanakan</a:t>
            </a:r>
            <a:r>
              <a:rPr lang="en-US" b="1" dirty="0"/>
              <a:t> </a:t>
            </a:r>
            <a:r>
              <a:rPr lang="en-US" b="1" dirty="0" err="1"/>
              <a:t>amanat</a:t>
            </a:r>
            <a:r>
              <a:rPr lang="en-US" b="1" dirty="0"/>
              <a:t> </a:t>
            </a:r>
            <a:r>
              <a:rPr lang="en-US" b="1" dirty="0" err="1"/>
              <a:t>konstitusi</a:t>
            </a:r>
            <a:r>
              <a:rPr lang="en-US" b="1" dirty="0"/>
              <a:t> </a:t>
            </a:r>
            <a:r>
              <a:rPr lang="en-US" b="1" dirty="0" err="1"/>
              <a:t>terkait</a:t>
            </a:r>
            <a:r>
              <a:rPr lang="en-US" b="1" dirty="0"/>
              <a:t> </a:t>
            </a:r>
            <a:r>
              <a:rPr lang="en-US" b="1" dirty="0" err="1"/>
              <a:t>Pengakuan</a:t>
            </a:r>
            <a:r>
              <a:rPr lang="en-US" b="1" dirty="0"/>
              <a:t> </a:t>
            </a:r>
            <a:r>
              <a:rPr lang="en-US" b="1" dirty="0" err="1"/>
              <a:t>dan</a:t>
            </a:r>
            <a:r>
              <a:rPr lang="en-US" b="1" dirty="0"/>
              <a:t> </a:t>
            </a:r>
            <a:r>
              <a:rPr lang="en-US" b="1" dirty="0" err="1"/>
              <a:t>Perlindungan</a:t>
            </a:r>
            <a:r>
              <a:rPr lang="en-US" b="1" dirty="0"/>
              <a:t> MHA</a:t>
            </a:r>
          </a:p>
        </p:txBody>
      </p:sp>
      <p:pic>
        <p:nvPicPr>
          <p:cNvPr id="15" name="Picture 8" descr="http://static.vecteezy.com/system/resources/previews/000/098/955/non_2x/megaphone-icon-vectors.jpg"/>
          <p:cNvPicPr>
            <a:picLocks noChangeAspect="1" noChangeArrowheads="1"/>
          </p:cNvPicPr>
          <p:nvPr/>
        </p:nvPicPr>
        <p:blipFill>
          <a:blip r:embed="rId3" cstate="print">
            <a:clrChange>
              <a:clrFrom>
                <a:srgbClr val="FFFFFF"/>
              </a:clrFrom>
              <a:clrTo>
                <a:srgbClr val="FFFFFF">
                  <a:alpha val="0"/>
                </a:srgbClr>
              </a:clrTo>
            </a:clrChange>
          </a:blip>
          <a:srcRect t="47347" r="64571"/>
          <a:stretch>
            <a:fillRect/>
          </a:stretch>
        </p:blipFill>
        <p:spPr bwMode="auto">
          <a:xfrm>
            <a:off x="-15271" y="6274845"/>
            <a:ext cx="822929" cy="8561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KRITERIA PETA POTENSI KONFLIK TENURIAL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199772"/>
              </p:ext>
            </p:extLst>
          </p:nvPr>
        </p:nvGraphicFramePr>
        <p:xfrm>
          <a:off x="457200" y="1600200"/>
          <a:ext cx="8229600" cy="393700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en-US" dirty="0" smtClean="0"/>
                        <a:t>KRITERIA</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r>
                        <a:rPr lang="en-US" dirty="0" smtClean="0"/>
                        <a:t>PK 1</a:t>
                      </a:r>
                      <a:endParaRPr lang="en-US" dirty="0"/>
                    </a:p>
                  </a:txBody>
                  <a:tcPr/>
                </a:tc>
                <a:tc>
                  <a:txBody>
                    <a:bodyPr/>
                    <a:lstStyle/>
                    <a:p>
                      <a:r>
                        <a:rPr lang="en-US" dirty="0" err="1" smtClean="0"/>
                        <a:t>Kawasan</a:t>
                      </a:r>
                      <a:r>
                        <a:rPr lang="en-US" baseline="0" dirty="0" smtClean="0"/>
                        <a:t> </a:t>
                      </a:r>
                      <a:r>
                        <a:rPr lang="en-US" baseline="0" dirty="0" err="1" smtClean="0"/>
                        <a:t>Hutan</a:t>
                      </a:r>
                      <a:r>
                        <a:rPr lang="en-US" baseline="0" dirty="0" smtClean="0"/>
                        <a:t> </a:t>
                      </a:r>
                      <a:r>
                        <a:rPr lang="en-US" baseline="0" dirty="0" err="1" smtClean="0"/>
                        <a:t>Produksi</a:t>
                      </a:r>
                      <a:r>
                        <a:rPr lang="en-US" baseline="0" dirty="0" smtClean="0"/>
                        <a:t> yang </a:t>
                      </a:r>
                      <a:r>
                        <a:rPr lang="en-US" baseline="0" dirty="0" err="1" smtClean="0"/>
                        <a:t>Berizin</a:t>
                      </a:r>
                      <a:r>
                        <a:rPr lang="en-US" baseline="0" dirty="0" smtClean="0"/>
                        <a:t> HPH/ HTI/ KPHP</a:t>
                      </a:r>
                      <a:endParaRPr lang="en-US" dirty="0"/>
                    </a:p>
                  </a:txBody>
                  <a:tcPr/>
                </a:tc>
                <a:tc rowSpan="3">
                  <a:txBody>
                    <a:bodyPr/>
                    <a:lstStyle/>
                    <a:p>
                      <a:r>
                        <a:rPr lang="en-US" i="1" dirty="0" smtClean="0"/>
                        <a:t>Buffer Zone:</a:t>
                      </a:r>
                    </a:p>
                    <a:p>
                      <a:pPr marL="342900" indent="-342900">
                        <a:buFont typeface="+mj-lt"/>
                        <a:buAutoNum type="arabicPeriod"/>
                      </a:pPr>
                      <a:r>
                        <a:rPr lang="en-US" i="0" dirty="0" smtClean="0"/>
                        <a:t>5KM </a:t>
                      </a:r>
                      <a:r>
                        <a:rPr lang="en-US" i="0" dirty="0" err="1" smtClean="0"/>
                        <a:t>untuk</a:t>
                      </a:r>
                      <a:r>
                        <a:rPr lang="en-US" i="0" dirty="0" smtClean="0"/>
                        <a:t> </a:t>
                      </a:r>
                      <a:r>
                        <a:rPr lang="en-US" i="0" dirty="0" err="1" smtClean="0"/>
                        <a:t>luas</a:t>
                      </a:r>
                      <a:r>
                        <a:rPr lang="en-US" i="0" dirty="0" smtClean="0"/>
                        <a:t> &gt;100.000</a:t>
                      </a:r>
                      <a:r>
                        <a:rPr lang="en-US" i="0" baseline="0" dirty="0" smtClean="0"/>
                        <a:t> ha</a:t>
                      </a:r>
                    </a:p>
                    <a:p>
                      <a:pPr marL="342900" indent="-342900">
                        <a:buFont typeface="+mj-lt"/>
                        <a:buAutoNum type="arabicPeriod"/>
                      </a:pPr>
                      <a:r>
                        <a:rPr lang="en-US" i="0" baseline="0" dirty="0" smtClean="0"/>
                        <a:t>3KM </a:t>
                      </a:r>
                      <a:r>
                        <a:rPr lang="en-US" i="0" baseline="0" dirty="0" err="1" smtClean="0"/>
                        <a:t>untuk</a:t>
                      </a:r>
                      <a:r>
                        <a:rPr lang="en-US" i="0" baseline="0" dirty="0" smtClean="0"/>
                        <a:t> </a:t>
                      </a:r>
                      <a:r>
                        <a:rPr lang="en-US" i="0" baseline="0" dirty="0" err="1" smtClean="0"/>
                        <a:t>luas</a:t>
                      </a:r>
                      <a:r>
                        <a:rPr lang="en-US" i="0" baseline="0" dirty="0" smtClean="0"/>
                        <a:t> 50.000-100.000 ha</a:t>
                      </a:r>
                    </a:p>
                    <a:p>
                      <a:pPr marL="342900" indent="-342900">
                        <a:buFont typeface="+mj-lt"/>
                        <a:buAutoNum type="arabicPeriod"/>
                      </a:pPr>
                      <a:r>
                        <a:rPr lang="en-US" i="0" baseline="0" dirty="0" smtClean="0"/>
                        <a:t>2KM </a:t>
                      </a:r>
                      <a:r>
                        <a:rPr lang="en-US" i="0" baseline="0" dirty="0" err="1" smtClean="0"/>
                        <a:t>untuk</a:t>
                      </a:r>
                      <a:r>
                        <a:rPr lang="en-US" i="0" baseline="0" dirty="0" smtClean="0"/>
                        <a:t> </a:t>
                      </a:r>
                      <a:r>
                        <a:rPr lang="en-US" i="0" baseline="0" dirty="0" err="1" smtClean="0"/>
                        <a:t>luas</a:t>
                      </a:r>
                      <a:r>
                        <a:rPr lang="en-US" i="0" baseline="0" dirty="0" smtClean="0"/>
                        <a:t> &lt;50.000 ha</a:t>
                      </a:r>
                      <a:endParaRPr lang="en-US" i="0" dirty="0"/>
                    </a:p>
                  </a:txBody>
                  <a:tcPr/>
                </a:tc>
              </a:tr>
              <a:tr h="370840">
                <a:tc>
                  <a:txBody>
                    <a:bodyPr/>
                    <a:lstStyle/>
                    <a:p>
                      <a:r>
                        <a:rPr lang="en-US" dirty="0" smtClean="0"/>
                        <a:t>PK 2</a:t>
                      </a:r>
                      <a:endParaRPr lang="en-US" dirty="0"/>
                    </a:p>
                  </a:txBody>
                  <a:tcPr/>
                </a:tc>
                <a:tc>
                  <a:txBody>
                    <a:bodyPr/>
                    <a:lstStyle/>
                    <a:p>
                      <a:r>
                        <a:rPr lang="en-US" dirty="0" err="1" smtClean="0"/>
                        <a:t>Kawasan</a:t>
                      </a:r>
                      <a:r>
                        <a:rPr lang="en-US" dirty="0" smtClean="0"/>
                        <a:t> </a:t>
                      </a:r>
                      <a:r>
                        <a:rPr lang="en-US" dirty="0" err="1" smtClean="0"/>
                        <a:t>Hutan</a:t>
                      </a:r>
                      <a:r>
                        <a:rPr lang="en-US" dirty="0" smtClean="0"/>
                        <a:t> </a:t>
                      </a:r>
                      <a:r>
                        <a:rPr lang="en-US" dirty="0" err="1" smtClean="0"/>
                        <a:t>Konsumsi</a:t>
                      </a:r>
                      <a:r>
                        <a:rPr lang="en-US" dirty="0" smtClean="0"/>
                        <a:t> yang </a:t>
                      </a:r>
                      <a:r>
                        <a:rPr lang="en-US" dirty="0" err="1" smtClean="0"/>
                        <a:t>dikelola</a:t>
                      </a:r>
                      <a:r>
                        <a:rPr lang="en-US" dirty="0" smtClean="0"/>
                        <a:t> TN, BKSDA </a:t>
                      </a:r>
                      <a:r>
                        <a:rPr lang="en-US" dirty="0" err="1" smtClean="0"/>
                        <a:t>dll</a:t>
                      </a:r>
                      <a:endParaRPr lang="en-US" dirty="0"/>
                    </a:p>
                  </a:txBody>
                  <a:tcPr/>
                </a:tc>
                <a:tc vMerge="1">
                  <a:txBody>
                    <a:bodyPr/>
                    <a:lstStyle/>
                    <a:p>
                      <a:endParaRPr lang="en-US" dirty="0"/>
                    </a:p>
                  </a:txBody>
                  <a:tcPr/>
                </a:tc>
              </a:tr>
              <a:tr h="370840">
                <a:tc>
                  <a:txBody>
                    <a:bodyPr/>
                    <a:lstStyle/>
                    <a:p>
                      <a:r>
                        <a:rPr lang="en-US" dirty="0" smtClean="0"/>
                        <a:t>PK 3</a:t>
                      </a:r>
                      <a:endParaRPr lang="en-US" dirty="0"/>
                    </a:p>
                  </a:txBody>
                  <a:tcPr/>
                </a:tc>
                <a:tc>
                  <a:txBody>
                    <a:bodyPr/>
                    <a:lstStyle/>
                    <a:p>
                      <a:r>
                        <a:rPr lang="en-US" dirty="0" err="1" smtClean="0"/>
                        <a:t>Kawasan</a:t>
                      </a:r>
                      <a:r>
                        <a:rPr lang="en-US" baseline="0" dirty="0" smtClean="0"/>
                        <a:t> </a:t>
                      </a:r>
                      <a:r>
                        <a:rPr lang="en-US" baseline="0" dirty="0" err="1" smtClean="0"/>
                        <a:t>Hutan</a:t>
                      </a:r>
                      <a:r>
                        <a:rPr lang="en-US" baseline="0" dirty="0" smtClean="0"/>
                        <a:t> </a:t>
                      </a:r>
                      <a:r>
                        <a:rPr lang="en-US" baseline="0" dirty="0" err="1" smtClean="0"/>
                        <a:t>Lindung</a:t>
                      </a:r>
                      <a:endParaRPr lang="en-US" dirty="0"/>
                    </a:p>
                  </a:txBody>
                  <a:tcPr/>
                </a:tc>
                <a:tc vMerge="1">
                  <a:txBody>
                    <a:bodyPr/>
                    <a:lstStyle/>
                    <a:p>
                      <a:endParaRPr lang="en-US" dirty="0"/>
                    </a:p>
                  </a:txBody>
                  <a:tcPr/>
                </a:tc>
              </a:tr>
              <a:tr h="370840">
                <a:tc>
                  <a:txBody>
                    <a:bodyPr/>
                    <a:lstStyle/>
                    <a:p>
                      <a:r>
                        <a:rPr lang="en-US" dirty="0" smtClean="0"/>
                        <a:t>PK 4</a:t>
                      </a:r>
                      <a:endParaRPr lang="en-US" dirty="0"/>
                    </a:p>
                  </a:txBody>
                  <a:tcPr/>
                </a:tc>
                <a:tc>
                  <a:txBody>
                    <a:bodyPr/>
                    <a:lstStyle/>
                    <a:p>
                      <a:r>
                        <a:rPr lang="en-US" dirty="0" err="1" smtClean="0"/>
                        <a:t>Hutan</a:t>
                      </a:r>
                      <a:r>
                        <a:rPr lang="en-US" dirty="0" smtClean="0"/>
                        <a:t> </a:t>
                      </a:r>
                      <a:r>
                        <a:rPr lang="en-US" dirty="0" err="1" smtClean="0"/>
                        <a:t>Adat</a:t>
                      </a:r>
                      <a:r>
                        <a:rPr lang="en-US" dirty="0" smtClean="0"/>
                        <a:t> </a:t>
                      </a:r>
                      <a:r>
                        <a:rPr lang="en-US" dirty="0" err="1" smtClean="0"/>
                        <a:t>usulan</a:t>
                      </a:r>
                      <a:r>
                        <a:rPr lang="en-US" dirty="0" smtClean="0"/>
                        <a:t>,</a:t>
                      </a:r>
                      <a:r>
                        <a:rPr lang="en-US" baseline="0" dirty="0" smtClean="0"/>
                        <a:t> yang </a:t>
                      </a:r>
                      <a:r>
                        <a:rPr lang="en-US" baseline="0" dirty="0" err="1" smtClean="0"/>
                        <a:t>masuk</a:t>
                      </a:r>
                      <a:r>
                        <a:rPr lang="en-US" baseline="0" dirty="0" smtClean="0"/>
                        <a:t> </a:t>
                      </a:r>
                      <a:r>
                        <a:rPr lang="en-US" baseline="0" dirty="0" err="1" smtClean="0"/>
                        <a:t>kawasan</a:t>
                      </a:r>
                      <a:r>
                        <a:rPr lang="en-US" baseline="0" dirty="0" smtClean="0"/>
                        <a:t> </a:t>
                      </a:r>
                      <a:r>
                        <a:rPr lang="en-US" baseline="0" dirty="0" err="1" smtClean="0"/>
                        <a:t>hutan</a:t>
                      </a:r>
                      <a:r>
                        <a:rPr lang="en-US" baseline="0" dirty="0" smtClean="0"/>
                        <a:t> </a:t>
                      </a:r>
                      <a:r>
                        <a:rPr lang="en-US" dirty="0" smtClean="0"/>
                        <a:t>AMAN,BKWA, </a:t>
                      </a:r>
                      <a:r>
                        <a:rPr lang="en-US" dirty="0" err="1" smtClean="0"/>
                        <a:t>dll</a:t>
                      </a:r>
                      <a:endParaRPr lang="en-US" dirty="0"/>
                    </a:p>
                  </a:txBody>
                  <a:tcPr/>
                </a:tc>
                <a:tc>
                  <a:txBody>
                    <a:bodyPr/>
                    <a:lstStyle/>
                    <a:p>
                      <a:endParaRPr lang="en-US" dirty="0"/>
                    </a:p>
                  </a:txBody>
                  <a:tcPr/>
                </a:tc>
              </a:tr>
              <a:tr h="370840">
                <a:tc>
                  <a:txBody>
                    <a:bodyPr/>
                    <a:lstStyle/>
                    <a:p>
                      <a:r>
                        <a:rPr lang="en-US" dirty="0" smtClean="0"/>
                        <a:t>PK 5</a:t>
                      </a:r>
                      <a:endParaRPr lang="en-US" dirty="0"/>
                    </a:p>
                  </a:txBody>
                  <a:tcPr/>
                </a:tc>
                <a:tc>
                  <a:txBody>
                    <a:bodyPr/>
                    <a:lstStyle/>
                    <a:p>
                      <a:r>
                        <a:rPr lang="en-US" dirty="0" err="1" smtClean="0"/>
                        <a:t>Kawasan</a:t>
                      </a:r>
                      <a:r>
                        <a:rPr lang="en-US" dirty="0" smtClean="0"/>
                        <a:t> </a:t>
                      </a:r>
                      <a:r>
                        <a:rPr lang="en-US" dirty="0" err="1" smtClean="0"/>
                        <a:t>gambut</a:t>
                      </a:r>
                      <a:r>
                        <a:rPr lang="en-US" dirty="0" smtClean="0"/>
                        <a:t> yang</a:t>
                      </a:r>
                      <a:r>
                        <a:rPr lang="en-US" baseline="0" dirty="0" smtClean="0"/>
                        <a:t> </a:t>
                      </a:r>
                      <a:r>
                        <a:rPr lang="en-US" baseline="0" dirty="0" err="1" smtClean="0"/>
                        <a:t>kebakaran</a:t>
                      </a:r>
                      <a:r>
                        <a:rPr lang="en-US" baseline="0" dirty="0" smtClean="0"/>
                        <a:t> </a:t>
                      </a:r>
                      <a:r>
                        <a:rPr lang="en-US" baseline="0" dirty="0" err="1" smtClean="0"/>
                        <a:t>hutan</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7712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88449"/>
            <a:ext cx="9036496" cy="1169551"/>
          </a:xfrm>
          <a:prstGeom prst="rect">
            <a:avLst/>
          </a:prstGeom>
        </p:spPr>
        <p:txBody>
          <a:bodyPr wrap="square">
            <a:spAutoFit/>
          </a:bodyPr>
          <a:lstStyle/>
          <a:p>
            <a:pPr lvl="0"/>
            <a:r>
              <a:rPr lang="en-US" sz="1400" dirty="0" smtClean="0">
                <a:latin typeface="Tahoma" pitchFamily="34" charset="0"/>
                <a:ea typeface="Tahoma" pitchFamily="34" charset="0"/>
                <a:cs typeface="Tahoma" pitchFamily="34" charset="0"/>
              </a:rPr>
              <a:t>R</a:t>
            </a:r>
            <a:r>
              <a:rPr lang="id-ID" sz="1400" dirty="0" smtClean="0">
                <a:latin typeface="Tahoma" pitchFamily="34" charset="0"/>
                <a:ea typeface="Tahoma" pitchFamily="34" charset="0"/>
                <a:cs typeface="Tahoma" pitchFamily="34" charset="0"/>
              </a:rPr>
              <a:t>EKAPITULASI</a:t>
            </a:r>
            <a:endParaRPr lang="id-ID" sz="1400" dirty="0">
              <a:latin typeface="Tahoma" pitchFamily="34" charset="0"/>
              <a:ea typeface="Tahoma" pitchFamily="34" charset="0"/>
              <a:cs typeface="Tahoma" pitchFamily="34" charset="0"/>
            </a:endParaRPr>
          </a:p>
          <a:p>
            <a:pPr marL="285750" lvl="0" indent="-285750">
              <a:buFont typeface="Arial" pitchFamily="34" charset="0"/>
              <a:buChar char="•"/>
            </a:pPr>
            <a:r>
              <a:rPr lang="en-US" sz="1400" dirty="0" err="1" smtClean="0">
                <a:latin typeface="Tahoma" pitchFamily="34" charset="0"/>
                <a:ea typeface="Tahoma" pitchFamily="34" charset="0"/>
                <a:cs typeface="Tahoma" pitchFamily="34" charset="0"/>
              </a:rPr>
              <a:t>Usulan</a:t>
            </a:r>
            <a:r>
              <a:rPr lang="en-US" sz="1400" dirty="0" smtClean="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Perhutanan</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Sosial</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pada</a:t>
            </a:r>
            <a:r>
              <a:rPr lang="en-US" sz="1400" dirty="0">
                <a:latin typeface="Tahoma" pitchFamily="34" charset="0"/>
                <a:ea typeface="Tahoma" pitchFamily="34" charset="0"/>
                <a:cs typeface="Tahoma" pitchFamily="34" charset="0"/>
              </a:rPr>
              <a:t> areal yang </a:t>
            </a:r>
            <a:r>
              <a:rPr lang="en-US" sz="1400" dirty="0" err="1">
                <a:latin typeface="Tahoma" pitchFamily="34" charset="0"/>
                <a:ea typeface="Tahoma" pitchFamily="34" charset="0"/>
                <a:cs typeface="Tahoma" pitchFamily="34" charset="0"/>
              </a:rPr>
              <a:t>belum</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dibebani</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ijin</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seluas</a:t>
            </a:r>
            <a:r>
              <a:rPr lang="en-US" sz="1400"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a:t>
            </a:r>
            <a:r>
              <a:rPr lang="en-US" sz="1400" b="1" dirty="0" smtClean="0">
                <a:latin typeface="Tahoma" pitchFamily="34" charset="0"/>
                <a:ea typeface="Tahoma" pitchFamily="34" charset="0"/>
                <a:cs typeface="Tahoma" pitchFamily="34" charset="0"/>
              </a:rPr>
              <a:t>9.16</a:t>
            </a:r>
            <a:r>
              <a:rPr lang="id-ID" sz="1400" b="1" dirty="0" smtClean="0">
                <a:latin typeface="Tahoma" pitchFamily="34" charset="0"/>
                <a:ea typeface="Tahoma" pitchFamily="34" charset="0"/>
                <a:cs typeface="Tahoma" pitchFamily="34" charset="0"/>
              </a:rPr>
              <a:t>6</a:t>
            </a:r>
            <a:r>
              <a:rPr lang="en-US" sz="1400" b="1" dirty="0" smtClean="0">
                <a:latin typeface="Tahoma" pitchFamily="34" charset="0"/>
                <a:ea typeface="Tahoma" pitchFamily="34" charset="0"/>
                <a:cs typeface="Tahoma" pitchFamily="34" charset="0"/>
              </a:rPr>
              <a:t>.</a:t>
            </a:r>
            <a:r>
              <a:rPr lang="id-ID" sz="1400" b="1" dirty="0" smtClean="0">
                <a:latin typeface="Tahoma" pitchFamily="34" charset="0"/>
                <a:ea typeface="Tahoma" pitchFamily="34" charset="0"/>
                <a:cs typeface="Tahoma" pitchFamily="34" charset="0"/>
              </a:rPr>
              <a:t>093</a:t>
            </a:r>
            <a:r>
              <a:rPr lang="en-US" sz="1400" b="1"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hektar</a:t>
            </a:r>
            <a:r>
              <a:rPr lang="id-ID" sz="1400" dirty="0" smtClean="0">
                <a:latin typeface="Tahoma" pitchFamily="34" charset="0"/>
                <a:ea typeface="Tahoma" pitchFamily="34" charset="0"/>
                <a:cs typeface="Tahoma" pitchFamily="34" charset="0"/>
              </a:rPr>
              <a:t> (K.1.1+K.2.2+K.3)</a:t>
            </a:r>
            <a:endParaRPr lang="id-ID" sz="1400" dirty="0">
              <a:latin typeface="Tahoma" pitchFamily="34" charset="0"/>
              <a:ea typeface="Tahoma" pitchFamily="34" charset="0"/>
              <a:cs typeface="Tahoma" pitchFamily="34" charset="0"/>
            </a:endParaRPr>
          </a:p>
          <a:p>
            <a:pPr marL="285750" lvl="0" indent="-285750">
              <a:buFont typeface="Arial" pitchFamily="34" charset="0"/>
              <a:buChar char="•"/>
            </a:pPr>
            <a:r>
              <a:rPr lang="en-US" sz="1400" dirty="0" err="1">
                <a:latin typeface="Tahoma" pitchFamily="34" charset="0"/>
                <a:ea typeface="Tahoma" pitchFamily="34" charset="0"/>
                <a:cs typeface="Tahoma" pitchFamily="34" charset="0"/>
              </a:rPr>
              <a:t>Kawasan</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hutan</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gambut</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bebas</a:t>
            </a:r>
            <a:r>
              <a:rPr lang="en-US" sz="1400" dirty="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ijin</a:t>
            </a:r>
            <a:r>
              <a:rPr lang="en-US" sz="1400" dirty="0" smtClean="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seluas</a:t>
            </a:r>
            <a:r>
              <a:rPr lang="en-US" sz="1400" dirty="0">
                <a:latin typeface="Tahoma" pitchFamily="34" charset="0"/>
                <a:ea typeface="Tahoma" pitchFamily="34" charset="0"/>
                <a:cs typeface="Tahoma" pitchFamily="34" charset="0"/>
              </a:rPr>
              <a:t>  </a:t>
            </a:r>
            <a:r>
              <a:rPr lang="en-US" sz="1400" b="1" dirty="0" smtClean="0">
                <a:latin typeface="Tahoma" pitchFamily="34" charset="0"/>
                <a:ea typeface="Tahoma" pitchFamily="34" charset="0"/>
                <a:cs typeface="Tahoma" pitchFamily="34" charset="0"/>
              </a:rPr>
              <a:t>±2.2</a:t>
            </a:r>
            <a:r>
              <a:rPr lang="id-ID" sz="1400" b="1" dirty="0" smtClean="0">
                <a:latin typeface="Tahoma" pitchFamily="34" charset="0"/>
                <a:ea typeface="Tahoma" pitchFamily="34" charset="0"/>
                <a:cs typeface="Tahoma" pitchFamily="34" charset="0"/>
              </a:rPr>
              <a:t>44</a:t>
            </a:r>
            <a:r>
              <a:rPr lang="en-US" sz="1400" b="1" dirty="0" smtClean="0">
                <a:latin typeface="Tahoma" pitchFamily="34" charset="0"/>
                <a:ea typeface="Tahoma" pitchFamily="34" charset="0"/>
                <a:cs typeface="Tahoma" pitchFamily="34" charset="0"/>
              </a:rPr>
              <a:t>.</a:t>
            </a:r>
            <a:r>
              <a:rPr lang="id-ID" sz="1400" b="1" dirty="0" smtClean="0">
                <a:latin typeface="Tahoma" pitchFamily="34" charset="0"/>
                <a:ea typeface="Tahoma" pitchFamily="34" charset="0"/>
                <a:cs typeface="Tahoma" pitchFamily="34" charset="0"/>
              </a:rPr>
              <a:t>851</a:t>
            </a:r>
            <a:r>
              <a:rPr lang="en-US" sz="1400" b="1"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hektar</a:t>
            </a:r>
            <a:r>
              <a:rPr lang="en-US" sz="1400" dirty="0">
                <a:latin typeface="Tahoma" pitchFamily="34" charset="0"/>
                <a:ea typeface="Tahoma" pitchFamily="34" charset="0"/>
                <a:cs typeface="Tahoma" pitchFamily="34" charset="0"/>
              </a:rPr>
              <a:t>. (K.4</a:t>
            </a:r>
            <a:r>
              <a:rPr lang="en-US" sz="1400" dirty="0" smtClean="0">
                <a:latin typeface="Tahoma" pitchFamily="34" charset="0"/>
                <a:ea typeface="Tahoma" pitchFamily="34" charset="0"/>
                <a:cs typeface="Tahoma" pitchFamily="34" charset="0"/>
              </a:rPr>
              <a:t>)</a:t>
            </a:r>
          </a:p>
          <a:p>
            <a:pPr marL="285750" indent="-285750">
              <a:buFont typeface="Arial" pitchFamily="34" charset="0"/>
              <a:buChar char="•"/>
            </a:pPr>
            <a:r>
              <a:rPr lang="en-US" sz="1400" dirty="0" err="1">
                <a:latin typeface="Tahoma" panose="020B0604030504040204" pitchFamily="34" charset="0"/>
                <a:ea typeface="Tahoma" panose="020B0604030504040204" pitchFamily="34" charset="0"/>
                <a:cs typeface="Tahoma" panose="020B0604030504040204" pitchFamily="34" charset="0"/>
              </a:rPr>
              <a:t>Potensi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kemitraan</a:t>
            </a:r>
            <a:r>
              <a:rPr lang="en-US" sz="1400" dirty="0">
                <a:latin typeface="Tahoma" panose="020B0604030504040204" pitchFamily="34" charset="0"/>
                <a:ea typeface="Tahoma" panose="020B0604030504040204" pitchFamily="34" charset="0"/>
                <a:cs typeface="Tahoma" panose="020B0604030504040204" pitchFamily="34" charset="0"/>
              </a:rPr>
              <a:t>, 20% </a:t>
            </a:r>
            <a:r>
              <a:rPr lang="en-US" sz="1400" dirty="0" err="1">
                <a:latin typeface="Tahoma" panose="020B0604030504040204" pitchFamily="34" charset="0"/>
                <a:ea typeface="Tahoma" panose="020B0604030504040204" pitchFamily="34" charset="0"/>
                <a:cs typeface="Tahoma" panose="020B0604030504040204" pitchFamily="34" charset="0"/>
              </a:rPr>
              <a:t>dari</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luas</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pemegang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ijin</a:t>
            </a:r>
            <a:r>
              <a:rPr lang="en-US" sz="1400" dirty="0">
                <a:latin typeface="Tahoma" panose="020B0604030504040204" pitchFamily="34" charset="0"/>
                <a:ea typeface="Tahoma" panose="020B0604030504040204" pitchFamily="34" charset="0"/>
                <a:cs typeface="Tahoma" panose="020B0604030504040204" pitchFamily="34" charset="0"/>
              </a:rPr>
              <a:t> IUPHHK-HT (SK.2382/</a:t>
            </a:r>
            <a:r>
              <a:rPr lang="en-US" sz="1400" dirty="0" err="1">
                <a:latin typeface="Tahoma" panose="020B0604030504040204" pitchFamily="34" charset="0"/>
                <a:ea typeface="Tahoma" panose="020B0604030504040204" pitchFamily="34" charset="0"/>
                <a:cs typeface="Tahoma" panose="020B0604030504040204" pitchFamily="34" charset="0"/>
              </a:rPr>
              <a:t>Menhut</a:t>
            </a:r>
            <a:r>
              <a:rPr lang="en-US" sz="1400" dirty="0">
                <a:latin typeface="Tahoma" panose="020B0604030504040204" pitchFamily="34" charset="0"/>
                <a:ea typeface="Tahoma" panose="020B0604030504040204" pitchFamily="34" charset="0"/>
                <a:cs typeface="Tahoma" panose="020B0604030504040204" pitchFamily="34" charset="0"/>
              </a:rPr>
              <a:t>-VI/BRPUK/2015) </a:t>
            </a:r>
            <a:r>
              <a:rPr lang="en-US" sz="1400" dirty="0" err="1">
                <a:latin typeface="Tahoma" panose="020B0604030504040204" pitchFamily="34" charset="0"/>
                <a:ea typeface="Tahoma" panose="020B0604030504040204" pitchFamily="34" charset="0"/>
                <a:cs typeface="Tahoma" panose="020B0604030504040204" pitchFamily="34" charset="0"/>
              </a:rPr>
              <a:t>seluas</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±2.134.286 </a:t>
            </a:r>
            <a:r>
              <a:rPr lang="en-US" sz="1400" dirty="0" err="1">
                <a:latin typeface="Tahoma" panose="020B0604030504040204" pitchFamily="34" charset="0"/>
                <a:ea typeface="Tahoma" panose="020B0604030504040204" pitchFamily="34" charset="0"/>
                <a:cs typeface="Tahoma" panose="020B0604030504040204" pitchFamily="34" charset="0"/>
              </a:rPr>
              <a:t>hektar</a:t>
            </a:r>
            <a:r>
              <a:rPr lang="id-ID"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itchFamily="34" charset="0"/>
                <a:ea typeface="Tahoma" pitchFamily="34" charset="0"/>
                <a:cs typeface="Tahoma" pitchFamily="34" charset="0"/>
              </a:rPr>
              <a:t>(K.1.2)</a:t>
            </a:r>
            <a:endParaRPr lang="en-US" sz="1400" dirty="0">
              <a:latin typeface="Tahoma" pitchFamily="34" charset="0"/>
              <a:ea typeface="Tahoma" pitchFamily="34" charset="0"/>
              <a:cs typeface="Tahoma" pitchFamily="34" charset="0"/>
            </a:endParaRPr>
          </a:p>
        </p:txBody>
      </p:sp>
      <p:sp>
        <p:nvSpPr>
          <p:cNvPr id="5" name="Title 1"/>
          <p:cNvSpPr txBox="1">
            <a:spLocks/>
          </p:cNvSpPr>
          <p:nvPr/>
        </p:nvSpPr>
        <p:spPr>
          <a:xfrm>
            <a:off x="479648" y="0"/>
            <a:ext cx="8077200" cy="334962"/>
          </a:xfrm>
          <a:prstGeom prst="rect">
            <a:avLst/>
          </a:prstGeom>
        </p:spPr>
        <p:txBody>
          <a:bodyP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APA KRITERIA HUTAN P.S 12,7 JUTA HA ITU?</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650587285"/>
              </p:ext>
            </p:extLst>
          </p:nvPr>
        </p:nvGraphicFramePr>
        <p:xfrm>
          <a:off x="86440" y="300843"/>
          <a:ext cx="8950056" cy="5099798"/>
        </p:xfrm>
        <a:graphic>
          <a:graphicData uri="http://schemas.openxmlformats.org/drawingml/2006/table">
            <a:tbl>
              <a:tblPr firstRow="1" firstCol="1" bandRow="1">
                <a:tableStyleId>{5C22544A-7EE6-4342-B048-85BDC9FD1C3A}</a:tableStyleId>
              </a:tblPr>
              <a:tblGrid>
                <a:gridCol w="944828"/>
                <a:gridCol w="3998795"/>
                <a:gridCol w="1274774"/>
                <a:gridCol w="1365830"/>
                <a:gridCol w="1365829"/>
              </a:tblGrid>
              <a:tr h="599310">
                <a:tc rowSpan="2">
                  <a:txBody>
                    <a:bodyPr/>
                    <a:lstStyle/>
                    <a:p>
                      <a:pPr algn="ctr">
                        <a:lnSpc>
                          <a:spcPct val="115000"/>
                        </a:lnSpc>
                        <a:spcAft>
                          <a:spcPts val="0"/>
                        </a:spcAft>
                        <a:tabLst>
                          <a:tab pos="3733800" algn="l"/>
                        </a:tabLst>
                      </a:pPr>
                      <a:endParaRPr lang="id-ID" sz="1200" dirty="0">
                        <a:effectLst/>
                        <a:latin typeface="Tahoma" pitchFamily="34" charset="0"/>
                        <a:ea typeface="Tahoma" pitchFamily="34" charset="0"/>
                        <a:cs typeface="Tahoma" pitchFamily="34" charset="0"/>
                      </a:endParaRPr>
                    </a:p>
                  </a:txBody>
                  <a:tcPr marL="32084" marR="32084" marT="0" marB="0" anchor="ctr"/>
                </a:tc>
                <a:tc rowSpan="2">
                  <a:txBody>
                    <a:bodyPr/>
                    <a:lstStyle/>
                    <a:p>
                      <a:pPr algn="ctr">
                        <a:lnSpc>
                          <a:spcPct val="115000"/>
                        </a:lnSpc>
                        <a:spcAft>
                          <a:spcPts val="0"/>
                        </a:spcAft>
                        <a:tabLst>
                          <a:tab pos="3733800" algn="l"/>
                        </a:tabLst>
                      </a:pPr>
                      <a:r>
                        <a:rPr lang="en-US" sz="1200" dirty="0" err="1" smtClean="0">
                          <a:effectLst/>
                          <a:latin typeface="Tahoma" pitchFamily="34" charset="0"/>
                          <a:ea typeface="Tahoma" pitchFamily="34" charset="0"/>
                          <a:cs typeface="Tahoma" pitchFamily="34" charset="0"/>
                        </a:rPr>
                        <a:t>Kriteria</a:t>
                      </a:r>
                      <a:endParaRPr lang="id-ID" sz="1200" dirty="0">
                        <a:effectLst/>
                        <a:latin typeface="Tahoma" pitchFamily="34" charset="0"/>
                        <a:ea typeface="Tahoma" pitchFamily="34" charset="0"/>
                        <a:cs typeface="Tahoma" pitchFamily="34" charset="0"/>
                      </a:endParaRPr>
                    </a:p>
                  </a:txBody>
                  <a:tcPr marL="32084" marR="32084" marT="0" marB="0" anchor="ctr"/>
                </a:tc>
                <a:tc gridSpan="2">
                  <a:txBody>
                    <a:bodyPr/>
                    <a:lstStyle/>
                    <a:p>
                      <a:pPr algn="ctr">
                        <a:lnSpc>
                          <a:spcPct val="115000"/>
                        </a:lnSpc>
                        <a:spcAft>
                          <a:spcPts val="0"/>
                        </a:spcAft>
                        <a:tabLst>
                          <a:tab pos="3733800" algn="l"/>
                        </a:tabLst>
                      </a:pPr>
                      <a:r>
                        <a:rPr lang="en-US" sz="1200" dirty="0" err="1">
                          <a:effectLst/>
                          <a:latin typeface="Tahoma" pitchFamily="34" charset="0"/>
                          <a:ea typeface="Tahoma" pitchFamily="34" charset="0"/>
                          <a:cs typeface="Tahoma" pitchFamily="34" charset="0"/>
                        </a:rPr>
                        <a:t>Komposisi</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Kawasan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Hutan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dalam</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Usulan</a:t>
                      </a:r>
                      <a:r>
                        <a:rPr lang="en-US" sz="1200" dirty="0">
                          <a:effectLst/>
                          <a:latin typeface="Tahoma" pitchFamily="34" charset="0"/>
                          <a:ea typeface="Tahoma" pitchFamily="34" charset="0"/>
                          <a:cs typeface="Tahoma" pitchFamily="34" charset="0"/>
                        </a:rPr>
                        <a:t> PIAPS shapefile per </a:t>
                      </a:r>
                      <a:r>
                        <a:rPr lang="en-US" sz="1200" dirty="0" smtClean="0">
                          <a:effectLst/>
                          <a:latin typeface="Tahoma" pitchFamily="34" charset="0"/>
                          <a:ea typeface="Tahoma" pitchFamily="34" charset="0"/>
                          <a:cs typeface="Tahoma" pitchFamily="34" charset="0"/>
                        </a:rPr>
                        <a:t>8</a:t>
                      </a:r>
                      <a:r>
                        <a:rPr lang="en-US" sz="1200" baseline="0" dirty="0" smtClean="0">
                          <a:effectLst/>
                          <a:latin typeface="Tahoma" pitchFamily="34" charset="0"/>
                          <a:ea typeface="Tahoma" pitchFamily="34" charset="0"/>
                          <a:cs typeface="Tahoma" pitchFamily="34" charset="0"/>
                        </a:rPr>
                        <a:t> </a:t>
                      </a:r>
                      <a:r>
                        <a:rPr lang="en-US" sz="1200" baseline="0" dirty="0" err="1" smtClean="0">
                          <a:effectLst/>
                          <a:latin typeface="Tahoma" pitchFamily="34" charset="0"/>
                          <a:ea typeface="Tahoma" pitchFamily="34" charset="0"/>
                          <a:cs typeface="Tahoma" pitchFamily="34" charset="0"/>
                        </a:rPr>
                        <a:t>Desember</a:t>
                      </a:r>
                      <a:r>
                        <a:rPr lang="en-US" sz="1200" dirty="0" smtClean="0">
                          <a:effectLst/>
                          <a:latin typeface="Tahoma" pitchFamily="34" charset="0"/>
                          <a:ea typeface="Tahoma" pitchFamily="34" charset="0"/>
                          <a:cs typeface="Tahoma" pitchFamily="34" charset="0"/>
                        </a:rPr>
                        <a:t> </a:t>
                      </a:r>
                      <a:r>
                        <a:rPr lang="en-US" sz="1200" dirty="0">
                          <a:effectLst/>
                          <a:latin typeface="Tahoma" pitchFamily="34" charset="0"/>
                          <a:ea typeface="Tahoma" pitchFamily="34" charset="0"/>
                          <a:cs typeface="Tahoma" pitchFamily="34" charset="0"/>
                        </a:rPr>
                        <a:t>2015 (Ha)</a:t>
                      </a:r>
                      <a:endParaRPr lang="id-ID" sz="1200" dirty="0">
                        <a:effectLst/>
                        <a:latin typeface="Tahoma" pitchFamily="34" charset="0"/>
                        <a:ea typeface="Tahoma" pitchFamily="34" charset="0"/>
                        <a:cs typeface="Tahoma" pitchFamily="34" charset="0"/>
                      </a:endParaRPr>
                    </a:p>
                  </a:txBody>
                  <a:tcPr marL="32084" marR="32084" marT="0" marB="0"/>
                </a:tc>
                <a:tc hMerge="1">
                  <a:txBody>
                    <a:bodyPr/>
                    <a:lstStyle/>
                    <a:p>
                      <a:endParaRPr lang="id-ID"/>
                    </a:p>
                  </a:txBody>
                  <a:tcPr/>
                </a:tc>
                <a:tc rowSpan="2">
                  <a:txBody>
                    <a:bodyPr/>
                    <a:lstStyle/>
                    <a:p>
                      <a:pPr algn="ctr">
                        <a:lnSpc>
                          <a:spcPct val="115000"/>
                        </a:lnSpc>
                        <a:spcAft>
                          <a:spcPts val="0"/>
                        </a:spcAft>
                        <a:tabLst>
                          <a:tab pos="3733800" algn="l"/>
                        </a:tabLst>
                      </a:pPr>
                      <a:r>
                        <a:rPr lang="en-US" sz="1200" dirty="0" err="1">
                          <a:effectLst/>
                          <a:latin typeface="Tahoma" pitchFamily="34" charset="0"/>
                          <a:ea typeface="Tahoma" pitchFamily="34" charset="0"/>
                          <a:cs typeface="Tahoma" pitchFamily="34" charset="0"/>
                        </a:rPr>
                        <a:t>Jumlah</a:t>
                      </a:r>
                      <a:endParaRPr lang="id-ID" sz="1200" dirty="0">
                        <a:effectLst/>
                        <a:latin typeface="Tahoma" pitchFamily="34" charset="0"/>
                        <a:ea typeface="Tahoma" pitchFamily="34" charset="0"/>
                        <a:cs typeface="Tahoma" pitchFamily="34" charset="0"/>
                      </a:endParaRPr>
                    </a:p>
                  </a:txBody>
                  <a:tcPr marL="32084" marR="32084" marT="0" marB="0" anchor="ctr"/>
                </a:tc>
              </a:tr>
              <a:tr h="203404">
                <a:tc vMerge="1">
                  <a:txBody>
                    <a:bodyPr/>
                    <a:lstStyle/>
                    <a:p>
                      <a:endParaRPr lang="id-ID"/>
                    </a:p>
                  </a:txBody>
                  <a:tcPr/>
                </a:tc>
                <a:tc vMerge="1">
                  <a:txBody>
                    <a:bodyPr/>
                    <a:lstStyle/>
                    <a:p>
                      <a:endParaRPr lang="id-ID"/>
                    </a:p>
                  </a:txBody>
                  <a:tcPr/>
                </a:tc>
                <a:tc>
                  <a:txBody>
                    <a:bodyPr/>
                    <a:lstStyle/>
                    <a:p>
                      <a:pPr algn="ctr">
                        <a:lnSpc>
                          <a:spcPct val="115000"/>
                        </a:lnSpc>
                        <a:spcAft>
                          <a:spcPts val="0"/>
                        </a:spcAft>
                        <a:tabLst>
                          <a:tab pos="3733800" algn="l"/>
                        </a:tabLst>
                      </a:pPr>
                      <a:r>
                        <a:rPr lang="en-US" sz="1200" dirty="0">
                          <a:effectLst/>
                          <a:latin typeface="Tahoma" pitchFamily="34" charset="0"/>
                          <a:ea typeface="Tahoma" pitchFamily="34" charset="0"/>
                          <a:cs typeface="Tahoma" pitchFamily="34" charset="0"/>
                        </a:rPr>
                        <a:t>HL</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ctr">
                        <a:lnSpc>
                          <a:spcPct val="115000"/>
                        </a:lnSpc>
                        <a:spcAft>
                          <a:spcPts val="0"/>
                        </a:spcAft>
                        <a:tabLst>
                          <a:tab pos="3733800" algn="l"/>
                        </a:tabLst>
                      </a:pPr>
                      <a:r>
                        <a:rPr lang="en-US" sz="1200" dirty="0">
                          <a:effectLst/>
                          <a:latin typeface="Tahoma" pitchFamily="34" charset="0"/>
                          <a:ea typeface="Tahoma" pitchFamily="34" charset="0"/>
                          <a:cs typeface="Tahoma" pitchFamily="34" charset="0"/>
                        </a:rPr>
                        <a:t>HP</a:t>
                      </a:r>
                      <a:endParaRPr lang="id-ID" sz="1200" dirty="0">
                        <a:effectLst/>
                        <a:latin typeface="Tahoma" pitchFamily="34" charset="0"/>
                        <a:ea typeface="Tahoma" pitchFamily="34" charset="0"/>
                        <a:cs typeface="Tahoma" pitchFamily="34" charset="0"/>
                      </a:endParaRPr>
                    </a:p>
                  </a:txBody>
                  <a:tcPr marL="32084" marR="32084" marT="0" marB="0"/>
                </a:tc>
                <a:tc vMerge="1">
                  <a:txBody>
                    <a:bodyPr/>
                    <a:lstStyle/>
                    <a:p>
                      <a:endParaRPr lang="id-ID"/>
                    </a:p>
                  </a:txBody>
                  <a:tcPr/>
                </a:tc>
              </a:tr>
              <a:tr h="894556">
                <a:tc>
                  <a:txBody>
                    <a:bodyPr/>
                    <a:lstStyle/>
                    <a:p>
                      <a:pPr algn="ctr">
                        <a:lnSpc>
                          <a:spcPct val="115000"/>
                        </a:lnSpc>
                        <a:spcAft>
                          <a:spcPts val="0"/>
                        </a:spcAft>
                        <a:tabLst>
                          <a:tab pos="3733800" algn="l"/>
                        </a:tabLst>
                      </a:pPr>
                      <a:r>
                        <a:rPr lang="en-US" sz="1200" dirty="0">
                          <a:effectLst/>
                          <a:latin typeface="Tahoma" pitchFamily="34" charset="0"/>
                          <a:ea typeface="Tahoma" pitchFamily="34" charset="0"/>
                          <a:cs typeface="Tahoma" pitchFamily="34" charset="0"/>
                        </a:rPr>
                        <a:t>K.1.1</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marL="342900" lvl="0" indent="-342900">
                        <a:lnSpc>
                          <a:spcPct val="115000"/>
                        </a:lnSpc>
                        <a:spcAft>
                          <a:spcPts val="0"/>
                        </a:spcAft>
                        <a:buFont typeface="+mj-lt"/>
                        <a:buAutoNum type="alphaLcPeriod"/>
                        <a:tabLst>
                          <a:tab pos="3733800" algn="l"/>
                        </a:tabLst>
                      </a:pPr>
                      <a:r>
                        <a:rPr lang="en-US" sz="1200" dirty="0" err="1">
                          <a:effectLst/>
                          <a:latin typeface="Tahoma" pitchFamily="34" charset="0"/>
                          <a:ea typeface="Tahoma" pitchFamily="34" charset="0"/>
                          <a:cs typeface="Tahoma" pitchFamily="34" charset="0"/>
                        </a:rPr>
                        <a:t>Kawasan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Hutan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Produksi</a:t>
                      </a:r>
                      <a:r>
                        <a:rPr lang="en-US" sz="1200" dirty="0">
                          <a:effectLst/>
                          <a:latin typeface="Tahoma" pitchFamily="34" charset="0"/>
                          <a:ea typeface="Tahoma" pitchFamily="34" charset="0"/>
                          <a:cs typeface="Tahoma" pitchFamily="34" charset="0"/>
                        </a:rPr>
                        <a:t> yang </a:t>
                      </a:r>
                      <a:r>
                        <a:rPr lang="en-US" sz="1200" dirty="0" err="1">
                          <a:effectLst/>
                          <a:latin typeface="Tahoma" pitchFamily="34" charset="0"/>
                          <a:ea typeface="Tahoma" pitchFamily="34" charset="0"/>
                          <a:cs typeface="Tahoma" pitchFamily="34" charset="0"/>
                        </a:rPr>
                        <a:t>diarahkan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untuk</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Kelola</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Sosial</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pada</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Peta</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Arahan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Pemanfaatan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Hutan</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Produksi</a:t>
                      </a:r>
                      <a:r>
                        <a:rPr lang="en-US" sz="1200" dirty="0">
                          <a:effectLst/>
                          <a:latin typeface="Tahoma" pitchFamily="34" charset="0"/>
                          <a:ea typeface="Tahoma" pitchFamily="34" charset="0"/>
                          <a:cs typeface="Tahoma" pitchFamily="34" charset="0"/>
                        </a:rPr>
                        <a:t>  yang </a:t>
                      </a:r>
                      <a:r>
                        <a:rPr lang="en-US" sz="1200" dirty="0" err="1">
                          <a:effectLst/>
                          <a:latin typeface="Tahoma" pitchFamily="34" charset="0"/>
                          <a:ea typeface="Tahoma" pitchFamily="34" charset="0"/>
                          <a:cs typeface="Tahoma" pitchFamily="34" charset="0"/>
                        </a:rPr>
                        <a:t>tidak</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dibebani</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izin</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4.122</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4.011.635</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4.015.757</a:t>
                      </a:r>
                      <a:endParaRPr lang="id-ID" sz="1200" dirty="0">
                        <a:effectLst/>
                        <a:latin typeface="Tahoma" pitchFamily="34" charset="0"/>
                        <a:ea typeface="Tahoma" pitchFamily="34" charset="0"/>
                        <a:cs typeface="Tahoma" pitchFamily="34" charset="0"/>
                      </a:endParaRPr>
                    </a:p>
                  </a:txBody>
                  <a:tcPr marL="32084" marR="32084" marT="0" marB="0"/>
                </a:tc>
              </a:tr>
              <a:tr h="478790">
                <a:tc>
                  <a:txBody>
                    <a:bodyPr/>
                    <a:lstStyle/>
                    <a:p>
                      <a:pPr algn="ctr">
                        <a:lnSpc>
                          <a:spcPct val="115000"/>
                        </a:lnSpc>
                        <a:spcAft>
                          <a:spcPts val="0"/>
                        </a:spcAft>
                        <a:tabLst>
                          <a:tab pos="3733800" algn="l"/>
                        </a:tabLst>
                      </a:pPr>
                      <a:r>
                        <a:rPr lang="en-US" sz="1200">
                          <a:effectLst/>
                          <a:latin typeface="Tahoma" pitchFamily="34" charset="0"/>
                          <a:ea typeface="Tahoma" pitchFamily="34" charset="0"/>
                          <a:cs typeface="Tahoma" pitchFamily="34" charset="0"/>
                        </a:rPr>
                        <a:t> </a:t>
                      </a:r>
                      <a:endParaRPr lang="id-ID" sz="1200">
                        <a:effectLst/>
                        <a:latin typeface="Tahoma" pitchFamily="34" charset="0"/>
                        <a:ea typeface="Tahoma" pitchFamily="34" charset="0"/>
                        <a:cs typeface="Tahoma" pitchFamily="34" charset="0"/>
                      </a:endParaRPr>
                    </a:p>
                  </a:txBody>
                  <a:tcPr marL="32084" marR="32084" marT="0" marB="0"/>
                </a:tc>
                <a:tc>
                  <a:txBody>
                    <a:bodyPr/>
                    <a:lstStyle/>
                    <a:p>
                      <a:pPr marL="0" lvl="0" indent="0">
                        <a:lnSpc>
                          <a:spcPct val="115000"/>
                        </a:lnSpc>
                        <a:spcAft>
                          <a:spcPts val="0"/>
                        </a:spcAft>
                        <a:buFont typeface="+mj-lt"/>
                        <a:buNone/>
                        <a:tabLst>
                          <a:tab pos="3733800" algn="l"/>
                        </a:tabLst>
                      </a:pPr>
                      <a:r>
                        <a:rPr lang="id-ID" sz="1200" dirty="0" smtClean="0">
                          <a:effectLst/>
                          <a:latin typeface="Tahoma" pitchFamily="34" charset="0"/>
                          <a:ea typeface="Tahoma" pitchFamily="34" charset="0"/>
                          <a:cs typeface="Tahoma" pitchFamily="34" charset="0"/>
                        </a:rPr>
                        <a:t>b.</a:t>
                      </a:r>
                      <a:r>
                        <a:rPr lang="id-ID" sz="1200" baseline="0" dirty="0" smtClean="0">
                          <a:effectLst/>
                          <a:latin typeface="Tahoma" pitchFamily="34" charset="0"/>
                          <a:ea typeface="Tahoma" pitchFamily="34" charset="0"/>
                          <a:cs typeface="Tahoma" pitchFamily="34" charset="0"/>
                        </a:rPr>
                        <a:t>     </a:t>
                      </a:r>
                      <a:r>
                        <a:rPr lang="en-US" sz="1200" dirty="0" err="1" smtClean="0">
                          <a:effectLst/>
                          <a:latin typeface="Tahoma" pitchFamily="34" charset="0"/>
                          <a:ea typeface="Tahoma" pitchFamily="34" charset="0"/>
                          <a:cs typeface="Tahoma" pitchFamily="34" charset="0"/>
                        </a:rPr>
                        <a:t>Lokasi</a:t>
                      </a:r>
                      <a:r>
                        <a:rPr lang="en-US" sz="1200" dirty="0" smtClean="0">
                          <a:effectLst/>
                          <a:latin typeface="Tahoma" pitchFamily="34" charset="0"/>
                          <a:ea typeface="Tahoma" pitchFamily="34" charset="0"/>
                          <a:cs typeface="Tahoma" pitchFamily="34" charset="0"/>
                        </a:rPr>
                        <a:t> </a:t>
                      </a:r>
                      <a:r>
                        <a:rPr lang="en-US" sz="1200" dirty="0">
                          <a:effectLst/>
                          <a:latin typeface="Tahoma" pitchFamily="34" charset="0"/>
                          <a:ea typeface="Tahoma" pitchFamily="34" charset="0"/>
                          <a:cs typeface="Tahoma" pitchFamily="34" charset="0"/>
                        </a:rPr>
                        <a:t>yang  </a:t>
                      </a:r>
                      <a:r>
                        <a:rPr lang="en-US" sz="1200" dirty="0" err="1">
                          <a:effectLst/>
                          <a:latin typeface="Tahoma" pitchFamily="34" charset="0"/>
                          <a:ea typeface="Tahoma" pitchFamily="34" charset="0"/>
                          <a:cs typeface="Tahoma" pitchFamily="34" charset="0"/>
                        </a:rPr>
                        <a:t>tidak</a:t>
                      </a:r>
                      <a:r>
                        <a:rPr lang="en-US" sz="1200" dirty="0">
                          <a:effectLst/>
                          <a:latin typeface="Tahoma" pitchFamily="34" charset="0"/>
                          <a:ea typeface="Tahoma" pitchFamily="34" charset="0"/>
                          <a:cs typeface="Tahoma" pitchFamily="34" charset="0"/>
                        </a:rPr>
                        <a:t> </a:t>
                      </a:r>
                      <a:r>
                        <a:rPr lang="en-US" sz="1200" dirty="0" err="1">
                          <a:effectLst/>
                          <a:latin typeface="Tahoma" pitchFamily="34" charset="0"/>
                          <a:ea typeface="Tahoma" pitchFamily="34" charset="0"/>
                          <a:cs typeface="Tahoma" pitchFamily="34" charset="0"/>
                        </a:rPr>
                        <a:t>termasuk</a:t>
                      </a:r>
                      <a:r>
                        <a:rPr lang="en-US" sz="1200" dirty="0">
                          <a:effectLst/>
                          <a:latin typeface="Tahoma" pitchFamily="34" charset="0"/>
                          <a:ea typeface="Tahoma" pitchFamily="34" charset="0"/>
                          <a:cs typeface="Tahoma" pitchFamily="34" charset="0"/>
                        </a:rPr>
                        <a:t> TORA di 4 </a:t>
                      </a:r>
                      <a:r>
                        <a:rPr lang="id-ID" sz="1200" dirty="0" smtClean="0">
                          <a:effectLst/>
                          <a:latin typeface="Tahoma" pitchFamily="34" charset="0"/>
                          <a:ea typeface="Tahoma" pitchFamily="34" charset="0"/>
                          <a:cs typeface="Tahoma" pitchFamily="34" charset="0"/>
                        </a:rPr>
                        <a:t> </a:t>
                      </a:r>
                    </a:p>
                    <a:p>
                      <a:pPr marL="0" lvl="0" indent="0">
                        <a:lnSpc>
                          <a:spcPct val="115000"/>
                        </a:lnSpc>
                        <a:spcAft>
                          <a:spcPts val="0"/>
                        </a:spcAft>
                        <a:buFont typeface="+mj-lt"/>
                        <a:buNone/>
                        <a:tabLst>
                          <a:tab pos="3733800" algn="l"/>
                        </a:tabLst>
                      </a:pPr>
                      <a:r>
                        <a:rPr lang="id-ID" sz="1200" dirty="0" smtClean="0">
                          <a:effectLst/>
                          <a:latin typeface="Tahoma" pitchFamily="34" charset="0"/>
                          <a:ea typeface="Tahoma" pitchFamily="34" charset="0"/>
                          <a:cs typeface="Tahoma" pitchFamily="34" charset="0"/>
                        </a:rPr>
                        <a:t>        </a:t>
                      </a:r>
                      <a:r>
                        <a:rPr lang="en-US" sz="1200" dirty="0" err="1" smtClean="0">
                          <a:effectLst/>
                          <a:latin typeface="Tahoma" pitchFamily="34" charset="0"/>
                          <a:ea typeface="Tahoma" pitchFamily="34" charset="0"/>
                          <a:cs typeface="Tahoma" pitchFamily="34" charset="0"/>
                        </a:rPr>
                        <a:t>Provinsi</a:t>
                      </a:r>
                      <a:r>
                        <a:rPr lang="en-US" sz="1200" dirty="0" smtClean="0">
                          <a:effectLst/>
                          <a:latin typeface="Tahoma" pitchFamily="34" charset="0"/>
                          <a:ea typeface="Tahoma" pitchFamily="34" charset="0"/>
                          <a:cs typeface="Tahoma" pitchFamily="34" charset="0"/>
                        </a:rPr>
                        <a:t> </a:t>
                      </a:r>
                      <a:r>
                        <a:rPr lang="en-US" sz="1200" dirty="0">
                          <a:effectLst/>
                          <a:latin typeface="Tahoma" pitchFamily="34" charset="0"/>
                          <a:ea typeface="Tahoma" pitchFamily="34" charset="0"/>
                          <a:cs typeface="Tahoma" pitchFamily="34" charset="0"/>
                        </a:rPr>
                        <a:t>(</a:t>
                      </a:r>
                      <a:r>
                        <a:rPr lang="en-US" sz="1200" dirty="0" err="1">
                          <a:effectLst/>
                          <a:latin typeface="Tahoma" pitchFamily="34" charset="0"/>
                          <a:ea typeface="Tahoma" pitchFamily="34" charset="0"/>
                          <a:cs typeface="Tahoma" pitchFamily="34" charset="0"/>
                        </a:rPr>
                        <a:t>Kalsel</a:t>
                      </a:r>
                      <a:r>
                        <a:rPr lang="en-US" sz="1200" dirty="0">
                          <a:effectLst/>
                          <a:latin typeface="Tahoma" pitchFamily="34" charset="0"/>
                          <a:ea typeface="Tahoma" pitchFamily="34" charset="0"/>
                          <a:cs typeface="Tahoma" pitchFamily="34" charset="0"/>
                        </a:rPr>
                        <a:t>, NTB, Lampung, Bali)</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44.815</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107.292</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152.107</a:t>
                      </a:r>
                      <a:endParaRPr lang="id-ID" sz="1200" dirty="0">
                        <a:effectLst/>
                        <a:latin typeface="Tahoma" pitchFamily="34" charset="0"/>
                        <a:ea typeface="Tahoma" pitchFamily="34" charset="0"/>
                        <a:cs typeface="Tahoma" pitchFamily="34" charset="0"/>
                      </a:endParaRPr>
                    </a:p>
                  </a:txBody>
                  <a:tcPr marL="32084" marR="32084" marT="0" marB="0"/>
                </a:tc>
              </a:tr>
              <a:tr h="478790">
                <a:tc>
                  <a:txBody>
                    <a:bodyPr/>
                    <a:lstStyle/>
                    <a:p>
                      <a:pPr algn="ctr">
                        <a:lnSpc>
                          <a:spcPct val="115000"/>
                        </a:lnSpc>
                        <a:spcAft>
                          <a:spcPts val="0"/>
                        </a:spcAft>
                        <a:tabLst>
                          <a:tab pos="3733800" algn="l"/>
                        </a:tabLst>
                      </a:pPr>
                      <a:r>
                        <a:rPr lang="en-US" sz="1200" dirty="0">
                          <a:effectLst/>
                          <a:latin typeface="Tahoma" pitchFamily="34" charset="0"/>
                          <a:ea typeface="Tahoma" pitchFamily="34" charset="0"/>
                          <a:cs typeface="Tahoma" pitchFamily="34" charset="0"/>
                        </a:rPr>
                        <a:t>K.2.2</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nSpc>
                          <a:spcPct val="115000"/>
                        </a:lnSpc>
                        <a:spcAft>
                          <a:spcPts val="0"/>
                        </a:spcAft>
                        <a:tabLst>
                          <a:tab pos="3733800" algn="l"/>
                        </a:tabLst>
                      </a:pPr>
                      <a:r>
                        <a:rPr lang="en-US" sz="1200">
                          <a:effectLst/>
                          <a:latin typeface="Tahoma" pitchFamily="34" charset="0"/>
                          <a:ea typeface="Tahoma" pitchFamily="34" charset="0"/>
                          <a:cs typeface="Tahoma" pitchFamily="34" charset="0"/>
                        </a:rPr>
                        <a:t>Sistem Hutan Kerakyatan yang dipetakan oleh JKPP/KPSHK</a:t>
                      </a:r>
                      <a:endParaRPr lang="id-ID" sz="120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1.141.483</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563.912</a:t>
                      </a:r>
                      <a:endParaRPr lang="id-ID" sz="1200" dirty="0">
                        <a:effectLst/>
                        <a:latin typeface="Tahoma" pitchFamily="34" charset="0"/>
                        <a:ea typeface="Tahoma" pitchFamily="34" charset="0"/>
                        <a:cs typeface="Tahoma" pitchFamily="34" charset="0"/>
                      </a:endParaRPr>
                    </a:p>
                    <a:p>
                      <a:pPr algn="r">
                        <a:lnSpc>
                          <a:spcPct val="115000"/>
                        </a:lnSpc>
                        <a:spcAft>
                          <a:spcPts val="0"/>
                        </a:spcAft>
                      </a:pPr>
                      <a:r>
                        <a:rPr lang="en-US" sz="1200" dirty="0">
                          <a:effectLst/>
                          <a:latin typeface="Tahoma" pitchFamily="34" charset="0"/>
                          <a:ea typeface="Tahoma" pitchFamily="34" charset="0"/>
                          <a:cs typeface="Tahoma" pitchFamily="34" charset="0"/>
                        </a:rPr>
                        <a:t> </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1.705.395</a:t>
                      </a:r>
                      <a:endParaRPr lang="id-ID" sz="1200" dirty="0">
                        <a:effectLst/>
                        <a:latin typeface="Tahoma" pitchFamily="34" charset="0"/>
                        <a:ea typeface="Tahoma" pitchFamily="34" charset="0"/>
                        <a:cs typeface="Tahoma" pitchFamily="34" charset="0"/>
                      </a:endParaRPr>
                    </a:p>
                  </a:txBody>
                  <a:tcPr marL="32084" marR="32084" marT="0" marB="0"/>
                </a:tc>
              </a:tr>
              <a:tr h="473788">
                <a:tc>
                  <a:txBody>
                    <a:bodyPr/>
                    <a:lstStyle/>
                    <a:p>
                      <a:pPr algn="ctr">
                        <a:lnSpc>
                          <a:spcPct val="115000"/>
                        </a:lnSpc>
                        <a:spcAft>
                          <a:spcPts val="0"/>
                        </a:spcAft>
                        <a:tabLst>
                          <a:tab pos="3733800" algn="l"/>
                        </a:tabLst>
                      </a:pPr>
                      <a:r>
                        <a:rPr lang="en-US" sz="1200">
                          <a:effectLst/>
                          <a:latin typeface="Tahoma" pitchFamily="34" charset="0"/>
                          <a:ea typeface="Tahoma" pitchFamily="34" charset="0"/>
                          <a:cs typeface="Tahoma" pitchFamily="34" charset="0"/>
                        </a:rPr>
                        <a:t>K.3</a:t>
                      </a:r>
                      <a:endParaRPr lang="id-ID" sz="1200">
                        <a:effectLst/>
                        <a:latin typeface="Tahoma" pitchFamily="34" charset="0"/>
                        <a:ea typeface="Tahoma" pitchFamily="34" charset="0"/>
                        <a:cs typeface="Tahoma" pitchFamily="34" charset="0"/>
                      </a:endParaRPr>
                    </a:p>
                  </a:txBody>
                  <a:tcPr marL="32084" marR="32084" marT="0" marB="0"/>
                </a:tc>
                <a:tc>
                  <a:txBody>
                    <a:bodyPr/>
                    <a:lstStyle/>
                    <a:p>
                      <a:pPr>
                        <a:lnSpc>
                          <a:spcPct val="115000"/>
                        </a:lnSpc>
                        <a:spcAft>
                          <a:spcPts val="0"/>
                        </a:spcAft>
                        <a:tabLst>
                          <a:tab pos="3733800" algn="l"/>
                        </a:tabLst>
                      </a:pPr>
                      <a:r>
                        <a:rPr lang="en-US" sz="1200" dirty="0" err="1">
                          <a:effectLst/>
                          <a:latin typeface="Tahoma" pitchFamily="34" charset="0"/>
                          <a:ea typeface="Tahoma" pitchFamily="34" charset="0"/>
                          <a:cs typeface="Tahoma" pitchFamily="34" charset="0"/>
                        </a:rPr>
                        <a:t>Usulan</a:t>
                      </a:r>
                      <a:r>
                        <a:rPr lang="en-US" sz="1200" dirty="0">
                          <a:effectLst/>
                          <a:latin typeface="Tahoma" pitchFamily="34" charset="0"/>
                          <a:ea typeface="Tahoma" pitchFamily="34" charset="0"/>
                          <a:cs typeface="Tahoma" pitchFamily="34" charset="0"/>
                        </a:rPr>
                        <a:t> PS (</a:t>
                      </a:r>
                      <a:r>
                        <a:rPr lang="en-US" sz="1200" dirty="0" err="1">
                          <a:effectLst/>
                          <a:latin typeface="Tahoma" pitchFamily="34" charset="0"/>
                          <a:ea typeface="Tahoma" pitchFamily="34" charset="0"/>
                          <a:cs typeface="Tahoma" pitchFamily="34" charset="0"/>
                        </a:rPr>
                        <a:t>HKm</a:t>
                      </a:r>
                      <a:r>
                        <a:rPr lang="en-US" sz="1200" dirty="0">
                          <a:effectLst/>
                          <a:latin typeface="Tahoma" pitchFamily="34" charset="0"/>
                          <a:ea typeface="Tahoma" pitchFamily="34" charset="0"/>
                          <a:cs typeface="Tahoma" pitchFamily="34" charset="0"/>
                        </a:rPr>
                        <a:t>, HD, HTR) yang </a:t>
                      </a:r>
                      <a:r>
                        <a:rPr lang="en-US" sz="1200" dirty="0" err="1">
                          <a:effectLst/>
                          <a:latin typeface="Tahoma" pitchFamily="34" charset="0"/>
                          <a:ea typeface="Tahoma" pitchFamily="34" charset="0"/>
                          <a:cs typeface="Tahoma" pitchFamily="34" charset="0"/>
                        </a:rPr>
                        <a:t>sedang</a:t>
                      </a:r>
                      <a:r>
                        <a:rPr lang="en-US" sz="1200" dirty="0">
                          <a:effectLst/>
                          <a:latin typeface="Tahoma" pitchFamily="34" charset="0"/>
                          <a:ea typeface="Tahoma" pitchFamily="34" charset="0"/>
                          <a:cs typeface="Tahoma" pitchFamily="34" charset="0"/>
                        </a:rPr>
                        <a:t> </a:t>
                      </a:r>
                      <a:r>
                        <a:rPr lang="en-US" sz="1200" dirty="0" err="1" smtClean="0">
                          <a:effectLst/>
                          <a:latin typeface="Tahoma" pitchFamily="34" charset="0"/>
                          <a:ea typeface="Tahoma" pitchFamily="34" charset="0"/>
                          <a:cs typeface="Tahoma" pitchFamily="34" charset="0"/>
                        </a:rPr>
                        <a:t>berproses</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1.976.807</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1.255.583</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3.232.390</a:t>
                      </a:r>
                      <a:endParaRPr lang="id-ID" sz="1200" dirty="0">
                        <a:effectLst/>
                        <a:latin typeface="Tahoma" pitchFamily="34" charset="0"/>
                        <a:ea typeface="Tahoma" pitchFamily="34" charset="0"/>
                        <a:cs typeface="Tahoma" pitchFamily="34" charset="0"/>
                      </a:endParaRPr>
                    </a:p>
                  </a:txBody>
                  <a:tcPr marL="32084" marR="32084" marT="0" marB="0"/>
                </a:tc>
              </a:tr>
              <a:tr h="236239">
                <a:tc gridSpan="2">
                  <a:txBody>
                    <a:bodyPr/>
                    <a:lstStyle/>
                    <a:p>
                      <a:pPr algn="ctr">
                        <a:lnSpc>
                          <a:spcPct val="115000"/>
                        </a:lnSpc>
                        <a:spcAft>
                          <a:spcPts val="0"/>
                        </a:spcAft>
                        <a:tabLst>
                          <a:tab pos="3733800" algn="l"/>
                        </a:tabLst>
                      </a:pPr>
                      <a:r>
                        <a:rPr lang="id-ID" sz="1200" b="1" dirty="0">
                          <a:effectLst/>
                          <a:latin typeface="Tahoma" pitchFamily="34" charset="0"/>
                          <a:ea typeface="Tahoma" pitchFamily="34" charset="0"/>
                          <a:cs typeface="Tahoma" pitchFamily="34" charset="0"/>
                        </a:rPr>
                        <a:t>JUMLAH</a:t>
                      </a:r>
                      <a:r>
                        <a:rPr lang="en-US" sz="1200" b="1" dirty="0">
                          <a:effectLst/>
                          <a:latin typeface="Tahoma" pitchFamily="34" charset="0"/>
                          <a:ea typeface="Tahoma" pitchFamily="34" charset="0"/>
                          <a:cs typeface="Tahoma" pitchFamily="34" charset="0"/>
                        </a:rPr>
                        <a:t> I</a:t>
                      </a:r>
                      <a:endParaRPr lang="id-ID" sz="1200" b="1" dirty="0">
                        <a:effectLst/>
                        <a:latin typeface="Tahoma" pitchFamily="34" charset="0"/>
                        <a:ea typeface="Tahoma" pitchFamily="34" charset="0"/>
                        <a:cs typeface="Tahoma" pitchFamily="34" charset="0"/>
                      </a:endParaRPr>
                    </a:p>
                  </a:txBody>
                  <a:tcPr marL="32084" marR="32084" marT="0" marB="0"/>
                </a:tc>
                <a:tc hMerge="1">
                  <a:txBody>
                    <a:bodyPr/>
                    <a:lstStyle/>
                    <a:p>
                      <a:endParaRPr lang="id-ID"/>
                    </a:p>
                  </a:txBody>
                  <a:tcPr/>
                </a:tc>
                <a:tc>
                  <a:txBody>
                    <a:bodyPr/>
                    <a:lstStyle/>
                    <a:p>
                      <a:pPr algn="r">
                        <a:lnSpc>
                          <a:spcPct val="115000"/>
                        </a:lnSpc>
                        <a:spcAft>
                          <a:spcPts val="0"/>
                        </a:spcAft>
                        <a:tabLst>
                          <a:tab pos="3733800" algn="l"/>
                        </a:tabLst>
                      </a:pPr>
                      <a:r>
                        <a:rPr lang="en-US" sz="1200" b="1" dirty="0" smtClean="0">
                          <a:effectLst/>
                          <a:latin typeface="Tahoma" pitchFamily="34" charset="0"/>
                          <a:ea typeface="Tahoma" pitchFamily="34" charset="0"/>
                          <a:cs typeface="Tahoma" pitchFamily="34" charset="0"/>
                        </a:rPr>
                        <a:t>3.167.227</a:t>
                      </a: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b="1" dirty="0" smtClean="0">
                          <a:effectLst/>
                          <a:latin typeface="Tahoma" pitchFamily="34" charset="0"/>
                          <a:ea typeface="Tahoma" pitchFamily="34" charset="0"/>
                          <a:cs typeface="Tahoma" pitchFamily="34" charset="0"/>
                        </a:rPr>
                        <a:t>5.938.422</a:t>
                      </a: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b="1" dirty="0" smtClean="0">
                          <a:effectLst/>
                          <a:latin typeface="Tahoma" pitchFamily="34" charset="0"/>
                          <a:ea typeface="Tahoma" pitchFamily="34" charset="0"/>
                          <a:cs typeface="Tahoma" pitchFamily="34" charset="0"/>
                        </a:rPr>
                        <a:t>9.105.649</a:t>
                      </a:r>
                      <a:endParaRPr lang="id-ID" sz="1200" b="1" dirty="0">
                        <a:effectLst/>
                        <a:latin typeface="Tahoma" pitchFamily="34" charset="0"/>
                        <a:ea typeface="Tahoma" pitchFamily="34" charset="0"/>
                        <a:cs typeface="Tahoma" pitchFamily="34" charset="0"/>
                      </a:endParaRPr>
                    </a:p>
                  </a:txBody>
                  <a:tcPr marL="32084" marR="32084" marT="0" marB="0"/>
                </a:tc>
              </a:tr>
              <a:tr h="448079">
                <a:tc>
                  <a:txBody>
                    <a:bodyPr/>
                    <a:lstStyle/>
                    <a:p>
                      <a:pPr algn="ctr">
                        <a:lnSpc>
                          <a:spcPct val="115000"/>
                        </a:lnSpc>
                        <a:spcAft>
                          <a:spcPts val="0"/>
                        </a:spcAft>
                        <a:tabLst>
                          <a:tab pos="3733800" algn="l"/>
                        </a:tabLst>
                      </a:pPr>
                      <a:r>
                        <a:rPr lang="en-US" sz="1200">
                          <a:effectLst/>
                          <a:latin typeface="Tahoma" pitchFamily="34" charset="0"/>
                          <a:ea typeface="Tahoma" pitchFamily="34" charset="0"/>
                          <a:cs typeface="Tahoma" pitchFamily="34" charset="0"/>
                        </a:rPr>
                        <a:t>K.4</a:t>
                      </a:r>
                      <a:endParaRPr lang="id-ID" sz="1200">
                        <a:effectLst/>
                        <a:latin typeface="Tahoma" pitchFamily="34" charset="0"/>
                        <a:ea typeface="Tahoma" pitchFamily="34" charset="0"/>
                        <a:cs typeface="Tahoma" pitchFamily="34" charset="0"/>
                      </a:endParaRPr>
                    </a:p>
                  </a:txBody>
                  <a:tcPr marL="32084" marR="32084" marT="0" marB="0"/>
                </a:tc>
                <a:tc>
                  <a:txBody>
                    <a:bodyPr/>
                    <a:lstStyle/>
                    <a:p>
                      <a:pPr>
                        <a:lnSpc>
                          <a:spcPct val="115000"/>
                        </a:lnSpc>
                        <a:spcAft>
                          <a:spcPts val="0"/>
                        </a:spcAft>
                        <a:tabLst>
                          <a:tab pos="3733800" algn="l"/>
                        </a:tabLst>
                      </a:pPr>
                      <a:r>
                        <a:rPr lang="en-US" sz="1200" dirty="0">
                          <a:effectLst/>
                          <a:latin typeface="Tahoma" pitchFamily="34" charset="0"/>
                          <a:ea typeface="Tahoma" pitchFamily="34" charset="0"/>
                          <a:cs typeface="Tahoma" pitchFamily="34" charset="0"/>
                        </a:rPr>
                        <a:t>G</a:t>
                      </a:r>
                      <a:r>
                        <a:rPr lang="id-ID" sz="1200" dirty="0">
                          <a:effectLst/>
                          <a:latin typeface="Tahoma" pitchFamily="34" charset="0"/>
                          <a:ea typeface="Tahoma" pitchFamily="34" charset="0"/>
                          <a:cs typeface="Tahoma" pitchFamily="34" charset="0"/>
                        </a:rPr>
                        <a:t>ambut bebas </a:t>
                      </a:r>
                      <a:r>
                        <a:rPr lang="id-ID" sz="1200" dirty="0" smtClean="0">
                          <a:effectLst/>
                          <a:latin typeface="Tahoma" pitchFamily="34" charset="0"/>
                          <a:ea typeface="Tahoma" pitchFamily="34" charset="0"/>
                          <a:cs typeface="Tahoma" pitchFamily="34" charset="0"/>
                        </a:rPr>
                        <a:t>ijin</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942.104</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1.280.063</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2.222.167</a:t>
                      </a:r>
                      <a:endParaRPr lang="id-ID" sz="1200" dirty="0">
                        <a:effectLst/>
                        <a:latin typeface="Tahoma" pitchFamily="34" charset="0"/>
                        <a:ea typeface="Tahoma" pitchFamily="34" charset="0"/>
                        <a:cs typeface="Tahoma" pitchFamily="34" charset="0"/>
                      </a:endParaRPr>
                    </a:p>
                  </a:txBody>
                  <a:tcPr marL="32084" marR="32084" marT="0" marB="0"/>
                </a:tc>
              </a:tr>
              <a:tr h="347426">
                <a:tc gridSpan="2">
                  <a:txBody>
                    <a:bodyPr/>
                    <a:lstStyle/>
                    <a:p>
                      <a:pPr algn="ctr">
                        <a:lnSpc>
                          <a:spcPct val="100000"/>
                        </a:lnSpc>
                        <a:spcAft>
                          <a:spcPts val="0"/>
                        </a:spcAft>
                        <a:tabLst>
                          <a:tab pos="3733800" algn="l"/>
                        </a:tabLst>
                      </a:pPr>
                      <a:r>
                        <a:rPr lang="en-US" sz="1200" b="1" dirty="0">
                          <a:effectLst/>
                          <a:latin typeface="Tahoma" pitchFamily="34" charset="0"/>
                          <a:ea typeface="Tahoma" pitchFamily="34" charset="0"/>
                          <a:cs typeface="Tahoma" pitchFamily="34" charset="0"/>
                        </a:rPr>
                        <a:t>JUMLAH II</a:t>
                      </a:r>
                      <a:endParaRPr lang="id-ID" sz="1200" b="1" dirty="0">
                        <a:effectLst/>
                        <a:latin typeface="Tahoma" pitchFamily="34" charset="0"/>
                        <a:ea typeface="Tahoma" pitchFamily="34" charset="0"/>
                        <a:cs typeface="Tahoma" pitchFamily="34" charset="0"/>
                      </a:endParaRPr>
                    </a:p>
                  </a:txBody>
                  <a:tcPr marL="32084" marR="32084" marT="0" marB="0"/>
                </a:tc>
                <a:tc hMerge="1">
                  <a:txBody>
                    <a:bodyPr/>
                    <a:lstStyle/>
                    <a:p>
                      <a:endParaRPr lang="id-ID"/>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3733800" algn="l"/>
                        </a:tabLst>
                        <a:defRPr/>
                      </a:pPr>
                      <a:r>
                        <a:rPr lang="en-US" sz="1200" b="1" dirty="0" smtClean="0">
                          <a:effectLst/>
                          <a:latin typeface="Tahoma" pitchFamily="34" charset="0"/>
                          <a:ea typeface="Tahoma" pitchFamily="34" charset="0"/>
                          <a:cs typeface="Tahoma" pitchFamily="34" charset="0"/>
                        </a:rPr>
                        <a:t>942.104</a:t>
                      </a:r>
                      <a:endParaRPr lang="id-ID" sz="1200" b="1" dirty="0" smtClean="0">
                        <a:effectLst/>
                        <a:latin typeface="Tahoma" pitchFamily="34" charset="0"/>
                        <a:ea typeface="Tahoma" pitchFamily="34" charset="0"/>
                        <a:cs typeface="Tahoma" pitchFamily="34" charset="0"/>
                      </a:endParaRPr>
                    </a:p>
                    <a:p>
                      <a:pPr algn="r">
                        <a:lnSpc>
                          <a:spcPct val="100000"/>
                        </a:lnSpc>
                        <a:spcAft>
                          <a:spcPts val="0"/>
                        </a:spcAft>
                        <a:tabLst>
                          <a:tab pos="3733800" algn="l"/>
                        </a:tabLst>
                      </a:pPr>
                      <a:r>
                        <a:rPr lang="en-US" sz="1200" b="1" dirty="0">
                          <a:effectLst/>
                          <a:latin typeface="Tahoma" pitchFamily="34" charset="0"/>
                          <a:ea typeface="Tahoma" pitchFamily="34" charset="0"/>
                          <a:cs typeface="Tahoma" pitchFamily="34" charset="0"/>
                        </a:rPr>
                        <a:t>	</a:t>
                      </a: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00000"/>
                        </a:lnSpc>
                        <a:spcAft>
                          <a:spcPts val="0"/>
                        </a:spcAft>
                        <a:tabLst>
                          <a:tab pos="3733800" algn="l"/>
                        </a:tabLst>
                      </a:pPr>
                      <a:r>
                        <a:rPr lang="en-US" sz="1200" b="1" dirty="0" smtClean="0">
                          <a:effectLst/>
                          <a:latin typeface="Tahoma" pitchFamily="34" charset="0"/>
                          <a:ea typeface="Tahoma" pitchFamily="34" charset="0"/>
                          <a:cs typeface="Tahoma" pitchFamily="34" charset="0"/>
                        </a:rPr>
                        <a:t>1.280.063</a:t>
                      </a: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00000"/>
                        </a:lnSpc>
                        <a:spcAft>
                          <a:spcPts val="0"/>
                        </a:spcAft>
                        <a:tabLst>
                          <a:tab pos="3733800" algn="l"/>
                        </a:tabLst>
                      </a:pPr>
                      <a:r>
                        <a:rPr lang="en-US" sz="1200" b="1" dirty="0" smtClean="0">
                          <a:effectLst/>
                          <a:latin typeface="Tahoma" pitchFamily="34" charset="0"/>
                          <a:ea typeface="Tahoma" pitchFamily="34" charset="0"/>
                          <a:cs typeface="Tahoma" pitchFamily="34" charset="0"/>
                        </a:rPr>
                        <a:t>2.222.167</a:t>
                      </a:r>
                      <a:endParaRPr lang="id-ID" sz="1200" b="1" dirty="0">
                        <a:effectLst/>
                        <a:latin typeface="Tahoma" pitchFamily="34" charset="0"/>
                        <a:ea typeface="Tahoma" pitchFamily="34" charset="0"/>
                        <a:cs typeface="Tahoma" pitchFamily="34" charset="0"/>
                      </a:endParaRPr>
                    </a:p>
                  </a:txBody>
                  <a:tcPr marL="32084" marR="32084" marT="0" marB="0"/>
                </a:tc>
              </a:tr>
              <a:tr h="410850">
                <a:tc>
                  <a:txBody>
                    <a:bodyPr/>
                    <a:lstStyle/>
                    <a:p>
                      <a:pPr algn="ct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K.1.2</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marL="0" lvl="0" indent="0">
                        <a:lnSpc>
                          <a:spcPct val="115000"/>
                        </a:lnSpc>
                        <a:spcAft>
                          <a:spcPts val="0"/>
                        </a:spcAft>
                        <a:buFont typeface="+mj-lt"/>
                        <a:buNone/>
                        <a:tabLst>
                          <a:tab pos="3733800" algn="l"/>
                        </a:tabLst>
                      </a:pPr>
                      <a:r>
                        <a:rPr lang="en-US" sz="1200" u="none" strike="noStrike" dirty="0" err="1" smtClean="0">
                          <a:effectLst/>
                          <a:latin typeface="Tahoma" panose="020B0604030504040204" pitchFamily="34" charset="0"/>
                          <a:ea typeface="Tahoma" panose="020B0604030504040204" pitchFamily="34" charset="0"/>
                          <a:cs typeface="Tahoma" panose="020B0604030504040204" pitchFamily="34" charset="0"/>
                        </a:rPr>
                        <a:t>Potensi</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smtClean="0">
                          <a:effectLst/>
                          <a:latin typeface="Tahoma" panose="020B0604030504040204" pitchFamily="34" charset="0"/>
                          <a:ea typeface="Tahoma" panose="020B0604030504040204" pitchFamily="34" charset="0"/>
                          <a:cs typeface="Tahoma" panose="020B0604030504040204" pitchFamily="34" charset="0"/>
                        </a:rPr>
                        <a:t>Kemitraan</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 20% </a:t>
                      </a:r>
                      <a:r>
                        <a:rPr lang="en-US" sz="1200" u="none" strike="noStrike" dirty="0" err="1" smtClean="0">
                          <a:effectLst/>
                          <a:latin typeface="Tahoma" panose="020B0604030504040204" pitchFamily="34" charset="0"/>
                          <a:ea typeface="Tahoma" panose="020B0604030504040204" pitchFamily="34" charset="0"/>
                          <a:cs typeface="Tahoma" panose="020B0604030504040204" pitchFamily="34" charset="0"/>
                        </a:rPr>
                        <a:t>dari</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smtClean="0">
                          <a:effectLst/>
                          <a:latin typeface="Tahoma" panose="020B0604030504040204" pitchFamily="34" charset="0"/>
                          <a:ea typeface="Tahoma" panose="020B0604030504040204" pitchFamily="34" charset="0"/>
                          <a:cs typeface="Tahoma" panose="020B0604030504040204" pitchFamily="34" charset="0"/>
                        </a:rPr>
                        <a:t>luas</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smtClean="0">
                          <a:effectLst/>
                          <a:latin typeface="Tahoma" panose="020B0604030504040204" pitchFamily="34" charset="0"/>
                          <a:ea typeface="Tahoma" panose="020B0604030504040204" pitchFamily="34" charset="0"/>
                          <a:cs typeface="Tahoma" panose="020B0604030504040204" pitchFamily="34" charset="0"/>
                        </a:rPr>
                        <a:t>pemegang</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US" sz="1200" u="none" strike="noStrike" dirty="0" err="1" smtClean="0">
                          <a:effectLst/>
                          <a:latin typeface="Tahoma" panose="020B0604030504040204" pitchFamily="34" charset="0"/>
                          <a:ea typeface="Tahoma" panose="020B0604030504040204" pitchFamily="34" charset="0"/>
                          <a:cs typeface="Tahoma" panose="020B0604030504040204" pitchFamily="34" charset="0"/>
                        </a:rPr>
                        <a:t>ijin</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 IUPHHK HT (SK. 2382/</a:t>
                      </a:r>
                      <a:r>
                        <a:rPr lang="en-US" sz="1200" u="none" strike="noStrike" dirty="0" err="1" smtClean="0">
                          <a:effectLst/>
                          <a:latin typeface="Tahoma" panose="020B0604030504040204" pitchFamily="34" charset="0"/>
                          <a:ea typeface="Tahoma" panose="020B0604030504040204" pitchFamily="34" charset="0"/>
                          <a:cs typeface="Tahoma" panose="020B0604030504040204" pitchFamily="34" charset="0"/>
                        </a:rPr>
                        <a:t>Menhut</a:t>
                      </a:r>
                      <a:r>
                        <a:rPr lang="en-US" sz="1200" u="none" strike="noStrike" dirty="0" smtClean="0">
                          <a:effectLst/>
                          <a:latin typeface="Tahoma" panose="020B0604030504040204" pitchFamily="34" charset="0"/>
                          <a:ea typeface="Tahoma" panose="020B0604030504040204" pitchFamily="34" charset="0"/>
                          <a:cs typeface="Tahoma" panose="020B0604030504040204" pitchFamily="34" charset="0"/>
                        </a:rPr>
                        <a:t>-VI/BRPUK/2015)</a:t>
                      </a: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endParaRPr lang="id-ID" sz="1200"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dirty="0" smtClean="0">
                          <a:effectLst/>
                          <a:latin typeface="Tahoma" pitchFamily="34" charset="0"/>
                          <a:ea typeface="Tahoma" pitchFamily="34" charset="0"/>
                          <a:cs typeface="Tahoma" pitchFamily="34" charset="0"/>
                        </a:rPr>
                        <a:t>2.134.286</a:t>
                      </a:r>
                      <a:endParaRPr lang="id-ID" sz="1200" dirty="0">
                        <a:effectLst/>
                        <a:latin typeface="Tahoma" pitchFamily="34" charset="0"/>
                        <a:ea typeface="Tahoma" pitchFamily="34" charset="0"/>
                        <a:cs typeface="Tahoma" pitchFamily="34" charset="0"/>
                      </a:endParaRPr>
                    </a:p>
                  </a:txBody>
                  <a:tcPr marL="32084" marR="32084" marT="0" marB="0"/>
                </a:tc>
              </a:tr>
              <a:tr h="225685">
                <a:tc gridSpan="2">
                  <a:txBody>
                    <a:bodyPr/>
                    <a:lstStyle/>
                    <a:p>
                      <a:pPr algn="ctr">
                        <a:lnSpc>
                          <a:spcPct val="115000"/>
                        </a:lnSpc>
                        <a:spcAft>
                          <a:spcPts val="0"/>
                        </a:spcAft>
                        <a:tabLst>
                          <a:tab pos="3733800" algn="l"/>
                        </a:tabLst>
                      </a:pPr>
                      <a:r>
                        <a:rPr lang="id-ID" sz="1200" b="1" dirty="0">
                          <a:effectLst/>
                          <a:latin typeface="Tahoma" pitchFamily="34" charset="0"/>
                          <a:ea typeface="Tahoma" pitchFamily="34" charset="0"/>
                          <a:cs typeface="Tahoma" pitchFamily="34" charset="0"/>
                        </a:rPr>
                        <a:t>JUMLAH</a:t>
                      </a:r>
                      <a:r>
                        <a:rPr lang="en-US" sz="1200" b="1" dirty="0">
                          <a:effectLst/>
                          <a:latin typeface="Tahoma" pitchFamily="34" charset="0"/>
                          <a:ea typeface="Tahoma" pitchFamily="34" charset="0"/>
                          <a:cs typeface="Tahoma" pitchFamily="34" charset="0"/>
                        </a:rPr>
                        <a:t> </a:t>
                      </a:r>
                      <a:r>
                        <a:rPr lang="en-US" sz="1200" b="1" dirty="0" smtClean="0">
                          <a:effectLst/>
                          <a:latin typeface="Tahoma" pitchFamily="34" charset="0"/>
                          <a:ea typeface="Tahoma" pitchFamily="34" charset="0"/>
                          <a:cs typeface="Tahoma" pitchFamily="34" charset="0"/>
                        </a:rPr>
                        <a:t>III</a:t>
                      </a:r>
                      <a:endParaRPr lang="id-ID" sz="1200" b="1" dirty="0">
                        <a:effectLst/>
                        <a:latin typeface="Tahoma" pitchFamily="34" charset="0"/>
                        <a:ea typeface="Tahoma" pitchFamily="34" charset="0"/>
                        <a:cs typeface="Tahoma" pitchFamily="34" charset="0"/>
                      </a:endParaRPr>
                    </a:p>
                  </a:txBody>
                  <a:tcPr marL="32084" marR="32084" marT="0" marB="0"/>
                </a:tc>
                <a:tc hMerge="1">
                  <a:txBody>
                    <a:bodyPr/>
                    <a:lstStyle/>
                    <a:p>
                      <a:endParaRPr lang="id-ID"/>
                    </a:p>
                  </a:txBody>
                  <a:tcPr/>
                </a:tc>
                <a:tc>
                  <a:txBody>
                    <a:bodyPr/>
                    <a:lstStyle/>
                    <a:p>
                      <a:pPr algn="r">
                        <a:lnSpc>
                          <a:spcPct val="115000"/>
                        </a:lnSpc>
                        <a:spcAft>
                          <a:spcPts val="0"/>
                        </a:spcAft>
                        <a:tabLst>
                          <a:tab pos="3733800" algn="l"/>
                        </a:tabLst>
                      </a:pP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b="1" dirty="0" smtClean="0">
                          <a:effectLst/>
                          <a:latin typeface="Tahoma" pitchFamily="34" charset="0"/>
                          <a:ea typeface="Tahoma" pitchFamily="34" charset="0"/>
                          <a:cs typeface="Tahoma" pitchFamily="34" charset="0"/>
                        </a:rPr>
                        <a:t>2.134.286</a:t>
                      </a:r>
                      <a:endParaRPr lang="id-ID" sz="1200" b="1" dirty="0">
                        <a:effectLst/>
                        <a:latin typeface="Tahoma" pitchFamily="34" charset="0"/>
                        <a:ea typeface="Tahoma" pitchFamily="34" charset="0"/>
                        <a:cs typeface="Tahoma" pitchFamily="34" charset="0"/>
                      </a:endParaRPr>
                    </a:p>
                  </a:txBody>
                  <a:tcPr marL="32084" marR="32084" marT="0" marB="0"/>
                </a:tc>
              </a:tr>
              <a:tr h="236239">
                <a:tc gridSpan="2">
                  <a:txBody>
                    <a:bodyPr/>
                    <a:lstStyle/>
                    <a:p>
                      <a:pPr algn="ctr">
                        <a:lnSpc>
                          <a:spcPct val="115000"/>
                        </a:lnSpc>
                        <a:spcAft>
                          <a:spcPts val="0"/>
                        </a:spcAft>
                        <a:tabLst>
                          <a:tab pos="3733800" algn="l"/>
                        </a:tabLst>
                      </a:pPr>
                      <a:r>
                        <a:rPr lang="en-US" sz="1200" b="1" dirty="0">
                          <a:effectLst/>
                          <a:latin typeface="Tahoma" pitchFamily="34" charset="0"/>
                          <a:ea typeface="Tahoma" pitchFamily="34" charset="0"/>
                          <a:cs typeface="Tahoma" pitchFamily="34" charset="0"/>
                        </a:rPr>
                        <a:t>JUMLAH </a:t>
                      </a:r>
                      <a:r>
                        <a:rPr lang="en-US" sz="1200" b="1" dirty="0" smtClean="0">
                          <a:effectLst/>
                          <a:latin typeface="Tahoma" pitchFamily="34" charset="0"/>
                          <a:ea typeface="Tahoma" pitchFamily="34" charset="0"/>
                          <a:cs typeface="Tahoma" pitchFamily="34" charset="0"/>
                        </a:rPr>
                        <a:t>I, II </a:t>
                      </a:r>
                      <a:r>
                        <a:rPr lang="en-US" sz="1200" b="1" dirty="0" err="1" smtClean="0">
                          <a:effectLst/>
                          <a:latin typeface="Tahoma" pitchFamily="34" charset="0"/>
                          <a:ea typeface="Tahoma" pitchFamily="34" charset="0"/>
                          <a:cs typeface="Tahoma" pitchFamily="34" charset="0"/>
                        </a:rPr>
                        <a:t>dan</a:t>
                      </a:r>
                      <a:r>
                        <a:rPr lang="en-US" sz="1200" b="1" dirty="0" smtClean="0">
                          <a:effectLst/>
                          <a:latin typeface="Tahoma" pitchFamily="34" charset="0"/>
                          <a:ea typeface="Tahoma" pitchFamily="34" charset="0"/>
                          <a:cs typeface="Tahoma" pitchFamily="34" charset="0"/>
                        </a:rPr>
                        <a:t> III</a:t>
                      </a:r>
                      <a:endParaRPr lang="id-ID" sz="1200" b="1" dirty="0">
                        <a:effectLst/>
                        <a:latin typeface="Tahoma" pitchFamily="34" charset="0"/>
                        <a:ea typeface="Tahoma" pitchFamily="34" charset="0"/>
                        <a:cs typeface="Tahoma" pitchFamily="34" charset="0"/>
                      </a:endParaRPr>
                    </a:p>
                  </a:txBody>
                  <a:tcPr marL="32084" marR="32084" marT="0" marB="0"/>
                </a:tc>
                <a:tc hMerge="1">
                  <a:txBody>
                    <a:bodyPr/>
                    <a:lstStyle/>
                    <a:p>
                      <a:endParaRPr lang="id-ID"/>
                    </a:p>
                  </a:txBody>
                  <a:tcPr/>
                </a:tc>
                <a:tc>
                  <a:txBody>
                    <a:bodyPr/>
                    <a:lstStyle/>
                    <a:p>
                      <a:pPr algn="r">
                        <a:lnSpc>
                          <a:spcPct val="115000"/>
                        </a:lnSpc>
                        <a:spcAft>
                          <a:spcPts val="0"/>
                        </a:spcAft>
                        <a:tabLst>
                          <a:tab pos="3733800" algn="l"/>
                        </a:tabLst>
                      </a:pPr>
                      <a:r>
                        <a:rPr lang="en-US" sz="1200" b="1" dirty="0">
                          <a:effectLst/>
                          <a:latin typeface="Tahoma" pitchFamily="34" charset="0"/>
                          <a:ea typeface="Tahoma" pitchFamily="34" charset="0"/>
                          <a:cs typeface="Tahoma" pitchFamily="34" charset="0"/>
                        </a:rPr>
                        <a:t> </a:t>
                      </a: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b="1" dirty="0">
                          <a:effectLst/>
                          <a:latin typeface="Tahoma" pitchFamily="34" charset="0"/>
                          <a:ea typeface="Tahoma" pitchFamily="34" charset="0"/>
                          <a:cs typeface="Tahoma" pitchFamily="34" charset="0"/>
                        </a:rPr>
                        <a:t> </a:t>
                      </a:r>
                      <a:endParaRPr lang="id-ID" sz="1200" b="1" dirty="0">
                        <a:effectLst/>
                        <a:latin typeface="Tahoma" pitchFamily="34" charset="0"/>
                        <a:ea typeface="Tahoma" pitchFamily="34" charset="0"/>
                        <a:cs typeface="Tahoma" pitchFamily="34" charset="0"/>
                      </a:endParaRPr>
                    </a:p>
                  </a:txBody>
                  <a:tcPr marL="32084" marR="32084" marT="0" marB="0"/>
                </a:tc>
                <a:tc>
                  <a:txBody>
                    <a:bodyPr/>
                    <a:lstStyle/>
                    <a:p>
                      <a:pPr algn="r">
                        <a:lnSpc>
                          <a:spcPct val="115000"/>
                        </a:lnSpc>
                        <a:spcAft>
                          <a:spcPts val="0"/>
                        </a:spcAft>
                        <a:tabLst>
                          <a:tab pos="3733800" algn="l"/>
                        </a:tabLst>
                      </a:pPr>
                      <a:r>
                        <a:rPr lang="en-US" sz="1200" b="1" dirty="0" smtClean="0">
                          <a:effectLst/>
                          <a:latin typeface="Tahoma" pitchFamily="34" charset="0"/>
                          <a:ea typeface="Tahoma" pitchFamily="34" charset="0"/>
                          <a:cs typeface="Tahoma" pitchFamily="34" charset="0"/>
                        </a:rPr>
                        <a:t>13.462.102</a:t>
                      </a:r>
                      <a:endParaRPr lang="id-ID" sz="1200" b="1" dirty="0">
                        <a:effectLst/>
                        <a:latin typeface="Tahoma" pitchFamily="34" charset="0"/>
                        <a:ea typeface="Tahoma" pitchFamily="34" charset="0"/>
                        <a:cs typeface="Tahoma" pitchFamily="34" charset="0"/>
                      </a:endParaRPr>
                    </a:p>
                  </a:txBody>
                  <a:tcPr marL="32084" marR="32084" marT="0" marB="0"/>
                </a:tc>
              </a:tr>
            </a:tbl>
          </a:graphicData>
        </a:graphic>
      </p:graphicFrame>
    </p:spTree>
    <p:extLst>
      <p:ext uri="{BB962C8B-B14F-4D97-AF65-F5344CB8AC3E}">
        <p14:creationId xmlns:p14="http://schemas.microsoft.com/office/powerpoint/2010/main" val="389627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F1D">
            <a:alpha val="45000"/>
          </a:srgbClr>
        </a:solidFill>
        <a:effectLst/>
      </p:bgPr>
    </p:bg>
    <p:spTree>
      <p:nvGrpSpPr>
        <p:cNvPr id="1" name=""/>
        <p:cNvGrpSpPr/>
        <p:nvPr/>
      </p:nvGrpSpPr>
      <p:grpSpPr>
        <a:xfrm>
          <a:off x="0" y="0"/>
          <a:ext cx="0" cy="0"/>
          <a:chOff x="0" y="0"/>
          <a:chExt cx="0" cy="0"/>
        </a:xfrm>
      </p:grpSpPr>
      <p:pic>
        <p:nvPicPr>
          <p:cNvPr id="3" name="Picture 2" descr="D:\KADASTRAL\Database\4. PHBM\PIAPS\SHP SUMBAR PER KAB\PIAPS Solok Selatan - Copy\PIAPS SOLSEL FINAL 1\PETA PIAPS FINAL SOLSEL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81179"/>
            <a:ext cx="7239000" cy="494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095139" y="152400"/>
            <a:ext cx="6801323"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BAGAIMANA PIAPS AMAN DARI </a:t>
            </a:r>
            <a:r>
              <a:rPr lang="en-US" i="1" smtClean="0"/>
              <a:t>CALO </a:t>
            </a:r>
            <a:r>
              <a:rPr lang="en-US" smtClean="0"/>
              <a:t>TANAH DAN IZIN?</a:t>
            </a:r>
            <a:endParaRPr lang="en-US" dirty="0"/>
          </a:p>
        </p:txBody>
      </p:sp>
      <p:sp>
        <p:nvSpPr>
          <p:cNvPr id="2" name="TextBox 1"/>
          <p:cNvSpPr txBox="1"/>
          <p:nvPr/>
        </p:nvSpPr>
        <p:spPr>
          <a:xfrm>
            <a:off x="1447800" y="6031836"/>
            <a:ext cx="6553200" cy="646331"/>
          </a:xfrm>
          <a:prstGeom prst="rect">
            <a:avLst/>
          </a:prstGeom>
          <a:noFill/>
        </p:spPr>
        <p:txBody>
          <a:bodyPr wrap="square" rtlCol="0">
            <a:spAutoFit/>
          </a:bodyPr>
          <a:lstStyle/>
          <a:p>
            <a:r>
              <a:rPr lang="en-US" dirty="0" err="1" smtClean="0"/>
              <a:t>Legenda</a:t>
            </a:r>
            <a:r>
              <a:rPr lang="en-US" dirty="0" smtClean="0"/>
              <a:t> Peta: </a:t>
            </a:r>
            <a:r>
              <a:rPr lang="en-US" dirty="0" err="1" smtClean="0"/>
              <a:t>ada</a:t>
            </a:r>
            <a:r>
              <a:rPr lang="en-US" dirty="0" smtClean="0"/>
              <a:t> info </a:t>
            </a:r>
            <a:r>
              <a:rPr lang="en-US" dirty="0" err="1" smtClean="0"/>
              <a:t>desa</a:t>
            </a:r>
            <a:r>
              <a:rPr lang="en-US" dirty="0" smtClean="0"/>
              <a:t> </a:t>
            </a:r>
            <a:r>
              <a:rPr lang="en-US" dirty="0" err="1" smtClean="0"/>
              <a:t>langsung</a:t>
            </a:r>
            <a:r>
              <a:rPr lang="en-US" dirty="0" smtClean="0"/>
              <a:t> </a:t>
            </a:r>
            <a:r>
              <a:rPr lang="en-US" dirty="0" err="1" smtClean="0"/>
              <a:t>luas</a:t>
            </a:r>
            <a:r>
              <a:rPr lang="en-US" dirty="0" smtClean="0"/>
              <a:t>, </a:t>
            </a:r>
            <a:r>
              <a:rPr lang="en-US" dirty="0" err="1" smtClean="0"/>
              <a:t>nama</a:t>
            </a:r>
            <a:r>
              <a:rPr lang="en-US" dirty="0" smtClean="0"/>
              <a:t> </a:t>
            </a:r>
            <a:r>
              <a:rPr lang="en-US" i="1" dirty="0" smtClean="0"/>
              <a:t>contact person</a:t>
            </a:r>
            <a:r>
              <a:rPr lang="en-US" dirty="0" smtClean="0"/>
              <a:t> </a:t>
            </a:r>
            <a:r>
              <a:rPr lang="en-US" dirty="0" err="1" smtClean="0"/>
              <a:t>dan</a:t>
            </a:r>
            <a:r>
              <a:rPr lang="en-US" dirty="0" smtClean="0"/>
              <a:t> </a:t>
            </a:r>
            <a:r>
              <a:rPr lang="en-US" dirty="0" err="1" smtClean="0"/>
              <a:t>nomor</a:t>
            </a:r>
            <a:r>
              <a:rPr lang="en-US" dirty="0" smtClean="0"/>
              <a:t> HP di </a:t>
            </a:r>
            <a:r>
              <a:rPr lang="en-US" dirty="0" err="1" smtClean="0"/>
              <a:t>lapangan</a:t>
            </a:r>
            <a:endParaRPr lang="en-US" dirty="0" smtClean="0"/>
          </a:p>
        </p:txBody>
      </p:sp>
    </p:spTree>
    <p:extLst>
      <p:ext uri="{BB962C8B-B14F-4D97-AF65-F5344CB8AC3E}">
        <p14:creationId xmlns:p14="http://schemas.microsoft.com/office/powerpoint/2010/main" val="394597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159644" y="228600"/>
            <a:ext cx="7403644" cy="457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smtClean="0">
                <a:latin typeface="Aharoni" panose="02010803020104030203" pitchFamily="2" charset="-79"/>
                <a:cs typeface="Aharoni" panose="02010803020104030203" pitchFamily="2" charset="-79"/>
              </a:rPr>
              <a:t>INI CONTOH MENGHINDARI CALO IZIN</a:t>
            </a:r>
            <a:endParaRPr lang="id-ID" sz="2800" dirty="0">
              <a:latin typeface="Aharoni" panose="02010803020104030203" pitchFamily="2" charset="-79"/>
              <a:cs typeface="Aharoni" panose="02010803020104030203" pitchFamily="2" charset="-79"/>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94" y="842222"/>
            <a:ext cx="7772400" cy="5857621"/>
          </a:xfrm>
          <a:prstGeom prst="rect">
            <a:avLst/>
          </a:prstGeom>
        </p:spPr>
      </p:pic>
      <p:pic>
        <p:nvPicPr>
          <p:cNvPr id="4" name="Picture 2" descr="http://thumb7.shutterstock.com/display_pic_with_logo/66183/217265251/stock-vector-business-icon-set-finance-strategy-idea-research-teamwork-success-vector-isolated-on-white-21726525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2170" r="71624" b="31155"/>
          <a:stretch/>
        </p:blipFill>
        <p:spPr bwMode="auto">
          <a:xfrm>
            <a:off x="-75361" y="199724"/>
            <a:ext cx="1737310" cy="61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042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31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6629400" cy="1470025"/>
          </a:xfrm>
        </p:spPr>
        <p:txBody>
          <a:bodyPr>
            <a:normAutofit fontScale="90000"/>
          </a:bodyPr>
          <a:lstStyle/>
          <a:p>
            <a:r>
              <a:rPr lang="en-US" sz="3200" dirty="0" smtClean="0">
                <a:latin typeface="Aharoni" panose="02010803020104030203" pitchFamily="2" charset="-79"/>
                <a:cs typeface="Aharoni" panose="02010803020104030203" pitchFamily="2" charset="-79"/>
              </a:rPr>
              <a:t>GIMANA CARA MENDAPATKAN P.S (HD, HTR, </a:t>
            </a:r>
            <a:r>
              <a:rPr lang="en-US" sz="3200" dirty="0" err="1" smtClean="0">
                <a:latin typeface="Aharoni" panose="02010803020104030203" pitchFamily="2" charset="-79"/>
                <a:cs typeface="Aharoni" panose="02010803020104030203" pitchFamily="2" charset="-79"/>
              </a:rPr>
              <a:t>HKm</a:t>
            </a:r>
            <a:r>
              <a:rPr lang="en-US" sz="3200" dirty="0" smtClean="0">
                <a:latin typeface="Aharoni" panose="02010803020104030203" pitchFamily="2" charset="-79"/>
                <a:cs typeface="Aharoni" panose="02010803020104030203" pitchFamily="2" charset="-79"/>
              </a:rPr>
              <a:t>, KEMITRAAN, HUTAN ADAT)?</a:t>
            </a:r>
            <a:endParaRPr lang="en-US" sz="32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304800" y="2286000"/>
            <a:ext cx="8153400" cy="4419600"/>
          </a:xfrm>
        </p:spPr>
        <p:txBody>
          <a:bodyPr>
            <a:noAutofit/>
          </a:bodyPr>
          <a:lstStyle/>
          <a:p>
            <a:pPr lvl="0" algn="l"/>
            <a:r>
              <a:rPr lang="en-US" sz="1800" b="1" dirty="0" smtClean="0">
                <a:solidFill>
                  <a:schemeClr val="tx1"/>
                </a:solidFill>
              </a:rPr>
              <a:t>A: </a:t>
            </a:r>
            <a:r>
              <a:rPr lang="en-US" sz="1800" b="1" dirty="0" err="1" smtClean="0">
                <a:solidFill>
                  <a:schemeClr val="tx1"/>
                </a:solidFill>
              </a:rPr>
              <a:t>Untuk</a:t>
            </a:r>
            <a:r>
              <a:rPr lang="en-US" sz="1800" b="1" dirty="0" smtClean="0">
                <a:solidFill>
                  <a:schemeClr val="tx1"/>
                </a:solidFill>
              </a:rPr>
              <a:t> HD, HTR, </a:t>
            </a:r>
            <a:r>
              <a:rPr lang="en-US" sz="1800" b="1" dirty="0" err="1" smtClean="0">
                <a:solidFill>
                  <a:schemeClr val="tx1"/>
                </a:solidFill>
              </a:rPr>
              <a:t>HKm</a:t>
            </a:r>
            <a:r>
              <a:rPr lang="en-US" sz="1800" b="1" dirty="0" smtClean="0">
                <a:solidFill>
                  <a:schemeClr val="tx1"/>
                </a:solidFill>
              </a:rPr>
              <a:t>:</a:t>
            </a:r>
          </a:p>
          <a:p>
            <a:pPr marL="342900" lvl="0" indent="-342900" algn="l">
              <a:buFont typeface="+mj-lt"/>
              <a:buAutoNum type="arabicPeriod"/>
            </a:pPr>
            <a:r>
              <a:rPr lang="en-US" sz="1800" dirty="0" err="1" smtClean="0">
                <a:solidFill>
                  <a:schemeClr val="tx1"/>
                </a:solidFill>
              </a:rPr>
              <a:t>Pemberian</a:t>
            </a:r>
            <a:r>
              <a:rPr lang="en-US" sz="1800" dirty="0" smtClean="0">
                <a:solidFill>
                  <a:schemeClr val="tx1"/>
                </a:solidFill>
              </a:rPr>
              <a:t> </a:t>
            </a:r>
            <a:r>
              <a:rPr lang="en-US" sz="1800" dirty="0">
                <a:solidFill>
                  <a:schemeClr val="tx1"/>
                </a:solidFill>
              </a:rPr>
              <a:t>HPHD, </a:t>
            </a:r>
            <a:r>
              <a:rPr lang="en-US" sz="1800" dirty="0" err="1">
                <a:solidFill>
                  <a:schemeClr val="tx1"/>
                </a:solidFill>
              </a:rPr>
              <a:t>IUPHKm</a:t>
            </a:r>
            <a:r>
              <a:rPr lang="en-US" sz="1800" dirty="0">
                <a:solidFill>
                  <a:schemeClr val="tx1"/>
                </a:solidFill>
              </a:rPr>
              <a:t>, </a:t>
            </a:r>
            <a:r>
              <a:rPr lang="en-US" sz="1800" dirty="0" err="1">
                <a:solidFill>
                  <a:schemeClr val="tx1"/>
                </a:solidFill>
              </a:rPr>
              <a:t>dan</a:t>
            </a:r>
            <a:r>
              <a:rPr lang="en-US" sz="1800" dirty="0">
                <a:solidFill>
                  <a:schemeClr val="tx1"/>
                </a:solidFill>
              </a:rPr>
              <a:t> IUPHHK-HTR </a:t>
            </a:r>
            <a:r>
              <a:rPr lang="en-US" sz="1800" dirty="0" err="1">
                <a:solidFill>
                  <a:schemeClr val="tx1"/>
                </a:solidFill>
              </a:rPr>
              <a:t>sebagaimana</a:t>
            </a:r>
            <a:r>
              <a:rPr lang="en-US" sz="1800" dirty="0">
                <a:solidFill>
                  <a:schemeClr val="tx1"/>
                </a:solidFill>
              </a:rPr>
              <a:t> </a:t>
            </a:r>
            <a:r>
              <a:rPr lang="en-US" sz="1800" dirty="0" err="1">
                <a:solidFill>
                  <a:schemeClr val="tx1"/>
                </a:solidFill>
              </a:rPr>
              <a:t>dimaksud</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Pasal</a:t>
            </a:r>
            <a:r>
              <a:rPr lang="en-US" sz="1800" dirty="0">
                <a:solidFill>
                  <a:schemeClr val="tx1"/>
                </a:solidFill>
              </a:rPr>
              <a:t> 2 </a:t>
            </a:r>
            <a:r>
              <a:rPr lang="en-US" sz="1800" dirty="0" err="1">
                <a:solidFill>
                  <a:schemeClr val="tx1"/>
                </a:solidFill>
              </a:rPr>
              <a:t>mengacu</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id-ID" sz="1800" dirty="0">
                <a:solidFill>
                  <a:schemeClr val="tx1"/>
                </a:solidFill>
              </a:rPr>
              <a:t>PIAPS.</a:t>
            </a:r>
            <a:endParaRPr lang="en-US" sz="1800" dirty="0">
              <a:solidFill>
                <a:schemeClr val="tx1"/>
              </a:solidFill>
            </a:endParaRPr>
          </a:p>
          <a:p>
            <a:pPr marL="342900" lvl="0" indent="-342900" algn="l">
              <a:buFont typeface="+mj-lt"/>
              <a:buAutoNum type="arabicPeriod"/>
            </a:pPr>
            <a:r>
              <a:rPr lang="id-ID" sz="1800" dirty="0">
                <a:solidFill>
                  <a:schemeClr val="tx1"/>
                </a:solidFill>
              </a:rPr>
              <a:t>PIAPS </a:t>
            </a:r>
            <a:r>
              <a:rPr lang="id-ID" sz="1800" dirty="0" smtClean="0">
                <a:solidFill>
                  <a:schemeClr val="tx1"/>
                </a:solidFill>
              </a:rPr>
              <a:t>sebagai</a:t>
            </a:r>
            <a:r>
              <a:rPr lang="en-US" sz="1800" dirty="0" smtClean="0">
                <a:solidFill>
                  <a:schemeClr val="tx1"/>
                </a:solidFill>
              </a:rPr>
              <a:t> </a:t>
            </a:r>
            <a:r>
              <a:rPr lang="en-US" sz="1800" dirty="0" err="1" smtClean="0">
                <a:solidFill>
                  <a:schemeClr val="tx1"/>
                </a:solidFill>
              </a:rPr>
              <a:t>hasil</a:t>
            </a:r>
            <a:r>
              <a:rPr lang="en-US" sz="1800" dirty="0" smtClean="0">
                <a:solidFill>
                  <a:schemeClr val="tx1"/>
                </a:solidFill>
              </a:rPr>
              <a:t> </a:t>
            </a:r>
            <a:r>
              <a:rPr lang="en-US" sz="1800" dirty="0" err="1" smtClean="0">
                <a:solidFill>
                  <a:schemeClr val="tx1"/>
                </a:solidFill>
              </a:rPr>
              <a:t>dari</a:t>
            </a:r>
            <a:r>
              <a:rPr lang="en-US" sz="1800" dirty="0" smtClean="0">
                <a:solidFill>
                  <a:schemeClr val="tx1"/>
                </a:solidFill>
              </a:rPr>
              <a:t>:</a:t>
            </a:r>
          </a:p>
          <a:p>
            <a:pPr marL="342900" lvl="0" indent="-342900" algn="l">
              <a:buFont typeface="+mj-lt"/>
              <a:buAutoNum type="alphaLcPeriod"/>
            </a:pPr>
            <a:r>
              <a:rPr lang="id-ID" sz="1800" dirty="0">
                <a:solidFill>
                  <a:schemeClr val="tx1"/>
                </a:solidFill>
              </a:rPr>
              <a:t>Harmonisasi peta yang dimiliki </a:t>
            </a:r>
            <a:r>
              <a:rPr lang="en-US" sz="1800" dirty="0" err="1">
                <a:solidFill>
                  <a:schemeClr val="tx1"/>
                </a:solidFill>
              </a:rPr>
              <a:t>oleh</a:t>
            </a:r>
            <a:r>
              <a:rPr lang="en-US" sz="1800" dirty="0">
                <a:solidFill>
                  <a:schemeClr val="tx1"/>
                </a:solidFill>
              </a:rPr>
              <a:t> </a:t>
            </a:r>
            <a:r>
              <a:rPr lang="id-ID" sz="1800" dirty="0">
                <a:solidFill>
                  <a:schemeClr val="tx1"/>
                </a:solidFill>
              </a:rPr>
              <a:t>K</a:t>
            </a:r>
            <a:r>
              <a:rPr lang="en-US" sz="1800" dirty="0" err="1">
                <a:solidFill>
                  <a:schemeClr val="tx1"/>
                </a:solidFill>
              </a:rPr>
              <a:t>ementerian</a:t>
            </a:r>
            <a:r>
              <a:rPr lang="en-US" sz="1800" dirty="0">
                <a:solidFill>
                  <a:schemeClr val="tx1"/>
                </a:solidFill>
              </a:rPr>
              <a:t> </a:t>
            </a:r>
            <a:r>
              <a:rPr lang="id-ID" sz="1800" dirty="0" smtClean="0">
                <a:solidFill>
                  <a:schemeClr val="tx1"/>
                </a:solidFill>
              </a:rPr>
              <a:t>LHK dengan </a:t>
            </a:r>
            <a:r>
              <a:rPr lang="id-ID" sz="1800" dirty="0">
                <a:solidFill>
                  <a:schemeClr val="tx1"/>
                </a:solidFill>
              </a:rPr>
              <a:t>peta yang dimiliki oleh lembaga swadaya </a:t>
            </a:r>
            <a:r>
              <a:rPr lang="id-ID" sz="1800" dirty="0" smtClean="0">
                <a:solidFill>
                  <a:schemeClr val="tx1"/>
                </a:solidFill>
              </a:rPr>
              <a:t>masyarakat</a:t>
            </a:r>
          </a:p>
          <a:p>
            <a:pPr marL="342900" lvl="0" indent="-342900" algn="l">
              <a:buFont typeface="+mj-lt"/>
              <a:buAutoNum type="alphaLcPeriod"/>
            </a:pPr>
            <a:r>
              <a:rPr lang="id-ID" sz="1800" dirty="0" smtClean="0">
                <a:solidFill>
                  <a:schemeClr val="tx1"/>
                </a:solidFill>
              </a:rPr>
              <a:t>Konsultasi </a:t>
            </a:r>
            <a:r>
              <a:rPr lang="id-ID" sz="1800" dirty="0">
                <a:solidFill>
                  <a:schemeClr val="tx1"/>
                </a:solidFill>
              </a:rPr>
              <a:t>dengan pemerintah provinsi, pemerintah </a:t>
            </a:r>
            <a:r>
              <a:rPr lang="id-ID" sz="1800" dirty="0" smtClean="0">
                <a:solidFill>
                  <a:schemeClr val="tx1"/>
                </a:solidFill>
              </a:rPr>
              <a:t>kabupaten/kota</a:t>
            </a:r>
            <a:r>
              <a:rPr lang="id-ID" sz="1800" dirty="0">
                <a:solidFill>
                  <a:schemeClr val="tx1"/>
                </a:solidFill>
              </a:rPr>
              <a:t>, dan para pihak terkait</a:t>
            </a:r>
            <a:r>
              <a:rPr lang="id-ID" sz="1800" dirty="0" smtClean="0">
                <a:solidFill>
                  <a:schemeClr val="tx1"/>
                </a:solidFill>
              </a:rPr>
              <a:t>.</a:t>
            </a:r>
            <a:endParaRPr lang="en-US" sz="1800" dirty="0" smtClean="0">
              <a:solidFill>
                <a:schemeClr val="tx1"/>
              </a:solidFill>
            </a:endParaRPr>
          </a:p>
          <a:p>
            <a:pPr marL="342900" indent="-342900" algn="l">
              <a:buAutoNum type="arabicPeriod" startAt="3"/>
            </a:pPr>
            <a:r>
              <a:rPr lang="en-US" sz="1800" dirty="0" err="1" smtClean="0">
                <a:solidFill>
                  <a:schemeClr val="tx1"/>
                </a:solidFill>
              </a:rPr>
              <a:t>Permohonan</a:t>
            </a:r>
            <a:r>
              <a:rPr lang="en-US" sz="1800" dirty="0" smtClean="0">
                <a:solidFill>
                  <a:schemeClr val="tx1"/>
                </a:solidFill>
              </a:rPr>
              <a:t> </a:t>
            </a:r>
            <a:r>
              <a:rPr lang="en-US" sz="1800" dirty="0">
                <a:solidFill>
                  <a:schemeClr val="tx1"/>
                </a:solidFill>
              </a:rPr>
              <a:t>di </a:t>
            </a:r>
            <a:r>
              <a:rPr lang="en-US" sz="1800" dirty="0" err="1">
                <a:solidFill>
                  <a:schemeClr val="tx1"/>
                </a:solidFill>
              </a:rPr>
              <a:t>luar</a:t>
            </a:r>
            <a:r>
              <a:rPr lang="en-US" sz="1800" dirty="0">
                <a:solidFill>
                  <a:schemeClr val="tx1"/>
                </a:solidFill>
              </a:rPr>
              <a:t> PIAPS </a:t>
            </a:r>
            <a:r>
              <a:rPr lang="en-US" sz="1800" dirty="0" err="1">
                <a:solidFill>
                  <a:schemeClr val="tx1"/>
                </a:solidFill>
              </a:rPr>
              <a:t>tetap</a:t>
            </a:r>
            <a:r>
              <a:rPr lang="en-US" sz="1800" dirty="0">
                <a:solidFill>
                  <a:schemeClr val="tx1"/>
                </a:solidFill>
              </a:rPr>
              <a:t> </a:t>
            </a:r>
            <a:r>
              <a:rPr lang="en-US" sz="1800" dirty="0" err="1">
                <a:solidFill>
                  <a:schemeClr val="tx1"/>
                </a:solidFill>
              </a:rPr>
              <a:t>dilayani</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dimasukan</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revisi</a:t>
            </a:r>
            <a:r>
              <a:rPr lang="en-US" sz="1800" dirty="0">
                <a:solidFill>
                  <a:schemeClr val="tx1"/>
                </a:solidFill>
              </a:rPr>
              <a:t> </a:t>
            </a:r>
            <a:r>
              <a:rPr lang="en-US" sz="1800" dirty="0" err="1">
                <a:solidFill>
                  <a:schemeClr val="tx1"/>
                </a:solidFill>
              </a:rPr>
              <a:t>enam</a:t>
            </a:r>
            <a:r>
              <a:rPr lang="en-US" sz="1800" dirty="0">
                <a:solidFill>
                  <a:schemeClr val="tx1"/>
                </a:solidFill>
              </a:rPr>
              <a:t> </a:t>
            </a:r>
            <a:r>
              <a:rPr lang="en-US" sz="1800" dirty="0" err="1" smtClean="0">
                <a:solidFill>
                  <a:schemeClr val="tx1"/>
                </a:solidFill>
              </a:rPr>
              <a:t>bulanan</a:t>
            </a:r>
            <a:endParaRPr lang="en-US" sz="1800" dirty="0" smtClean="0">
              <a:solidFill>
                <a:schemeClr val="tx1"/>
              </a:solidFill>
            </a:endParaRPr>
          </a:p>
          <a:p>
            <a:pPr marL="342900" indent="-342900" algn="l">
              <a:buAutoNum type="arabicPeriod" startAt="3"/>
            </a:pPr>
            <a:r>
              <a:rPr lang="en-US" sz="1800" dirty="0" err="1" smtClean="0">
                <a:solidFill>
                  <a:schemeClr val="tx1"/>
                </a:solidFill>
              </a:rPr>
              <a:t>Diajukan</a:t>
            </a:r>
            <a:r>
              <a:rPr lang="en-US" sz="1800" dirty="0" smtClean="0">
                <a:solidFill>
                  <a:schemeClr val="tx1"/>
                </a:solidFill>
              </a:rPr>
              <a:t> </a:t>
            </a:r>
            <a:r>
              <a:rPr lang="en-US" sz="1800" dirty="0" err="1" smtClean="0">
                <a:solidFill>
                  <a:schemeClr val="tx1"/>
                </a:solidFill>
              </a:rPr>
              <a:t>ke</a:t>
            </a:r>
            <a:r>
              <a:rPr lang="en-US" sz="1800" dirty="0" smtClean="0">
                <a:solidFill>
                  <a:schemeClr val="tx1"/>
                </a:solidFill>
              </a:rPr>
              <a:t> </a:t>
            </a:r>
            <a:r>
              <a:rPr lang="en-US" sz="1800" dirty="0" err="1" smtClean="0">
                <a:solidFill>
                  <a:schemeClr val="tx1"/>
                </a:solidFill>
              </a:rPr>
              <a:t>Menteri</a:t>
            </a:r>
            <a:r>
              <a:rPr lang="en-US" sz="1800" dirty="0" smtClean="0">
                <a:solidFill>
                  <a:schemeClr val="tx1"/>
                </a:solidFill>
              </a:rPr>
              <a:t>, </a:t>
            </a:r>
            <a:r>
              <a:rPr lang="en-US" sz="1800" dirty="0" err="1" smtClean="0">
                <a:solidFill>
                  <a:schemeClr val="tx1"/>
                </a:solidFill>
              </a:rPr>
              <a:t>difasilitasi</a:t>
            </a:r>
            <a:r>
              <a:rPr lang="en-US" sz="1800" dirty="0" smtClean="0">
                <a:solidFill>
                  <a:schemeClr val="tx1"/>
                </a:solidFill>
              </a:rPr>
              <a:t> </a:t>
            </a:r>
            <a:r>
              <a:rPr lang="en-US" sz="1800" dirty="0" err="1" smtClean="0">
                <a:solidFill>
                  <a:schemeClr val="tx1"/>
                </a:solidFill>
              </a:rPr>
              <a:t>oleh</a:t>
            </a:r>
            <a:r>
              <a:rPr lang="en-US" sz="1800" dirty="0" smtClean="0">
                <a:solidFill>
                  <a:schemeClr val="tx1"/>
                </a:solidFill>
              </a:rPr>
              <a:t> </a:t>
            </a:r>
            <a:r>
              <a:rPr lang="en-US" sz="1800" dirty="0" err="1" smtClean="0">
                <a:solidFill>
                  <a:schemeClr val="tx1"/>
                </a:solidFill>
              </a:rPr>
              <a:t>Pokja</a:t>
            </a:r>
            <a:r>
              <a:rPr lang="en-US" sz="1800" dirty="0" smtClean="0">
                <a:solidFill>
                  <a:schemeClr val="tx1"/>
                </a:solidFill>
              </a:rPr>
              <a:t> </a:t>
            </a:r>
            <a:r>
              <a:rPr lang="en-US" sz="1800" dirty="0" err="1" smtClean="0">
                <a:solidFill>
                  <a:schemeClr val="tx1"/>
                </a:solidFill>
              </a:rPr>
              <a:t>Percepatan</a:t>
            </a:r>
            <a:r>
              <a:rPr lang="en-US" sz="1800" dirty="0" smtClean="0">
                <a:solidFill>
                  <a:schemeClr val="tx1"/>
                </a:solidFill>
              </a:rPr>
              <a:t> </a:t>
            </a:r>
            <a:r>
              <a:rPr lang="en-US" sz="1800" dirty="0" err="1" smtClean="0">
                <a:solidFill>
                  <a:schemeClr val="tx1"/>
                </a:solidFill>
              </a:rPr>
              <a:t>Perhutanan</a:t>
            </a:r>
            <a:r>
              <a:rPr lang="en-US" sz="1800" dirty="0" smtClean="0">
                <a:solidFill>
                  <a:schemeClr val="tx1"/>
                </a:solidFill>
              </a:rPr>
              <a:t> </a:t>
            </a:r>
            <a:r>
              <a:rPr lang="en-US" sz="1800" dirty="0" err="1" smtClean="0">
                <a:solidFill>
                  <a:schemeClr val="tx1"/>
                </a:solidFill>
              </a:rPr>
              <a:t>Sosial</a:t>
            </a:r>
            <a:endParaRPr lang="en-US" sz="1800" dirty="0" smtClean="0">
              <a:solidFill>
                <a:schemeClr val="tx1"/>
              </a:solidFill>
            </a:endParaRPr>
          </a:p>
          <a:p>
            <a:pPr marL="342900" indent="-342900" algn="l">
              <a:buAutoNum type="arabicPeriod" startAt="3"/>
            </a:pPr>
            <a:r>
              <a:rPr lang="en-US" sz="1800" dirty="0" err="1" smtClean="0">
                <a:solidFill>
                  <a:schemeClr val="tx1"/>
                </a:solidFill>
              </a:rPr>
              <a:t>Izin</a:t>
            </a:r>
            <a:r>
              <a:rPr lang="en-US" sz="1800" dirty="0" smtClean="0">
                <a:solidFill>
                  <a:schemeClr val="tx1"/>
                </a:solidFill>
              </a:rPr>
              <a:t> </a:t>
            </a:r>
            <a:r>
              <a:rPr lang="en-US" sz="1800" dirty="0" err="1">
                <a:solidFill>
                  <a:schemeClr val="tx1"/>
                </a:solidFill>
              </a:rPr>
              <a:t>d</a:t>
            </a:r>
            <a:r>
              <a:rPr lang="en-US" sz="1800" dirty="0" err="1" smtClean="0">
                <a:solidFill>
                  <a:schemeClr val="tx1"/>
                </a:solidFill>
              </a:rPr>
              <a:t>apat</a:t>
            </a:r>
            <a:r>
              <a:rPr lang="en-US" sz="1800" dirty="0" smtClean="0">
                <a:solidFill>
                  <a:schemeClr val="tx1"/>
                </a:solidFill>
              </a:rPr>
              <a:t> </a:t>
            </a:r>
            <a:r>
              <a:rPr lang="en-US" sz="1800" dirty="0" err="1" smtClean="0">
                <a:solidFill>
                  <a:schemeClr val="tx1"/>
                </a:solidFill>
              </a:rPr>
              <a:t>didelegasikan</a:t>
            </a:r>
            <a:r>
              <a:rPr lang="en-US" sz="1800" dirty="0" smtClean="0">
                <a:solidFill>
                  <a:schemeClr val="tx1"/>
                </a:solidFill>
              </a:rPr>
              <a:t> </a:t>
            </a:r>
            <a:r>
              <a:rPr lang="en-US" sz="1800" dirty="0" err="1" smtClean="0">
                <a:solidFill>
                  <a:schemeClr val="tx1"/>
                </a:solidFill>
              </a:rPr>
              <a:t>ke</a:t>
            </a:r>
            <a:r>
              <a:rPr lang="en-US" sz="1800" dirty="0" smtClean="0">
                <a:solidFill>
                  <a:schemeClr val="tx1"/>
                </a:solidFill>
              </a:rPr>
              <a:t> </a:t>
            </a:r>
            <a:r>
              <a:rPr lang="en-US" sz="1800" dirty="0" err="1" smtClean="0">
                <a:solidFill>
                  <a:schemeClr val="tx1"/>
                </a:solidFill>
              </a:rPr>
              <a:t>Gubernur</a:t>
            </a:r>
            <a:r>
              <a:rPr lang="en-US" sz="1800" dirty="0" smtClean="0">
                <a:solidFill>
                  <a:schemeClr val="tx1"/>
                </a:solidFill>
              </a:rPr>
              <a:t> </a:t>
            </a:r>
            <a:r>
              <a:rPr lang="en-US" sz="1800" dirty="0" err="1" smtClean="0">
                <a:solidFill>
                  <a:schemeClr val="tx1"/>
                </a:solidFill>
              </a:rPr>
              <a:t>jika</a:t>
            </a:r>
            <a:r>
              <a:rPr lang="en-US" sz="1800" dirty="0" smtClean="0">
                <a:solidFill>
                  <a:schemeClr val="tx1"/>
                </a:solidFill>
              </a:rPr>
              <a:t> </a:t>
            </a:r>
            <a:r>
              <a:rPr lang="en-US" sz="1800" dirty="0" err="1" smtClean="0">
                <a:solidFill>
                  <a:schemeClr val="tx1"/>
                </a:solidFill>
              </a:rPr>
              <a:t>dalam</a:t>
            </a:r>
            <a:r>
              <a:rPr lang="en-US" sz="1800" dirty="0" smtClean="0">
                <a:solidFill>
                  <a:schemeClr val="tx1"/>
                </a:solidFill>
              </a:rPr>
              <a:t> RPJMD </a:t>
            </a:r>
            <a:r>
              <a:rPr lang="en-US" sz="1800" dirty="0" err="1" smtClean="0">
                <a:solidFill>
                  <a:schemeClr val="tx1"/>
                </a:solidFill>
              </a:rPr>
              <a:t>ada</a:t>
            </a:r>
            <a:r>
              <a:rPr lang="en-US" sz="1800" dirty="0" smtClean="0">
                <a:solidFill>
                  <a:schemeClr val="tx1"/>
                </a:solidFill>
              </a:rPr>
              <a:t> program P.S</a:t>
            </a:r>
            <a:endParaRPr lang="en-US" sz="1800" dirty="0">
              <a:solidFill>
                <a:schemeClr val="tx1"/>
              </a:solidFill>
            </a:endParaRPr>
          </a:p>
          <a:p>
            <a:pPr marL="342900" lvl="0" indent="-342900" algn="l">
              <a:buFont typeface="+mj-lt"/>
              <a:buAutoNum type="arabicPeriod"/>
            </a:pPr>
            <a:endParaRPr lang="en-US" sz="1800" dirty="0">
              <a:solidFill>
                <a:schemeClr val="tx1"/>
              </a:solidFill>
            </a:endParaRPr>
          </a:p>
        </p:txBody>
      </p:sp>
      <p:pic>
        <p:nvPicPr>
          <p:cNvPr id="4" name="Picture 2" descr="https://image.freepik.com/free-icon/boy-raising-hand-for-question_318-43988.png"/>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79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PERMOHONAN HD</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209800" y="1600201"/>
            <a:ext cx="6477000" cy="4191000"/>
          </a:xfrm>
        </p:spPr>
        <p:txBody>
          <a:bodyPr>
            <a:normAutofit fontScale="92500" lnSpcReduction="10000"/>
          </a:bodyPr>
          <a:lstStyle/>
          <a:p>
            <a:pPr marL="514350" lvl="0" indent="-514350">
              <a:buFont typeface="+mj-lt"/>
              <a:buAutoNum type="arabicPeriod"/>
            </a:pPr>
            <a:r>
              <a:rPr lang="id-ID" dirty="0"/>
              <a:t>Permohonan HPHD diajukan oleh lembaga desa atau  gabungan lembaga desa dengan diketahui oleh kepala desa</a:t>
            </a:r>
            <a:r>
              <a:rPr lang="en-US" dirty="0"/>
              <a:t>. </a:t>
            </a:r>
          </a:p>
          <a:p>
            <a:pPr marL="514350" lvl="0" indent="-514350">
              <a:buFont typeface="+mj-lt"/>
              <a:buAutoNum type="arabicPeriod"/>
            </a:pPr>
            <a:r>
              <a:rPr lang="id-ID" dirty="0"/>
              <a:t>Lembaga desa </a:t>
            </a:r>
            <a:r>
              <a:rPr lang="id-ID" dirty="0" smtClean="0"/>
              <a:t>dapat </a:t>
            </a:r>
            <a:r>
              <a:rPr lang="id-ID" dirty="0"/>
              <a:t>berupa:</a:t>
            </a:r>
            <a:endParaRPr lang="en-US" dirty="0"/>
          </a:p>
          <a:p>
            <a:pPr marL="914400" lvl="1" indent="-514350">
              <a:buFont typeface="+mj-lt"/>
              <a:buAutoNum type="alphaLcPeriod"/>
            </a:pPr>
            <a:r>
              <a:rPr lang="id-ID" dirty="0"/>
              <a:t>koperasi desa;</a:t>
            </a:r>
            <a:endParaRPr lang="en-US" dirty="0"/>
          </a:p>
          <a:p>
            <a:pPr marL="914400" lvl="1" indent="-514350">
              <a:buFont typeface="+mj-lt"/>
              <a:buAutoNum type="alphaLcPeriod"/>
            </a:pPr>
            <a:r>
              <a:rPr lang="id-ID" dirty="0"/>
              <a:t>badan usaha milik desa </a:t>
            </a:r>
            <a:r>
              <a:rPr lang="en-US" dirty="0" err="1"/>
              <a:t>setempat</a:t>
            </a:r>
            <a:r>
              <a:rPr lang="id-ID" dirty="0"/>
              <a:t>; atau</a:t>
            </a:r>
            <a:endParaRPr lang="en-US" dirty="0"/>
          </a:p>
          <a:p>
            <a:pPr marL="914400" lvl="1" indent="-514350">
              <a:buFont typeface="+mj-lt"/>
              <a:buAutoNum type="alphaLcPeriod"/>
            </a:pPr>
            <a:r>
              <a:rPr lang="id-ID" dirty="0"/>
              <a:t>lembaga lain</a:t>
            </a:r>
            <a:r>
              <a:rPr lang="en-US" dirty="0" err="1"/>
              <a:t>nya</a:t>
            </a:r>
            <a:r>
              <a:rPr lang="id-ID" dirty="0"/>
              <a:t> yang dibentuk oleh masyarakat desa.</a:t>
            </a:r>
            <a:endParaRPr lang="en-US" dirty="0"/>
          </a:p>
          <a:p>
            <a:pPr marL="0" indent="0">
              <a:buNone/>
            </a:pPr>
            <a:endParaRPr lang="en-US" dirty="0"/>
          </a:p>
        </p:txBody>
      </p:sp>
      <p:pic>
        <p:nvPicPr>
          <p:cNvPr id="4" name="Picture 8" descr="https://d3ui957tjb5bqd.cloudfront.net/images/screenshots/products/4/48/48483/kinds-with-books-3-o.jpg?1383554756"/>
          <p:cNvPicPr>
            <a:picLocks noChangeAspect="1" noChangeArrowheads="1"/>
          </p:cNvPicPr>
          <p:nvPr/>
        </p:nvPicPr>
        <p:blipFill>
          <a:blip r:embed="rId2" cstate="print">
            <a:clrChange>
              <a:clrFrom>
                <a:srgbClr val="E9EEC6"/>
              </a:clrFrom>
              <a:clrTo>
                <a:srgbClr val="E9EEC6">
                  <a:alpha val="0"/>
                </a:srgbClr>
              </a:clrTo>
            </a:clrChange>
            <a:extLst>
              <a:ext uri="{28A0092B-C50C-407E-A947-70E740481C1C}">
                <a14:useLocalDpi xmlns:a14="http://schemas.microsoft.com/office/drawing/2010/main" val="0"/>
              </a:ext>
            </a:extLst>
          </a:blip>
          <a:srcRect/>
          <a:stretch>
            <a:fillRect/>
          </a:stretch>
        </p:blipFill>
        <p:spPr bwMode="auto">
          <a:xfrm>
            <a:off x="-576115" y="4450183"/>
            <a:ext cx="3471716" cy="246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85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haroni" panose="02010803020104030203" pitchFamily="2" charset="-79"/>
                <a:cs typeface="Aharoni" panose="02010803020104030203" pitchFamily="2" charset="-79"/>
              </a:rPr>
              <a:t>PERMOHONAN HKM</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524000" y="1600200"/>
            <a:ext cx="7391400" cy="4800600"/>
          </a:xfrm>
        </p:spPr>
        <p:txBody>
          <a:bodyPr>
            <a:normAutofit fontScale="85000" lnSpcReduction="20000"/>
          </a:bodyPr>
          <a:lstStyle/>
          <a:p>
            <a:pPr marL="514350" lvl="0" indent="-514350">
              <a:buFont typeface="+mj-lt"/>
              <a:buAutoNum type="arabicPeriod"/>
            </a:pPr>
            <a:r>
              <a:rPr lang="id-ID" dirty="0"/>
              <a:t>Permohonan IUPHKm diajukan oleh:</a:t>
            </a:r>
            <a:endParaRPr lang="en-US" dirty="0"/>
          </a:p>
          <a:p>
            <a:pPr marL="914400" lvl="1" indent="-514350">
              <a:buFont typeface="+mj-lt"/>
              <a:buAutoNum type="alphaLcPeriod"/>
            </a:pPr>
            <a:r>
              <a:rPr lang="id-ID" dirty="0"/>
              <a:t>ketua kelompok masyarakat;</a:t>
            </a:r>
            <a:endParaRPr lang="en-US" dirty="0"/>
          </a:p>
          <a:p>
            <a:pPr marL="914400" lvl="1" indent="-514350">
              <a:buFont typeface="+mj-lt"/>
              <a:buAutoNum type="alphaLcPeriod"/>
            </a:pPr>
            <a:r>
              <a:rPr lang="id-ID" dirty="0"/>
              <a:t>ketua gabungan kelompok tani hutan; atau</a:t>
            </a:r>
            <a:endParaRPr lang="en-US" dirty="0"/>
          </a:p>
          <a:p>
            <a:pPr marL="914400" lvl="1" indent="-514350">
              <a:buFont typeface="+mj-lt"/>
              <a:buAutoNum type="alphaLcPeriod"/>
            </a:pPr>
            <a:r>
              <a:rPr lang="id-ID" dirty="0"/>
              <a:t>ketua koperasi.</a:t>
            </a:r>
            <a:endParaRPr lang="en-US" dirty="0"/>
          </a:p>
          <a:p>
            <a:pPr marL="0" lvl="0" indent="0">
              <a:buNone/>
            </a:pPr>
            <a:r>
              <a:rPr lang="en-US" dirty="0" smtClean="0"/>
              <a:t>2.    </a:t>
            </a:r>
            <a:r>
              <a:rPr lang="id-ID" dirty="0" smtClean="0"/>
              <a:t>Permohonan dilampiri</a:t>
            </a:r>
            <a:r>
              <a:rPr lang="id-ID" dirty="0"/>
              <a:t>:</a:t>
            </a:r>
            <a:endParaRPr lang="en-US" dirty="0"/>
          </a:p>
          <a:p>
            <a:pPr marL="914400" lvl="1" indent="-514350">
              <a:buFont typeface="+mj-lt"/>
              <a:buAutoNum type="alphaLcPeriod"/>
            </a:pPr>
            <a:r>
              <a:rPr lang="id-ID" dirty="0"/>
              <a:t>daftar nama masyarakat setempat calon anggota kelompok HKm yang diketahui oleh kepala desa/lurah;</a:t>
            </a:r>
            <a:endParaRPr lang="en-US" dirty="0"/>
          </a:p>
          <a:p>
            <a:pPr marL="914400" lvl="1" indent="-514350">
              <a:buFont typeface="+mj-lt"/>
              <a:buAutoNum type="alphaLcPeriod"/>
            </a:pPr>
            <a:r>
              <a:rPr lang="id-ID" dirty="0"/>
              <a:t>gambaran umum wilayah, antara lain keadaan fisik wilayah, sosial ekonomi, dan potensi kawasan</a:t>
            </a:r>
            <a:r>
              <a:rPr lang="en-US" dirty="0"/>
              <a:t>; </a:t>
            </a:r>
            <a:r>
              <a:rPr lang="en-US" dirty="0" err="1"/>
              <a:t>dan</a:t>
            </a:r>
            <a:endParaRPr lang="en-US" dirty="0"/>
          </a:p>
          <a:p>
            <a:pPr marL="914400" lvl="1" indent="-514350">
              <a:buFont typeface="+mj-lt"/>
              <a:buAutoNum type="alphaLcPeriod"/>
            </a:pPr>
            <a:r>
              <a:rPr lang="id-ID" dirty="0"/>
              <a:t>peta usulan lokasi minimal skala 1: 50.000 berupa dokumen tertulis dan salinan elektronik dalam bentuk </a:t>
            </a:r>
            <a:r>
              <a:rPr lang="id-ID" i="1" dirty="0"/>
              <a:t>shape file</a:t>
            </a:r>
            <a:r>
              <a:rPr lang="id-ID" dirty="0"/>
              <a:t> yang dihasilkan dari pemetaan partisipatif</a:t>
            </a:r>
            <a:r>
              <a:rPr lang="en-US" dirty="0"/>
              <a:t>.</a:t>
            </a:r>
          </a:p>
          <a:p>
            <a:endParaRPr lang="en-US" dirty="0"/>
          </a:p>
        </p:txBody>
      </p:sp>
      <p:pic>
        <p:nvPicPr>
          <p:cNvPr id="4" name="Picture 8" descr="https://d3ui957tjb5bqd.cloudfront.net/images/screenshots/products/4/48/48483/kinds-with-books-3-o.jpg?1383554756"/>
          <p:cNvPicPr>
            <a:picLocks noChangeAspect="1" noChangeArrowheads="1"/>
          </p:cNvPicPr>
          <p:nvPr/>
        </p:nvPicPr>
        <p:blipFill>
          <a:blip r:embed="rId2" cstate="print">
            <a:clrChange>
              <a:clrFrom>
                <a:srgbClr val="E9EEC6"/>
              </a:clrFrom>
              <a:clrTo>
                <a:srgbClr val="E9EEC6">
                  <a:alpha val="0"/>
                </a:srgbClr>
              </a:clrTo>
            </a:clrChange>
            <a:extLst>
              <a:ext uri="{28A0092B-C50C-407E-A947-70E740481C1C}">
                <a14:useLocalDpi xmlns:a14="http://schemas.microsoft.com/office/drawing/2010/main" val="0"/>
              </a:ext>
            </a:extLst>
          </a:blip>
          <a:srcRect/>
          <a:stretch>
            <a:fillRect/>
          </a:stretch>
        </p:blipFill>
        <p:spPr bwMode="auto">
          <a:xfrm>
            <a:off x="-576115" y="4558471"/>
            <a:ext cx="3319315" cy="235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1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1692</Words>
  <Application>Microsoft Office PowerPoint</Application>
  <PresentationFormat>On-screen Show (4:3)</PresentationFormat>
  <Paragraphs>212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KRITERIA PETA POTENSI KONFLIK TENURIAL</vt:lpstr>
      <vt:lpstr>PowerPoint Presentation</vt:lpstr>
      <vt:lpstr>PowerPoint Presentation</vt:lpstr>
      <vt:lpstr>PowerPoint Presentation</vt:lpstr>
      <vt:lpstr>GIMANA CARA MENDAPATKAN P.S (HD, HTR, HKm, KEMITRAAN, HUTAN ADAT)?</vt:lpstr>
      <vt:lpstr>PERMOHONAN HD</vt:lpstr>
      <vt:lpstr>PERMOHONAN HKM</vt:lpstr>
      <vt:lpstr>PERMOHONAN HTR</vt:lpstr>
      <vt:lpstr>SIAPA SIH YANG WAJIB MELAKUKAN KEMITRAAN? (Revisi Permenhut P.39/Menhut-II/2013)</vt:lpstr>
      <vt:lpstr>BAGAIMANA NASIB HUTAN ADAT?</vt:lpstr>
      <vt:lpstr>BAGAIMANA PELAYANAN PERMOHONAN P.S?</vt:lpstr>
      <vt:lpstr>YAKINKAH ANDA DENGAN DANA CEKAK P.S JALAN?</vt:lpstr>
      <vt:lpstr>APA SIH KERJAAN POKJA?</vt:lpstr>
      <vt:lpstr>GIMANA NGATASI KONFLIK, TENURIAL? (Permenlhk No.84/Menlhk-setjen/2015)</vt:lpstr>
      <vt:lpstr>BAGAIMANA PASKA PANEN</vt:lpstr>
      <vt:lpstr>Bagaimana peran COMLOG?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TU_DIRJEN</cp:lastModifiedBy>
  <cp:revision>62</cp:revision>
  <cp:lastPrinted>2016-01-28T02:20:24Z</cp:lastPrinted>
  <dcterms:created xsi:type="dcterms:W3CDTF">2016-01-27T01:35:15Z</dcterms:created>
  <dcterms:modified xsi:type="dcterms:W3CDTF">2016-11-23T00:48:12Z</dcterms:modified>
</cp:coreProperties>
</file>