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28" r:id="rId1"/>
  </p:sldMasterIdLst>
  <p:notesMasterIdLst>
    <p:notesMasterId r:id="rId29"/>
  </p:notesMasterIdLst>
  <p:handoutMasterIdLst>
    <p:handoutMasterId r:id="rId30"/>
  </p:handoutMasterIdLst>
  <p:sldIdLst>
    <p:sldId id="256" r:id="rId2"/>
    <p:sldId id="408" r:id="rId3"/>
    <p:sldId id="388" r:id="rId4"/>
    <p:sldId id="377" r:id="rId5"/>
    <p:sldId id="410" r:id="rId6"/>
    <p:sldId id="412" r:id="rId7"/>
    <p:sldId id="406" r:id="rId8"/>
    <p:sldId id="413" r:id="rId9"/>
    <p:sldId id="414" r:id="rId10"/>
    <p:sldId id="415" r:id="rId11"/>
    <p:sldId id="416" r:id="rId12"/>
    <p:sldId id="417" r:id="rId13"/>
    <p:sldId id="418" r:id="rId14"/>
    <p:sldId id="419" r:id="rId15"/>
    <p:sldId id="389" r:id="rId16"/>
    <p:sldId id="420" r:id="rId17"/>
    <p:sldId id="421" r:id="rId18"/>
    <p:sldId id="384" r:id="rId19"/>
    <p:sldId id="385" r:id="rId20"/>
    <p:sldId id="386" r:id="rId21"/>
    <p:sldId id="423" r:id="rId22"/>
    <p:sldId id="424" r:id="rId23"/>
    <p:sldId id="361" r:id="rId24"/>
    <p:sldId id="378" r:id="rId25"/>
    <p:sldId id="425" r:id="rId26"/>
    <p:sldId id="426" r:id="rId27"/>
    <p:sldId id="422" r:id="rId28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4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12" y="-21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7C20D-D70E-4993-BB50-29AA0DE16E3C}" type="datetimeFigureOut">
              <a:rPr lang="id-ID" smtClean="0"/>
              <a:pPr/>
              <a:t>11/23/16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751E5-18A6-45BC-9634-D15FE6B2B172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0116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E047C-C6AF-46FB-A1BC-B4A7DDC5B34C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A595A-36D5-4ADB-BC80-F7EB49EB1B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30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-TextureFore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496919"/>
            <a:ext cx="7086600" cy="1539875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55471"/>
            <a:ext cx="7086600" cy="1460500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8423" y="5184589"/>
            <a:ext cx="2743200" cy="304271"/>
          </a:xfrm>
        </p:spPr>
        <p:txBody>
          <a:bodyPr/>
          <a:lstStyle/>
          <a:p>
            <a:fld id="{54AB02A5-4FE5-49D9-9E24-09F23B90C450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0" y="5184589"/>
            <a:ext cx="2743200" cy="304271"/>
          </a:xfrm>
        </p:spPr>
        <p:txBody>
          <a:bodyPr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5" y="3137647"/>
            <a:ext cx="7272338" cy="915147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78014" y="647701"/>
            <a:ext cx="4294363" cy="2389094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9025" y="4056530"/>
            <a:ext cx="7272338" cy="105335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634B-EC84-4517-A450-DBD100610965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AC8C5-22E6-4C4C-B85C-883AB2ED8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634B-EC84-4517-A450-DBD100610965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AC8C5-22E6-4C4C-B85C-883AB2ED8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6588" y="508000"/>
            <a:ext cx="1524000" cy="45971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9024" y="508000"/>
            <a:ext cx="5921376" cy="4597136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634B-EC84-4517-A450-DBD100610965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AC8C5-22E6-4C4C-B85C-883AB2ED8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634B-EC84-4517-A450-DBD100610965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AC8C5-22E6-4C4C-B85C-883AB2ED8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93520"/>
            <a:ext cx="7086600" cy="1539240"/>
          </a:xfrm>
        </p:spPr>
        <p:txBody>
          <a:bodyPr vert="horz" lIns="91440" tIns="45720" rIns="91440" bIns="45720" rtlCol="0" anchor="b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3055620"/>
            <a:ext cx="7086600" cy="1463040"/>
          </a:xfrm>
        </p:spPr>
        <p:txBody>
          <a:bodyPr vert="horz" lIns="91440" tIns="45720" rIns="91440" bIns="45720" rtlCol="0" anchor="t" anchorCtr="0">
            <a:noAutofit/>
            <a:scene3d>
              <a:camera prst="orthographicFront"/>
              <a:lightRig rig="threePt" dir="t">
                <a:rot lat="0" lon="0" rev="10800000"/>
              </a:lightRig>
            </a:scene3d>
            <a:sp3d extrusionH="25400">
              <a:bevelT w="12700" h="12700" prst="relaxedInset"/>
              <a:bevelB w="12700" h="12700" prst="relaxedInset"/>
            </a:sp3d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None/>
              <a:defRPr sz="2000" b="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5400" dist="19050" dir="4200000" algn="ctr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5" y="228865"/>
            <a:ext cx="7272339" cy="111584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9023" y="1513417"/>
            <a:ext cx="3429000" cy="359171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2363" y="1513417"/>
            <a:ext cx="3429000" cy="359171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634B-EC84-4517-A450-DBD100610965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AC8C5-22E6-4C4C-B85C-883AB2ED8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5" y="228865"/>
            <a:ext cx="7272339" cy="111584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4" y="1407233"/>
            <a:ext cx="3429000" cy="68924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9024" y="2159000"/>
            <a:ext cx="3429000" cy="294613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2363" y="1407233"/>
            <a:ext cx="3429000" cy="689240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2363" y="2159000"/>
            <a:ext cx="3429000" cy="294613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634B-EC84-4517-A450-DBD100610965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AC8C5-22E6-4C4C-B85C-883AB2ED8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634B-EC84-4517-A450-DBD100610965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AC8C5-22E6-4C4C-B85C-883AB2ED8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634B-EC84-4517-A450-DBD100610965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AC8C5-22E6-4C4C-B85C-883AB2ED8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729" y="317500"/>
            <a:ext cx="3429000" cy="1374588"/>
          </a:xfrm>
        </p:spPr>
        <p:txBody>
          <a:bodyPr anchor="b"/>
          <a:lstStyle>
            <a:lvl1pPr algn="ctr">
              <a:lnSpc>
                <a:spcPct val="1000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0588" y="317500"/>
            <a:ext cx="3429000" cy="47876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4729" y="1714501"/>
            <a:ext cx="3429000" cy="30480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634B-EC84-4517-A450-DBD100610965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nterior-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363" y="616323"/>
            <a:ext cx="3429000" cy="1075317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88136" y="649941"/>
            <a:ext cx="3429000" cy="4112559"/>
          </a:xfrm>
          <a:ln w="76200" cmpd="dbl">
            <a:solidFill>
              <a:schemeClr val="tx1"/>
            </a:solidFill>
            <a:miter lim="800000"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32363" y="1714500"/>
            <a:ext cx="3429000" cy="30480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9634B-EC84-4517-A450-DBD100610965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AC8C5-22E6-4C4C-B85C-883AB2ED8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025" y="228865"/>
            <a:ext cx="7272339" cy="1115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5" y="1501589"/>
            <a:ext cx="7272339" cy="3603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2188" y="5296959"/>
            <a:ext cx="2429435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09634B-EC84-4517-A450-DBD100610965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296959"/>
            <a:ext cx="27432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20393" y="5296959"/>
            <a:ext cx="609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D3AC8C5-22E6-4C4C-B85C-883AB2ED86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  <p:sldLayoutId id="214748474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200"/>
        </a:lnSpc>
        <a:spcBef>
          <a:spcPct val="0"/>
        </a:spcBef>
        <a:buNone/>
        <a:defRPr sz="48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" pitchFamily="2" charset="2"/>
        <a:buChar char="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" pitchFamily="2" charset="2"/>
        <a:buChar char="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" pitchFamily="2" charset="2"/>
        <a:buChar char="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" pitchFamily="2" charset="2"/>
        <a:buChar char="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piaps.apr" TargetMode="External"/><Relationship Id="rId3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638300"/>
            <a:ext cx="7315200" cy="1295400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>
              <a:lnSpc>
                <a:spcPct val="80000"/>
              </a:lnSpc>
            </a:pPr>
            <a:r>
              <a:rPr lang="en-US" sz="36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  <a:t/>
            </a:r>
            <a:br>
              <a:rPr lang="en-US" sz="36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</a:br>
            <a:r>
              <a:rPr lang="en-US" sz="36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  <a:t/>
            </a:r>
            <a:br>
              <a:rPr lang="en-US" sz="36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</a:br>
            <a:r>
              <a:rPr lang="en-US" sz="36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  <a:t> </a:t>
            </a:r>
            <a:br>
              <a:rPr lang="en-US" sz="36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</a:br>
            <a:r>
              <a:rPr lang="en-US" sz="36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  <a:t> </a:t>
            </a:r>
            <a:br>
              <a:rPr lang="en-US" sz="36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</a:br>
            <a:r>
              <a:rPr lang="en-US" sz="3600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  <a:t/>
            </a:r>
            <a:br>
              <a:rPr lang="en-US" sz="3600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</a:br>
            <a:r>
              <a:rPr lang="en-US" sz="3600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  <a:t/>
            </a:r>
            <a:br>
              <a:rPr lang="en-US" sz="3600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</a:br>
            <a:r>
              <a:rPr lang="en-US" sz="3600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  <a:t>PERCEPATAN </a:t>
            </a:r>
            <a:br>
              <a:rPr lang="en-US" sz="3600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</a:br>
            <a:r>
              <a:rPr lang="id-ID" sz="36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  <a:t>P</a:t>
            </a:r>
            <a:r>
              <a:rPr lang="en-US" sz="36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  <a:t>E</a:t>
            </a:r>
            <a:r>
              <a:rPr lang="id-ID" sz="36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  <a:t>RHUTANAN</a:t>
            </a:r>
            <a:r>
              <a:rPr lang="en-US" sz="36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  <a:t> S</a:t>
            </a:r>
            <a:r>
              <a:rPr lang="id-ID" sz="36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  <a:t>OSIAL </a:t>
            </a:r>
            <a:br>
              <a:rPr lang="id-ID" sz="36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</a:br>
            <a:r>
              <a:rPr lang="id-ID" sz="36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  <a:t>(PPS)</a:t>
            </a:r>
            <a:br>
              <a:rPr lang="id-ID" sz="36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</a:br>
            <a:r>
              <a:rPr lang="id-ID" sz="36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  <a:t/>
            </a:r>
            <a:br>
              <a:rPr lang="id-ID" sz="36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</a:br>
            <a:r>
              <a:rPr lang="en-US" sz="3600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Bookman Old Style" panose="02050604050505020204" pitchFamily="18" charset="0"/>
              </a:rPr>
              <a:t> </a:t>
            </a:r>
            <a:endParaRPr lang="en-US" sz="36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Bookman Old Style" panose="02050604050505020204" pitchFamily="18" charset="0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600200" y="3848102"/>
            <a:ext cx="7239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d-ID" altLang="en-US" sz="1400" b="1" dirty="0" smtClean="0">
                <a:latin typeface="Calibri" pitchFamily="34" charset="0"/>
              </a:rPr>
              <a:t>KEMENTERI</a:t>
            </a:r>
            <a:r>
              <a:rPr lang="en-US" altLang="en-US" sz="1400" b="1" dirty="0" smtClean="0">
                <a:latin typeface="Calibri" pitchFamily="34" charset="0"/>
              </a:rPr>
              <a:t>AN</a:t>
            </a:r>
            <a:r>
              <a:rPr lang="id-ID" altLang="en-US" sz="1400" b="1" dirty="0" smtClean="0">
                <a:latin typeface="Calibri" pitchFamily="34" charset="0"/>
              </a:rPr>
              <a:t> LINGKUNG</a:t>
            </a:r>
            <a:r>
              <a:rPr lang="en-US" altLang="en-US" sz="1400" b="1" dirty="0" smtClean="0">
                <a:latin typeface="Calibri" pitchFamily="34" charset="0"/>
              </a:rPr>
              <a:t>AN</a:t>
            </a:r>
            <a:r>
              <a:rPr lang="id-ID" altLang="en-US" sz="1400" b="1" dirty="0" smtClean="0">
                <a:latin typeface="Calibri" pitchFamily="34" charset="0"/>
              </a:rPr>
              <a:t> </a:t>
            </a:r>
            <a:r>
              <a:rPr lang="id-ID" altLang="en-US" sz="1400" b="1" dirty="0">
                <a:latin typeface="Calibri" pitchFamily="34" charset="0"/>
              </a:rPr>
              <a:t>HIDUP DAN KEHUTANAN</a:t>
            </a:r>
          </a:p>
          <a:p>
            <a:pPr algn="r"/>
            <a:r>
              <a:rPr lang="id-ID" altLang="en-US" sz="1400" b="1" dirty="0">
                <a:latin typeface="Calibri" pitchFamily="34" charset="0"/>
              </a:rPr>
              <a:t>DIREKTORAT JENDERAL </a:t>
            </a:r>
            <a:r>
              <a:rPr lang="id-ID" altLang="en-US" sz="1400" b="1" dirty="0" smtClean="0">
                <a:latin typeface="Calibri" pitchFamily="34" charset="0"/>
              </a:rPr>
              <a:t>PERHUTANAN SOSIAL</a:t>
            </a:r>
            <a:r>
              <a:rPr lang="en-US" altLang="en-US" sz="1400" b="1" dirty="0" smtClean="0">
                <a:latin typeface="Calibri" pitchFamily="34" charset="0"/>
              </a:rPr>
              <a:t> DAN KEMITRAAN LINGKUNGAN</a:t>
            </a:r>
          </a:p>
          <a:p>
            <a:pPr algn="r"/>
            <a:r>
              <a:rPr lang="en-US" altLang="en-US" sz="1400" b="1" dirty="0" smtClean="0">
                <a:latin typeface="Calibri" pitchFamily="34" charset="0"/>
              </a:rPr>
              <a:t>DIREKTORAT PENYIAPAN KAWASAN PERHUTANAN SOSIAL</a:t>
            </a:r>
          </a:p>
          <a:p>
            <a:pPr algn="r"/>
            <a:endParaRPr lang="en-US" altLang="en-US" sz="1400" b="1" dirty="0">
              <a:latin typeface="Calibri" pitchFamily="34" charset="0"/>
            </a:endParaRPr>
          </a:p>
          <a:p>
            <a:pPr algn="r"/>
            <a:r>
              <a:rPr lang="en-US" altLang="en-US" sz="1400" b="1" dirty="0" smtClean="0">
                <a:latin typeface="Calibri" pitchFamily="34" charset="0"/>
              </a:rPr>
              <a:t>Hotel </a:t>
            </a:r>
            <a:r>
              <a:rPr lang="en-US" altLang="en-US" sz="1400" b="1" dirty="0" err="1" smtClean="0">
                <a:latin typeface="Calibri" pitchFamily="34" charset="0"/>
              </a:rPr>
              <a:t>Ambhara</a:t>
            </a:r>
            <a:r>
              <a:rPr lang="en-US" altLang="en-US" sz="1400" b="1" dirty="0" smtClean="0">
                <a:latin typeface="Calibri" pitchFamily="34" charset="0"/>
              </a:rPr>
              <a:t>,  23  November  2016</a:t>
            </a:r>
          </a:p>
        </p:txBody>
      </p:sp>
      <p:pic>
        <p:nvPicPr>
          <p:cNvPr id="10" name="Picture 20" descr="logo kemnlhkeh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52700"/>
            <a:ext cx="1143000" cy="115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199496" y="3683000"/>
            <a:ext cx="2286000" cy="12700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2628900"/>
            <a:ext cx="1066800" cy="104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6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88696">
            <a:off x="195241" y="2143325"/>
            <a:ext cx="4103203" cy="30044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190501"/>
            <a:ext cx="8382000" cy="830997"/>
          </a:xfrm>
          <a:prstGeom prst="rect">
            <a:avLst/>
          </a:prstGeom>
          <a:solidFill>
            <a:srgbClr val="FFFF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</a:rPr>
              <a:t>MENGAPA HARUS DIBUAT  </a:t>
            </a:r>
            <a:r>
              <a:rPr lang="en-US" sz="48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</a:rPr>
              <a:t>PIAPS  ???</a:t>
            </a:r>
            <a:endParaRPr lang="en-US" sz="4800" b="1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8600" y="1562100"/>
            <a:ext cx="4800600" cy="38625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</a:rPr>
              <a:t>Target </a:t>
            </a:r>
            <a:r>
              <a:rPr lang="en-US" sz="2400" b="1" dirty="0" err="1">
                <a:solidFill>
                  <a:schemeClr val="bg1"/>
                </a:solidFill>
              </a:rPr>
              <a:t>capaian</a:t>
            </a:r>
            <a:r>
              <a:rPr lang="en-US" sz="2400" b="1" dirty="0">
                <a:solidFill>
                  <a:schemeClr val="bg1"/>
                </a:solidFill>
              </a:rPr>
              <a:t> program </a:t>
            </a:r>
            <a:r>
              <a:rPr lang="en-US" sz="2400" b="1" dirty="0" err="1">
                <a:solidFill>
                  <a:schemeClr val="bg1"/>
                </a:solidFill>
              </a:rPr>
              <a:t>Pemerintah</a:t>
            </a:r>
            <a:r>
              <a:rPr lang="en-US" sz="2400" b="1" dirty="0">
                <a:solidFill>
                  <a:schemeClr val="bg1"/>
                </a:solidFill>
              </a:rPr>
              <a:t> (RPJM </a:t>
            </a:r>
            <a:r>
              <a:rPr lang="en-US" sz="2400" b="1" dirty="0" err="1">
                <a:solidFill>
                  <a:schemeClr val="bg1"/>
                </a:solidFill>
              </a:rPr>
              <a:t>tahun</a:t>
            </a:r>
            <a:r>
              <a:rPr lang="en-US" sz="2400" b="1" dirty="0">
                <a:solidFill>
                  <a:schemeClr val="bg1"/>
                </a:solidFill>
              </a:rPr>
              <a:t> 2015-2019) </a:t>
            </a:r>
            <a:r>
              <a:rPr lang="en-US" sz="2400" b="1" dirty="0" err="1" smtClean="0">
                <a:solidFill>
                  <a:schemeClr val="bg1"/>
                </a:solidFill>
              </a:rPr>
              <a:t>yaitu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seluas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400" b="1" dirty="0">
                <a:solidFill>
                  <a:schemeClr val="bg1"/>
                </a:solidFill>
              </a:rPr>
              <a:t>12,7 </a:t>
            </a:r>
            <a:r>
              <a:rPr lang="en-US" sz="2400" b="1" dirty="0" err="1">
                <a:solidFill>
                  <a:schemeClr val="bg1"/>
                </a:solidFill>
              </a:rPr>
              <a:t>juta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hektar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en-US" sz="2400" b="1" dirty="0" err="1" smtClean="0">
                <a:solidFill>
                  <a:schemeClr val="bg1"/>
                </a:solidFill>
              </a:rPr>
              <a:t>Alokasi</a:t>
            </a:r>
            <a:r>
              <a:rPr lang="en-US" sz="2400" b="1" dirty="0" smtClean="0">
                <a:solidFill>
                  <a:schemeClr val="bg1"/>
                </a:solidFill>
              </a:rPr>
              <a:t> areal </a:t>
            </a:r>
            <a:r>
              <a:rPr lang="en-US" sz="2400" b="1" dirty="0" err="1" smtClean="0">
                <a:solidFill>
                  <a:schemeClr val="bg1"/>
                </a:solidFill>
              </a:rPr>
              <a:t>kelola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hutan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bagi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masyarakat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yang </a:t>
            </a:r>
            <a:r>
              <a:rPr lang="en-US" sz="2400" b="1" dirty="0" err="1" smtClean="0">
                <a:solidFill>
                  <a:schemeClr val="bg1"/>
                </a:solidFill>
              </a:rPr>
              <a:t>pasti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tidak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akan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diberikan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untuk</a:t>
            </a:r>
            <a:r>
              <a:rPr lang="en-US" sz="2400" b="1" dirty="0">
                <a:solidFill>
                  <a:schemeClr val="bg1"/>
                </a:solidFill>
              </a:rPr>
              <a:t> program </a:t>
            </a:r>
            <a:r>
              <a:rPr lang="en-US" sz="2400" b="1" dirty="0" smtClean="0">
                <a:solidFill>
                  <a:schemeClr val="bg1"/>
                </a:solidFill>
              </a:rPr>
              <a:t>lain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en-US" sz="2400" b="1" dirty="0" err="1">
                <a:solidFill>
                  <a:schemeClr val="bg1"/>
                </a:solidFill>
              </a:rPr>
              <a:t>Penyeragaman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peta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bagi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semua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pihak</a:t>
            </a:r>
            <a:r>
              <a:rPr lang="en-US" sz="2400" b="1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858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467544" y="157202"/>
            <a:ext cx="8229600" cy="420047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2C310B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PIAPS PER PROVINSI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311250"/>
              </p:ext>
            </p:extLst>
          </p:nvPr>
        </p:nvGraphicFramePr>
        <p:xfrm>
          <a:off x="228599" y="800100"/>
          <a:ext cx="8617398" cy="48114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42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867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45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79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23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0677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68897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5579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81552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NO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PROVINSI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HL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HP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HPK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HPT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SK 20% KEMITRAAN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JUMLAH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4727">
                <a:tc>
                  <a:txBody>
                    <a:bodyPr/>
                    <a:lstStyle/>
                    <a:p>
                      <a:pPr algn="ctr" fontAlgn="b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t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309" marR="7309" marT="6091" marB="0"/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2709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NAD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309" marR="7309" marT="6091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230.812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121.649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79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</a:t>
                      </a:r>
                      <a:r>
                        <a:rPr lang="id-ID" sz="12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59.999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46.480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459.018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2709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SUMUT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309" marR="7309" marT="6091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76.964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197.395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10.412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192.386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73.730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550.887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2709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RIAU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309" marR="7309" marT="6091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71.115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382.014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116.997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523.839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326.261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1.420.225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2709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SUMBAR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309" marR="7309" marT="6091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638.521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26.156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21.804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79.939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10.293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776.713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2709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BENGKULU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309" marR="7309" marT="6091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63.242 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1.856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42.156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107.254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2709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JAMBI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309" marR="7309" marT="6091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51.748 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150.038 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27.535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138.931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368.253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7150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SUMSEL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309" marR="7309" marT="6091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20.452 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166.953 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1.158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43.098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260.602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492.263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2709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LAMPUNG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309" marR="7309" marT="6091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105.131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41.757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6.053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23.167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176.108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2709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KEP. BABEL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309" marR="7309" marT="6091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5.827 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74.661 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42.982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123.470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2709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KEP. RIAU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309" marR="7309" marT="6091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54.464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74.264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128.728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2709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BANTEN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309" marR="7309" marT="6091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687 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592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1.278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2709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JABAR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309" marR="7309" marT="6091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20.162 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471 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3.031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23.664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2709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JATENG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309" marR="7309" marT="6091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268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1.246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1.514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62709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DIY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309" marR="7309" marT="6091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130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1.675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1.805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62709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JATIM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309" marR="7309" marT="6091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88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1.968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2.055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62709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KALBAR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309" marR="7309" marT="6091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619.147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249.090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42.098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224.038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384.427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1.518.801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26541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d-ID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KALTENG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309" marR="7309" marT="6091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341.912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739.980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137.274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220.121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124.777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1.564.064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748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467544" y="266701"/>
            <a:ext cx="8229600" cy="420047"/>
          </a:xfrm>
        </p:spPr>
        <p:txBody>
          <a:bodyPr>
            <a:noAutofit/>
          </a:bodyPr>
          <a:lstStyle/>
          <a:p>
            <a:pPr algn="r"/>
            <a:r>
              <a:rPr lang="en-US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PIAPS PER PROVINSI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8" y="157200"/>
            <a:ext cx="115929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d-ID" smtClean="0"/>
              <a:t>Lanjutan....</a:t>
            </a:r>
            <a:endParaRPr lang="id-ID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485431"/>
              </p:ext>
            </p:extLst>
          </p:nvPr>
        </p:nvGraphicFramePr>
        <p:xfrm>
          <a:off x="38107" y="1028703"/>
          <a:ext cx="8877294" cy="41516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28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55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19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647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919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919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8319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6054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07610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NO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PROVINSI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HL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HP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HPK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HPT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SK 20% KEMITRAAN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JUMLAH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8076">
                <a:tc>
                  <a:txBody>
                    <a:bodyPr/>
                    <a:lstStyle/>
                    <a:p>
                      <a:pPr algn="ctr" fontAlgn="b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b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713" marR="7713" marT="6428" marB="0"/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807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KALSEL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713" marR="7713" marT="64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46.817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81.057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67.204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21.723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110.451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327.251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807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KALTIM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713" marR="7713" marT="64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80.943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175.910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7.539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67.906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328.484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660.782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807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id-ID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KALTARA</a:t>
                      </a:r>
                      <a:endParaRPr lang="id-ID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713" marR="7713" marT="64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15.673 </a:t>
                      </a:r>
                      <a:endParaRPr lang="id-ID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80.491 </a:t>
                      </a:r>
                      <a:endParaRPr lang="id-ID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12.402 </a:t>
                      </a:r>
                      <a:endParaRPr lang="id-ID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24.307 </a:t>
                      </a:r>
                      <a:endParaRPr lang="id-ID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52.394 </a:t>
                      </a:r>
                      <a:endParaRPr lang="id-ID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0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185.268 </a:t>
                      </a:r>
                      <a:endParaRPr lang="id-ID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807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BALI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713" marR="7713" marT="64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7.308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808 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1.318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9.435 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807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NTB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713" marR="7713" marT="64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341.870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31.177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90.956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13.718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477.721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807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NTT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713" marR="7713" marT="64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363.847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154.026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364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138.582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10.835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  667.653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807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SULSEL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713" marR="7713" marT="64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  70.316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  41.825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170.060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3.670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  285.870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807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SULTRA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713" marR="7713" marT="64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17.071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90.713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2.895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98.905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10.856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220.440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807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SULBAR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713" marR="7713" marT="64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750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4.062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718 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40.765 </a:t>
                      </a:r>
                      <a:endParaRPr lang="id-ID" sz="1200" b="1" i="0" u="none" strike="noStrike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9.522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  55.817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807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SULTENG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713" marR="7713" marT="64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50.732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60.690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2.513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218.189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14.664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346.788 </a:t>
                      </a:r>
                      <a:endParaRPr lang="id-ID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807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GORONTALO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713" marR="7713" marT="64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3.971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  15.664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    868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  11.304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15.184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    46.992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0807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SULUT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713" marR="7713" marT="64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    2.122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  13.268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790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  32.730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1.500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50.410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807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MALUKU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713" marR="7713" marT="64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    2.204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100.127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  86.340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13.241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  201.911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0807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MALUKU UTARA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713" marR="7713" marT="64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577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  21.629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52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  33.032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13.182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68.472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0807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PAPUA BARAT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713" marR="7713" marT="64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  10.116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126.858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27.344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  90.263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  254.581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0807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PAPUA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713" marR="7713" marT="6428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849.055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   288.343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   205.560 </a:t>
                      </a:r>
                      <a:endParaRPr lang="id-ID" sz="12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 438.713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104.935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   1.886.607 </a:t>
                      </a:r>
                      <a:endParaRPr lang="id-ID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06793">
                <a:tc>
                  <a:txBody>
                    <a:bodyPr/>
                    <a:lstStyle/>
                    <a:p>
                      <a:pPr algn="ctr" fontAlgn="b"/>
                      <a:r>
                        <a:rPr lang="id-ID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id-ID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200" b="1" u="none" strike="noStrike" dirty="0"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JUMLAH</a:t>
                      </a:r>
                      <a:endParaRPr lang="id-ID" sz="1200" b="1" i="0" u="none" strike="noStrike" dirty="0">
                        <a:solidFill>
                          <a:srgbClr val="8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4.109.310 </a:t>
                      </a:r>
                      <a:endParaRPr lang="id-ID" sz="1200" b="1" i="0" u="none" strike="noStrike">
                        <a:solidFill>
                          <a:srgbClr val="8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3.497.045 </a:t>
                      </a:r>
                      <a:endParaRPr lang="id-ID" sz="1200" b="1" i="0" u="none" strike="noStrike">
                        <a:solidFill>
                          <a:srgbClr val="8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658.072 </a:t>
                      </a:r>
                      <a:endParaRPr lang="id-ID" sz="1200" b="1" i="0" u="none" strike="noStrike">
                        <a:solidFill>
                          <a:srgbClr val="8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3.063.388 </a:t>
                      </a:r>
                      <a:endParaRPr lang="id-ID" sz="1200" b="1" i="0" u="none" strike="noStrike">
                        <a:solidFill>
                          <a:srgbClr val="8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 smtClean="0"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2.134.286 </a:t>
                      </a:r>
                      <a:endParaRPr lang="id-ID" sz="1200" b="1" i="0" u="none" strike="noStrike" dirty="0">
                        <a:solidFill>
                          <a:srgbClr val="8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d-ID" sz="1200" b="1" u="none" strike="noStrike" dirty="0"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13.462.101 </a:t>
                      </a:r>
                      <a:endParaRPr lang="id-ID" sz="1200" b="1" i="0" u="none" strike="noStrike" dirty="0">
                        <a:solidFill>
                          <a:srgbClr val="8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50" marR="6350" marT="5292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45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561288"/>
            <a:ext cx="8610600" cy="4552736"/>
          </a:xfrm>
          <a:prstGeom prst="rect">
            <a:avLst/>
          </a:prstGeom>
          <a:ln>
            <a:solidFill>
              <a:srgbClr val="008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5356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524000" y="647700"/>
            <a:ext cx="7345680" cy="1219200"/>
          </a:xfrm>
          <a:prstGeom prst="rect">
            <a:avLst/>
          </a:prstGeom>
        </p:spPr>
        <p:txBody>
          <a:bodyPr>
            <a:normAutofit fontScale="850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571500" indent="-571500">
              <a:buAutoNum type="romanUcPeriod" startAt="2"/>
            </a:pP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KELOMPOK KERJA (POKJA) PERHUTANAN </a:t>
            </a:r>
          </a:p>
          <a:p>
            <a:pPr marL="0" indent="0">
              <a:buNone/>
            </a:pP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SOSIAL  (POKJA PPS)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39783">
            <a:off x="2320627" y="2385227"/>
            <a:ext cx="5562600" cy="2543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"/>
            <a:ext cx="1219200" cy="152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9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52500"/>
          </a:xfrm>
          <a:solidFill>
            <a:srgbClr val="FFFFFF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KELOMPOK KERJA (POKJA)</a:t>
            </a:r>
            <a:r>
              <a:rPr lang="en-US" sz="32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DAERAH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26409">
            <a:off x="3950577" y="2028272"/>
            <a:ext cx="4986711" cy="251077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FF00"/>
                </a:solidFill>
              </a:rPr>
              <a:t>FUNGSI POKOK 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solidFill>
                  <a:srgbClr val="FFFF00"/>
                </a:solidFill>
              </a:rPr>
              <a:t>Pendampingan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dan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pembinaan</a:t>
            </a:r>
            <a:r>
              <a:rPr lang="en-US" sz="2400" dirty="0" smtClean="0">
                <a:solidFill>
                  <a:srgbClr val="FFFF00"/>
                </a:solidFill>
              </a:rPr>
              <a:t> (LSM, </a:t>
            </a:r>
            <a:r>
              <a:rPr lang="en-US" sz="2400" dirty="0" err="1">
                <a:solidFill>
                  <a:srgbClr val="FFFF00"/>
                </a:solidFill>
              </a:rPr>
              <a:t>Penyuluh</a:t>
            </a:r>
            <a:r>
              <a:rPr lang="en-US" sz="2400" dirty="0">
                <a:solidFill>
                  <a:srgbClr val="FFFF00"/>
                </a:solidFill>
              </a:rPr>
              <a:t>, PT</a:t>
            </a:r>
            <a:r>
              <a:rPr lang="en-US" sz="2400" dirty="0" smtClean="0">
                <a:solidFill>
                  <a:srgbClr val="FFFF00"/>
                </a:solidFill>
              </a:rPr>
              <a:t>, KPH, </a:t>
            </a:r>
            <a:r>
              <a:rPr lang="en-US" sz="2400" dirty="0" err="1" smtClean="0">
                <a:solidFill>
                  <a:srgbClr val="FFFF00"/>
                </a:solidFill>
              </a:rPr>
              <a:t>dll</a:t>
            </a:r>
            <a:r>
              <a:rPr lang="en-US" sz="2400" dirty="0" smtClean="0">
                <a:solidFill>
                  <a:srgbClr val="FFFF00"/>
                </a:solidFill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 smtClean="0">
                <a:solidFill>
                  <a:srgbClr val="FFFF00"/>
                </a:solidFill>
              </a:rPr>
              <a:t>Verifikasi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permohonan</a:t>
            </a:r>
            <a:r>
              <a:rPr lang="en-US" sz="2400" dirty="0" smtClean="0">
                <a:solidFill>
                  <a:srgbClr val="FFFF00"/>
                </a:solidFill>
              </a:rPr>
              <a:t> PS (</a:t>
            </a:r>
            <a:r>
              <a:rPr lang="en-US" sz="2400" dirty="0" err="1" smtClean="0">
                <a:solidFill>
                  <a:srgbClr val="FFFF00"/>
                </a:solidFill>
              </a:rPr>
              <a:t>Dinas</a:t>
            </a:r>
            <a:r>
              <a:rPr lang="en-US" sz="2400" dirty="0" smtClean="0">
                <a:solidFill>
                  <a:srgbClr val="FFFF00"/>
                </a:solidFill>
              </a:rPr>
              <a:t>, UPT, PT, </a:t>
            </a:r>
            <a:r>
              <a:rPr lang="en-US" sz="2400" dirty="0" err="1" smtClean="0">
                <a:solidFill>
                  <a:srgbClr val="FFFF00"/>
                </a:solidFill>
              </a:rPr>
              <a:t>dll</a:t>
            </a:r>
            <a:r>
              <a:rPr lang="en-US" sz="2400" dirty="0" smtClean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41093">
            <a:off x="167154" y="2309303"/>
            <a:ext cx="3753980" cy="255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7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11430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3600" dirty="0" err="1"/>
              <a:t>Keanggotaan</a:t>
            </a:r>
            <a:r>
              <a:rPr lang="en-US" sz="3600" dirty="0"/>
              <a:t> </a:t>
            </a:r>
            <a:r>
              <a:rPr lang="en-US" sz="3600" dirty="0" err="1"/>
              <a:t>Pokja</a:t>
            </a:r>
            <a:r>
              <a:rPr lang="en-US" sz="3600" dirty="0"/>
              <a:t> PPS di </a:t>
            </a:r>
            <a:r>
              <a:rPr lang="en-US" sz="3600" dirty="0" err="1"/>
              <a:t>tiap</a:t>
            </a:r>
            <a:r>
              <a:rPr lang="en-US" sz="3600" dirty="0"/>
              <a:t> </a:t>
            </a:r>
            <a:r>
              <a:rPr lang="en-US" sz="3600" dirty="0" err="1"/>
              <a:t>Provinsi</a:t>
            </a:r>
            <a:r>
              <a:rPr lang="en-US" sz="3600" dirty="0"/>
              <a:t>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" y="1562100"/>
            <a:ext cx="4495800" cy="3962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 dirty="0" err="1" smtClean="0">
                <a:solidFill>
                  <a:srgbClr val="000000"/>
                </a:solidFill>
              </a:rPr>
              <a:t>Pemerintah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</a:rPr>
              <a:t>Balai</a:t>
            </a:r>
            <a:r>
              <a:rPr lang="en-US" sz="1800" dirty="0" smtClean="0">
                <a:solidFill>
                  <a:srgbClr val="000000"/>
                </a:solidFill>
              </a:rPr>
              <a:t> PSKL </a:t>
            </a:r>
            <a:r>
              <a:rPr lang="en-US" sz="1800" dirty="0" err="1" smtClean="0">
                <a:solidFill>
                  <a:srgbClr val="000000"/>
                </a:solidFill>
              </a:rPr>
              <a:t>serta</a:t>
            </a:r>
            <a:r>
              <a:rPr lang="en-US" sz="1800" dirty="0" smtClean="0">
                <a:solidFill>
                  <a:srgbClr val="000000"/>
                </a:solidFill>
              </a:rPr>
              <a:t> UPT </a:t>
            </a:r>
            <a:r>
              <a:rPr lang="en-US" sz="1800" dirty="0" err="1" smtClean="0">
                <a:solidFill>
                  <a:srgbClr val="000000"/>
                </a:solidFill>
              </a:rPr>
              <a:t>lingkup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Kementerian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Lingkungan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Hidup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dan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Kehutanan</a:t>
            </a:r>
            <a:r>
              <a:rPr lang="en-US" sz="1800" dirty="0" smtClean="0">
                <a:solidFill>
                  <a:srgbClr val="000000"/>
                </a:solidFill>
              </a:rPr>
              <a:t>; </a:t>
            </a:r>
          </a:p>
          <a:p>
            <a:pPr>
              <a:spcBef>
                <a:spcPts val="0"/>
              </a:spcBef>
            </a:pPr>
            <a:r>
              <a:rPr lang="en-US" sz="1800" dirty="0" err="1" smtClean="0">
                <a:solidFill>
                  <a:srgbClr val="000000"/>
                </a:solidFill>
              </a:rPr>
              <a:t>Pemerintah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Provinsi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</a:rPr>
              <a:t>Dinas</a:t>
            </a:r>
            <a:r>
              <a:rPr lang="en-US" sz="1800" dirty="0" smtClean="0">
                <a:solidFill>
                  <a:srgbClr val="000000"/>
                </a:solidFill>
              </a:rPr>
              <a:t> yang </a:t>
            </a:r>
            <a:r>
              <a:rPr lang="en-US" sz="1800" dirty="0" err="1" smtClean="0">
                <a:solidFill>
                  <a:srgbClr val="000000"/>
                </a:solidFill>
              </a:rPr>
              <a:t>membidangi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Perhutanan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Sosial</a:t>
            </a:r>
            <a:r>
              <a:rPr lang="en-US" sz="1800" dirty="0" smtClean="0">
                <a:solidFill>
                  <a:srgbClr val="000000"/>
                </a:solidFill>
              </a:rPr>
              <a:t>; </a:t>
            </a:r>
          </a:p>
          <a:p>
            <a:pPr>
              <a:spcBef>
                <a:spcPts val="0"/>
              </a:spcBef>
            </a:pPr>
            <a:r>
              <a:rPr lang="en-US" sz="1800" dirty="0" err="1" smtClean="0">
                <a:solidFill>
                  <a:srgbClr val="000000"/>
                </a:solidFill>
              </a:rPr>
              <a:t>Pemerintah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Kabupaten</a:t>
            </a:r>
            <a:r>
              <a:rPr lang="en-US" sz="1800" dirty="0" smtClean="0">
                <a:solidFill>
                  <a:srgbClr val="000000"/>
                </a:solidFill>
              </a:rPr>
              <a:t>/Kota, </a:t>
            </a:r>
            <a:r>
              <a:rPr lang="en-US" sz="1800" dirty="0" err="1" smtClean="0">
                <a:solidFill>
                  <a:srgbClr val="000000"/>
                </a:solidFill>
              </a:rPr>
              <a:t>Dinas</a:t>
            </a:r>
            <a:r>
              <a:rPr lang="en-US" sz="1800" dirty="0" smtClean="0">
                <a:solidFill>
                  <a:srgbClr val="000000"/>
                </a:solidFill>
              </a:rPr>
              <a:t> yang </a:t>
            </a:r>
            <a:r>
              <a:rPr lang="en-US" sz="1800" dirty="0" err="1" smtClean="0">
                <a:solidFill>
                  <a:srgbClr val="000000"/>
                </a:solidFill>
              </a:rPr>
              <a:t>membidangi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Perhutanan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Sosial</a:t>
            </a:r>
            <a:r>
              <a:rPr lang="en-US" sz="1800" dirty="0" smtClean="0">
                <a:solidFill>
                  <a:srgbClr val="000000"/>
                </a:solidFill>
              </a:rPr>
              <a:t>; </a:t>
            </a:r>
          </a:p>
          <a:p>
            <a:pPr>
              <a:spcBef>
                <a:spcPts val="0"/>
              </a:spcBef>
            </a:pPr>
            <a:r>
              <a:rPr lang="en-US" sz="1800" dirty="0" err="1" smtClean="0">
                <a:solidFill>
                  <a:srgbClr val="000000"/>
                </a:solidFill>
              </a:rPr>
              <a:t>Kesatuan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Pengelolaan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Hutan</a:t>
            </a:r>
            <a:r>
              <a:rPr lang="en-US" sz="1800" dirty="0" smtClean="0">
                <a:solidFill>
                  <a:srgbClr val="000000"/>
                </a:solidFill>
              </a:rPr>
              <a:t> (KPH); </a:t>
            </a:r>
          </a:p>
          <a:p>
            <a:pPr>
              <a:spcBef>
                <a:spcPts val="0"/>
              </a:spcBef>
            </a:pPr>
            <a:r>
              <a:rPr lang="en-US" sz="1800" dirty="0" err="1" smtClean="0">
                <a:solidFill>
                  <a:srgbClr val="000000"/>
                </a:solidFill>
              </a:rPr>
              <a:t>Lembaga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Swadaya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Masyarakat</a:t>
            </a:r>
            <a:r>
              <a:rPr lang="en-US" sz="1800" dirty="0" smtClean="0">
                <a:solidFill>
                  <a:srgbClr val="000000"/>
                </a:solidFill>
              </a:rPr>
              <a:t> (LSM); </a:t>
            </a:r>
          </a:p>
          <a:p>
            <a:pPr>
              <a:spcBef>
                <a:spcPts val="0"/>
              </a:spcBef>
            </a:pPr>
            <a:r>
              <a:rPr lang="en-US" sz="1800" dirty="0" err="1" smtClean="0">
                <a:solidFill>
                  <a:srgbClr val="000000"/>
                </a:solidFill>
              </a:rPr>
              <a:t>Akademisi</a:t>
            </a:r>
            <a:r>
              <a:rPr lang="en-US" sz="1800" dirty="0" smtClean="0">
                <a:solidFill>
                  <a:srgbClr val="000000"/>
                </a:solidFill>
              </a:rPr>
              <a:t>; </a:t>
            </a:r>
          </a:p>
          <a:p>
            <a:pPr>
              <a:spcBef>
                <a:spcPts val="0"/>
              </a:spcBef>
            </a:pPr>
            <a:r>
              <a:rPr lang="en-US" sz="1800" dirty="0" err="1" smtClean="0">
                <a:solidFill>
                  <a:srgbClr val="000000"/>
                </a:solidFill>
              </a:rPr>
              <a:t>Lembaga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kerja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sama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internasional</a:t>
            </a:r>
            <a:r>
              <a:rPr lang="en-US" sz="1800" dirty="0" smtClean="0">
                <a:solidFill>
                  <a:srgbClr val="000000"/>
                </a:solidFill>
              </a:rPr>
              <a:t>; </a:t>
            </a:r>
          </a:p>
          <a:p>
            <a:pPr>
              <a:spcBef>
                <a:spcPts val="0"/>
              </a:spcBef>
            </a:pPr>
            <a:r>
              <a:rPr lang="en-US" sz="1800" dirty="0" err="1" smtClean="0">
                <a:solidFill>
                  <a:srgbClr val="000000"/>
                </a:solidFill>
              </a:rPr>
              <a:t>Relawan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lingkungan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dan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perhutanan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sosial</a:t>
            </a:r>
            <a:r>
              <a:rPr lang="en-US" sz="1800" dirty="0" smtClean="0">
                <a:solidFill>
                  <a:srgbClr val="000000"/>
                </a:solidFill>
              </a:rPr>
              <a:t>; </a:t>
            </a:r>
            <a:r>
              <a:rPr lang="en-US" sz="1800" dirty="0" err="1" smtClean="0">
                <a:solidFill>
                  <a:srgbClr val="000000"/>
                </a:solidFill>
              </a:rPr>
              <a:t>dan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1800" dirty="0" err="1" smtClean="0">
                <a:solidFill>
                  <a:srgbClr val="000000"/>
                </a:solidFill>
              </a:rPr>
              <a:t>Pelaku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usaha</a:t>
            </a:r>
            <a:r>
              <a:rPr lang="en-US" sz="1800" dirty="0">
                <a:solidFill>
                  <a:srgbClr val="000000"/>
                </a:solidFill>
              </a:rPr>
              <a:t>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8486">
            <a:off x="4953000" y="1714500"/>
            <a:ext cx="40005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0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51570">
            <a:off x="4545108" y="1618005"/>
            <a:ext cx="4147000" cy="3344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8229600" cy="723636"/>
          </a:xfrm>
          <a:solidFill>
            <a:srgbClr val="F2F2F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Susunan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Pokja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PPS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04800" y="2019300"/>
            <a:ext cx="4572000" cy="3048000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glow rad="101600">
              <a:schemeClr val="bg2">
                <a:lumMod val="25000"/>
                <a:alpha val="75000"/>
              </a:schemeClr>
            </a:glo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46100" lvl="1" indent="-457200">
              <a:buFont typeface="Wingdings" charset="2"/>
              <a:buChar char="§"/>
            </a:pPr>
            <a:r>
              <a:rPr lang="en-US" b="1" dirty="0" err="1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Pengarah</a:t>
            </a:r>
            <a:r>
              <a:rPr lang="en-US" b="1" dirty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:   </a:t>
            </a:r>
            <a:r>
              <a:rPr lang="en-US" b="1" dirty="0" err="1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Gubernur</a:t>
            </a:r>
            <a:endParaRPr lang="en-US" b="1" dirty="0">
              <a:ln w="1905"/>
              <a:solidFill>
                <a:srgbClr val="66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546100" lvl="1" indent="-457200">
              <a:buFont typeface="Wingdings" charset="2"/>
              <a:buChar char="§"/>
            </a:pPr>
            <a:r>
              <a:rPr lang="en-US" b="1" dirty="0" err="1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Ketua</a:t>
            </a:r>
            <a:r>
              <a:rPr lang="en-US" b="1" dirty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: </a:t>
            </a:r>
            <a:endParaRPr lang="en-US" b="1" dirty="0">
              <a:ln w="1905"/>
              <a:solidFill>
                <a:srgbClr val="66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546100" lvl="1" indent="-457200">
              <a:buFont typeface="Wingdings" charset="2"/>
              <a:buChar char="§"/>
            </a:pPr>
            <a:r>
              <a:rPr lang="en-US" b="1" dirty="0" err="1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Sekretaris</a:t>
            </a:r>
            <a:r>
              <a:rPr lang="en-US" b="1" dirty="0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:</a:t>
            </a:r>
            <a:endParaRPr lang="en-US" b="1" dirty="0">
              <a:ln w="1905"/>
              <a:solidFill>
                <a:srgbClr val="66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546100" lvl="1" indent="-457200">
              <a:buFont typeface="Wingdings" charset="2"/>
              <a:buChar char="§"/>
            </a:pPr>
            <a:r>
              <a:rPr lang="en-US" b="1" dirty="0" err="1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Bendahara</a:t>
            </a:r>
            <a:r>
              <a:rPr lang="en-US" b="1" dirty="0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:</a:t>
            </a:r>
            <a:endParaRPr lang="en-US" b="1" dirty="0">
              <a:ln w="1905"/>
              <a:solidFill>
                <a:srgbClr val="66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546100" lvl="1" indent="-457200">
              <a:buFont typeface="Wingdings" charset="2"/>
              <a:buChar char="§"/>
            </a:pPr>
            <a:r>
              <a:rPr lang="en-US" b="1" dirty="0" err="1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Anggota</a:t>
            </a:r>
            <a:r>
              <a:rPr lang="en-US" b="1" dirty="0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:</a:t>
            </a:r>
            <a:endParaRPr lang="en-US" b="1" dirty="0">
              <a:ln w="1905"/>
              <a:solidFill>
                <a:srgbClr val="66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892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2" y="266701"/>
            <a:ext cx="6702425" cy="181759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571500" indent="-571500" algn="r">
              <a:buAutoNum type="romanUcPeriod" startAt="3"/>
            </a:pP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METODE INTERAKTIF DENGAN </a:t>
            </a:r>
          </a:p>
          <a:p>
            <a:pPr marL="0" indent="0" algn="r">
              <a:buNone/>
            </a:pP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SISTEM </a:t>
            </a:r>
            <a:r>
              <a:rPr lang="en-US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ON-LINE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3195">
            <a:off x="1603221" y="2267792"/>
            <a:ext cx="4665632" cy="2999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2" y="266700"/>
            <a:ext cx="129924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8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97194"/>
            <a:ext cx="9144000" cy="1323"/>
          </a:xfrm>
          <a:prstGeom prst="lin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1"/>
          <p:cNvGrpSpPr/>
          <p:nvPr/>
        </p:nvGrpSpPr>
        <p:grpSpPr>
          <a:xfrm>
            <a:off x="0" y="190519"/>
            <a:ext cx="9144000" cy="461665"/>
            <a:chOff x="0" y="228620"/>
            <a:chExt cx="9144000" cy="553998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692696"/>
              <a:ext cx="9144000" cy="1588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48435" y="228620"/>
              <a:ext cx="83302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400" b="1" dirty="0" smtClean="0">
                  <a:solidFill>
                    <a:srgbClr val="FF0000"/>
                  </a:solidFill>
                </a:rPr>
                <a:t>CONTOH ON LINE </a:t>
              </a:r>
              <a:r>
                <a:rPr lang="id-ID" sz="2400" b="1" dirty="0" smtClean="0">
                  <a:solidFill>
                    <a:schemeClr val="tx2"/>
                  </a:solidFill>
                </a:rPr>
                <a:t>: </a:t>
              </a:r>
              <a:r>
                <a:rPr lang="en-US" sz="2400" b="1" dirty="0" err="1" smtClean="0">
                  <a:solidFill>
                    <a:schemeClr val="bg2">
                      <a:lumMod val="25000"/>
                    </a:schemeClr>
                  </a:solidFill>
                </a:rPr>
                <a:t>Publik</a:t>
              </a:r>
              <a:r>
                <a:rPr lang="en-US" sz="2400" b="1" dirty="0" smtClean="0">
                  <a:solidFill>
                    <a:schemeClr val="bg2">
                      <a:lumMod val="25000"/>
                    </a:schemeClr>
                  </a:solidFill>
                </a:rPr>
                <a:t> - </a:t>
              </a:r>
              <a:r>
                <a:rPr lang="en-US" sz="2400" b="1" dirty="0" err="1" smtClean="0">
                  <a:solidFill>
                    <a:schemeClr val="bg2">
                      <a:lumMod val="25000"/>
                    </a:schemeClr>
                  </a:solidFill>
                </a:rPr>
                <a:t>Halaman</a:t>
              </a:r>
              <a:r>
                <a:rPr lang="en-US" sz="2400" b="1" dirty="0" smtClean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2">
                      <a:lumMod val="25000"/>
                    </a:schemeClr>
                  </a:solidFill>
                </a:rPr>
                <a:t>Beranda</a:t>
              </a:r>
              <a:endParaRPr lang="en-US" sz="2400" b="1" dirty="0" smtClean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1026" name="Picture 2" descr="C:\Users\Sasha\Documents\WEBSITE\content -akses -kelola\halaman berand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58" y="762000"/>
            <a:ext cx="8827642" cy="39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1778000"/>
            <a:ext cx="5715000" cy="158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Selamat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datang</a:t>
            </a:r>
            <a:r>
              <a:rPr lang="en-US" sz="20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di situs </a:t>
            </a:r>
            <a:r>
              <a:rPr lang="en-US" sz="20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resmi</a:t>
            </a:r>
            <a:endParaRPr lang="en-US" sz="20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Akses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Kelola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Perhutanan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Sosial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online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sebagai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tempat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pengajuan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usulan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perhutanan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sosial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memberikan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informasi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mengenai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prosedur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tata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cara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pelaksanaan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Akses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Kelola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Perhutanan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Sosial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ight Arrow 7">
            <a:hlinkClick r:id="rId3" action="ppaction://hlinksldjump"/>
          </p:cNvPr>
          <p:cNvSpPr/>
          <p:nvPr/>
        </p:nvSpPr>
        <p:spPr>
          <a:xfrm>
            <a:off x="8153400" y="5067300"/>
            <a:ext cx="990600" cy="6477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Back </a:t>
            </a:r>
          </a:p>
        </p:txBody>
      </p:sp>
    </p:spTree>
    <p:extLst>
      <p:ext uri="{BB962C8B-B14F-4D97-AF65-F5344CB8AC3E}">
        <p14:creationId xmlns:p14="http://schemas.microsoft.com/office/powerpoint/2010/main" val="353830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88321">
            <a:off x="466541" y="2324100"/>
            <a:ext cx="3733800" cy="25000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864"/>
            <a:ext cx="8458200" cy="9525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4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PERHUTANAN SOSIAL</a:t>
            </a:r>
            <a:endParaRPr lang="en-US" sz="40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790700"/>
            <a:ext cx="4572000" cy="35052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 err="1" smtClean="0">
                <a:solidFill>
                  <a:srgbClr val="FFFFFF"/>
                </a:solidFill>
              </a:rPr>
              <a:t>Sistem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pengelolaan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hutan</a:t>
            </a:r>
            <a:r>
              <a:rPr lang="en-US" sz="2800" b="1" dirty="0" smtClean="0">
                <a:solidFill>
                  <a:srgbClr val="FFFFFF"/>
                </a:solidFill>
              </a:rPr>
              <a:t> yang </a:t>
            </a:r>
            <a:r>
              <a:rPr lang="en-US" sz="2800" b="1" dirty="0" err="1" smtClean="0">
                <a:solidFill>
                  <a:srgbClr val="FFFFFF"/>
                </a:solidFill>
              </a:rPr>
              <a:t>ditujukan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untuk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meningkatkan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kesejahteraan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masyarakat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melalui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pola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pemberdayaan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dan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dengan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tetap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berpedoman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pada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aspek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kelestarian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0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0" y="97194"/>
            <a:ext cx="9144000" cy="1323"/>
          </a:xfrm>
          <a:prstGeom prst="lin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"/>
          <p:cNvGrpSpPr/>
          <p:nvPr/>
        </p:nvGrpSpPr>
        <p:grpSpPr>
          <a:xfrm>
            <a:off x="0" y="190519"/>
            <a:ext cx="9144000" cy="461665"/>
            <a:chOff x="0" y="228620"/>
            <a:chExt cx="9144000" cy="553998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692696"/>
              <a:ext cx="9144000" cy="1588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2">
                  <a:lumMod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48435" y="228620"/>
              <a:ext cx="83302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400" b="1" dirty="0" smtClean="0">
                  <a:solidFill>
                    <a:srgbClr val="FF0000"/>
                  </a:solidFill>
                </a:rPr>
                <a:t>DALAM </a:t>
              </a:r>
              <a:r>
                <a:rPr lang="id-ID" sz="2400" b="1" dirty="0">
                  <a:solidFill>
                    <a:srgbClr val="FF0000"/>
                  </a:solidFill>
                </a:rPr>
                <a:t>ON LINE </a:t>
              </a:r>
              <a:r>
                <a:rPr lang="id-ID" sz="2400" b="1" dirty="0">
                  <a:solidFill>
                    <a:schemeClr val="tx2"/>
                  </a:solidFill>
                </a:rPr>
                <a:t>: </a:t>
              </a:r>
              <a:r>
                <a:rPr lang="en-US" sz="2400" b="1" dirty="0" err="1" smtClean="0">
                  <a:solidFill>
                    <a:schemeClr val="bg2">
                      <a:lumMod val="25000"/>
                    </a:schemeClr>
                  </a:solidFill>
                </a:rPr>
                <a:t>Halaman</a:t>
              </a:r>
              <a:r>
                <a:rPr lang="en-US" sz="2400" b="1" dirty="0" smtClean="0">
                  <a:solidFill>
                    <a:schemeClr val="bg2">
                      <a:lumMod val="25000"/>
                    </a:schemeClr>
                  </a:solidFill>
                </a:rPr>
                <a:t> Peta PIAPS</a:t>
              </a:r>
            </a:p>
          </p:txBody>
        </p:sp>
      </p:grpSp>
      <p:pic>
        <p:nvPicPr>
          <p:cNvPr id="2051" name="Picture 3" descr="C:\Users\Sasha\Documents\WEBSITE\content -akses -kelola\halaman piap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37" y="762000"/>
            <a:ext cx="8317967" cy="476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hlinkClick r:id="rId3" action="ppaction://hlinksldjump"/>
          </p:cNvPr>
          <p:cNvSpPr/>
          <p:nvPr/>
        </p:nvSpPr>
        <p:spPr>
          <a:xfrm>
            <a:off x="8153400" y="5067300"/>
            <a:ext cx="990600" cy="6477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Back </a:t>
            </a:r>
          </a:p>
        </p:txBody>
      </p:sp>
    </p:spTree>
    <p:extLst>
      <p:ext uri="{BB962C8B-B14F-4D97-AF65-F5344CB8AC3E}">
        <p14:creationId xmlns:p14="http://schemas.microsoft.com/office/powerpoint/2010/main" val="324458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2" y="266701"/>
            <a:ext cx="6702425" cy="181759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r">
              <a:buNone/>
            </a:pP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IV.  PANGKAS BIROKRASI</a:t>
            </a:r>
            <a:endParaRPr lang="en-US" sz="32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57300"/>
            <a:ext cx="1828800" cy="2081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485900"/>
            <a:ext cx="3238500" cy="321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922629"/>
              </p:ext>
            </p:extLst>
          </p:nvPr>
        </p:nvGraphicFramePr>
        <p:xfrm>
          <a:off x="457202" y="190502"/>
          <a:ext cx="8038557" cy="5410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Document" r:id="rId3" imgW="7480300" imgH="9309100" progId="Word.Document.12">
                  <p:embed/>
                </p:oleObj>
              </mc:Choice>
              <mc:Fallback>
                <p:oleObj name="Document" r:id="rId3" imgW="7480300" imgH="9309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2" y="190502"/>
                        <a:ext cx="8038557" cy="5410199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832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14302"/>
            <a:ext cx="8305800" cy="954107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PROSES PENYIAPAN KAWASAN </a:t>
            </a:r>
          </a:p>
          <a:p>
            <a:pPr algn="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PERHUTANAN SOSIAL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381000" y="3390900"/>
            <a:ext cx="2362200" cy="2209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PEMOHON</a:t>
            </a:r>
          </a:p>
          <a:p>
            <a:pPr algn="ctr"/>
            <a:endParaRPr lang="en-US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POKJA PENDAMPINGAN</a:t>
            </a:r>
          </a:p>
          <a:p>
            <a:pPr algn="ctr"/>
            <a:r>
              <a:rPr lang="en-US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(PENYULUH-LSM, DLL)</a:t>
            </a:r>
            <a:endParaRPr lang="en-US" sz="1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3581400" y="3467100"/>
            <a:ext cx="2209800" cy="21336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6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TIM VERIFIKASI DAERAH</a:t>
            </a:r>
          </a:p>
          <a:p>
            <a:pPr algn="ctr"/>
            <a:endParaRPr lang="en-US" sz="1600" b="1" dirty="0">
              <a:ln w="11430"/>
              <a:solidFill>
                <a:srgbClr val="FF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1600" b="1" dirty="0" smtClean="0">
              <a:ln w="11430"/>
              <a:solidFill>
                <a:srgbClr val="FF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1600" b="1" dirty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(DINAS-UPT, DLL)</a:t>
            </a:r>
            <a:endParaRPr lang="en-US" sz="1600" b="1" dirty="0">
              <a:ln w="11430"/>
              <a:solidFill>
                <a:srgbClr val="FF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952500"/>
            <a:ext cx="2133600" cy="22098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MENTERI</a:t>
            </a:r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66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DIRJEN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Up Arrow 15"/>
          <p:cNvSpPr/>
          <p:nvPr/>
        </p:nvSpPr>
        <p:spPr>
          <a:xfrm rot="2381911">
            <a:off x="2024007" y="2769244"/>
            <a:ext cx="484632" cy="786169"/>
          </a:xfrm>
          <a:prstGeom prst="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7" name="Up Arrow 16"/>
          <p:cNvSpPr/>
          <p:nvPr/>
        </p:nvSpPr>
        <p:spPr>
          <a:xfrm rot="5400000">
            <a:off x="2970169" y="4002136"/>
            <a:ext cx="484632" cy="786169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8" name="Up Arrow 17"/>
          <p:cNvSpPr/>
          <p:nvPr/>
        </p:nvSpPr>
        <p:spPr>
          <a:xfrm rot="13327066">
            <a:off x="2362317" y="3077131"/>
            <a:ext cx="484632" cy="786169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9" name="Up Arrow 18"/>
          <p:cNvSpPr/>
          <p:nvPr/>
        </p:nvSpPr>
        <p:spPr>
          <a:xfrm rot="8641260">
            <a:off x="3918507" y="2772475"/>
            <a:ext cx="484632" cy="786169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0" name="Up Arrow 19"/>
          <p:cNvSpPr/>
          <p:nvPr/>
        </p:nvSpPr>
        <p:spPr>
          <a:xfrm rot="19571005">
            <a:off x="3528596" y="3002061"/>
            <a:ext cx="484632" cy="786169"/>
          </a:xfrm>
          <a:prstGeom prst="upArrow">
            <a:avLst/>
          </a:prstGeom>
          <a:solidFill>
            <a:srgbClr val="246247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1" name="Up Arrow 20"/>
          <p:cNvSpPr/>
          <p:nvPr/>
        </p:nvSpPr>
        <p:spPr>
          <a:xfrm rot="16200000">
            <a:off x="2893969" y="4372674"/>
            <a:ext cx="484632" cy="786169"/>
          </a:xfrm>
          <a:prstGeom prst="upArrow">
            <a:avLst/>
          </a:prstGeom>
          <a:solidFill>
            <a:srgbClr val="7C6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5400" y="2030973"/>
            <a:ext cx="3886200" cy="30777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USULAN </a:t>
            </a:r>
            <a:r>
              <a:rPr lang="en-US" sz="1400" dirty="0" smtClean="0">
                <a:solidFill>
                  <a:srgbClr val="FFFFFF"/>
                </a:solidFill>
              </a:rPr>
              <a:t>PERMOHONAN (ONLINE)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2476504"/>
            <a:ext cx="2895600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2.  PERINTAH VERIFIKASI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5682" y="2945370"/>
            <a:ext cx="3915918" cy="307777"/>
          </a:xfrm>
          <a:prstGeom prst="rect">
            <a:avLst/>
          </a:prstGeom>
          <a:solidFill>
            <a:srgbClr val="7C6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3. VERIFIKASI ADMINISTRASI DAN TEKNIS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3402573"/>
            <a:ext cx="32766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4.  HASIL VERIFIKASI/PERBAIKAN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3848104"/>
            <a:ext cx="2438400" cy="307777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rgbClr val="FFFF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5.  LAPORAN VERIFIKASI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00800" y="4316973"/>
            <a:ext cx="259080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6.  SK PENETAPAN IUP/HP  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676400" y="2933700"/>
            <a:ext cx="457200" cy="381000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2667000" y="3314700"/>
            <a:ext cx="457200" cy="381000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6</a:t>
            </a:r>
          </a:p>
        </p:txBody>
      </p:sp>
      <p:sp>
        <p:nvSpPr>
          <p:cNvPr id="24" name="Oval 23"/>
          <p:cNvSpPr/>
          <p:nvPr/>
        </p:nvSpPr>
        <p:spPr>
          <a:xfrm>
            <a:off x="2819400" y="4000500"/>
            <a:ext cx="457200" cy="381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3124200" y="4762500"/>
            <a:ext cx="457200" cy="381000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660066"/>
                </a:solidFill>
              </a:rPr>
              <a:t>3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429000" y="3467100"/>
            <a:ext cx="457200" cy="381000"/>
          </a:xfrm>
          <a:prstGeom prst="ellipse">
            <a:avLst/>
          </a:prstGeom>
          <a:solidFill>
            <a:srgbClr val="424A1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4038600" y="2781300"/>
            <a:ext cx="4572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9800" y="1282124"/>
            <a:ext cx="2667000" cy="58477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6  TAHAP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180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14302"/>
            <a:ext cx="8305800" cy="954107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2C310B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PROSES PENYIAPAN KAWASAN </a:t>
            </a:r>
          </a:p>
          <a:p>
            <a:pPr algn="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2C310B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PERHUTANAN SOSIAL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2C310B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381000" y="3390900"/>
            <a:ext cx="2362200" cy="2209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12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PEMOHON</a:t>
            </a:r>
          </a:p>
          <a:p>
            <a:pPr algn="ctr"/>
            <a:endParaRPr lang="en-US" sz="12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12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POKJA PENDAMPINGAN</a:t>
            </a:r>
          </a:p>
          <a:p>
            <a:pPr algn="ctr"/>
            <a:r>
              <a:rPr lang="en-US" sz="12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(PENYULUH-LSM, DLL)</a:t>
            </a:r>
            <a:endParaRPr lang="en-US" sz="12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3581400" y="3467100"/>
            <a:ext cx="2209800" cy="21336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TIM VERIFIKASI DAERAH</a:t>
            </a:r>
          </a:p>
          <a:p>
            <a:pPr algn="ctr"/>
            <a:endParaRPr lang="en-US" sz="1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1600" b="1" dirty="0" smtClean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1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(DINAS-UPT, DLL)</a:t>
            </a:r>
            <a:endParaRPr lang="en-US" sz="1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952500"/>
            <a:ext cx="2133600" cy="2209800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GUBERNUR</a:t>
            </a:r>
          </a:p>
          <a:p>
            <a:pPr algn="ctr"/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DINAS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Up Arrow 15"/>
          <p:cNvSpPr/>
          <p:nvPr/>
        </p:nvSpPr>
        <p:spPr>
          <a:xfrm rot="2381911">
            <a:off x="2024007" y="2769244"/>
            <a:ext cx="484632" cy="786169"/>
          </a:xfrm>
          <a:prstGeom prst="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7" name="Up Arrow 16"/>
          <p:cNvSpPr/>
          <p:nvPr/>
        </p:nvSpPr>
        <p:spPr>
          <a:xfrm rot="5400000">
            <a:off x="2970169" y="4002136"/>
            <a:ext cx="484632" cy="786169"/>
          </a:xfrm>
          <a:prstGeom prst="up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8" name="Up Arrow 17"/>
          <p:cNvSpPr/>
          <p:nvPr/>
        </p:nvSpPr>
        <p:spPr>
          <a:xfrm rot="13327066">
            <a:off x="2362317" y="3077131"/>
            <a:ext cx="484632" cy="786169"/>
          </a:xfrm>
          <a:prstGeom prst="up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9" name="Up Arrow 18"/>
          <p:cNvSpPr/>
          <p:nvPr/>
        </p:nvSpPr>
        <p:spPr>
          <a:xfrm rot="8641260">
            <a:off x="3918507" y="2772475"/>
            <a:ext cx="484632" cy="786169"/>
          </a:xfrm>
          <a:prstGeom prst="up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0" name="Up Arrow 19"/>
          <p:cNvSpPr/>
          <p:nvPr/>
        </p:nvSpPr>
        <p:spPr>
          <a:xfrm rot="19571005">
            <a:off x="3528596" y="3002061"/>
            <a:ext cx="484632" cy="786169"/>
          </a:xfrm>
          <a:prstGeom prst="upArrow">
            <a:avLst/>
          </a:prstGeom>
          <a:solidFill>
            <a:srgbClr val="424A1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1" name="Up Arrow 20"/>
          <p:cNvSpPr/>
          <p:nvPr/>
        </p:nvSpPr>
        <p:spPr>
          <a:xfrm rot="16200000">
            <a:off x="2893969" y="4372674"/>
            <a:ext cx="484632" cy="786169"/>
          </a:xfrm>
          <a:prstGeom prst="upArrow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5400" y="2030973"/>
            <a:ext cx="3886200" cy="30777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USULAN </a:t>
            </a:r>
            <a:r>
              <a:rPr lang="en-US" sz="1400" dirty="0" smtClean="0">
                <a:solidFill>
                  <a:schemeClr val="bg1"/>
                </a:solidFill>
              </a:rPr>
              <a:t>PERMOHONAN (ONLINE)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2476504"/>
            <a:ext cx="2895600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2.  PERINTAH VERIFIKASI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5682" y="2945370"/>
            <a:ext cx="3915918" cy="307777"/>
          </a:xfrm>
          <a:prstGeom prst="rect">
            <a:avLst/>
          </a:prstGeom>
          <a:solidFill>
            <a:srgbClr val="7C6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3. VERIFIKASI ADMINISTRASI DAN TEKNIS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3402573"/>
            <a:ext cx="327660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4.  HASIL VERIFIKASI/PERBAIKAN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3848104"/>
            <a:ext cx="2438400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5.  LAPORAN VERIFIKASI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00800" y="4304273"/>
            <a:ext cx="259080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6.  SK PENETAPAN IUP/HP  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676400" y="2933700"/>
            <a:ext cx="457200" cy="381000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2667000" y="3314700"/>
            <a:ext cx="457200" cy="381000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6</a:t>
            </a:r>
          </a:p>
        </p:txBody>
      </p:sp>
      <p:sp>
        <p:nvSpPr>
          <p:cNvPr id="24" name="Oval 23"/>
          <p:cNvSpPr/>
          <p:nvPr/>
        </p:nvSpPr>
        <p:spPr>
          <a:xfrm>
            <a:off x="2819400" y="4000500"/>
            <a:ext cx="457200" cy="381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3124200" y="4762500"/>
            <a:ext cx="457200" cy="381000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660066"/>
                </a:solidFill>
              </a:rPr>
              <a:t>3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429000" y="3467100"/>
            <a:ext cx="457200" cy="381000"/>
          </a:xfrm>
          <a:prstGeom prst="ellipse">
            <a:avLst/>
          </a:prstGeom>
          <a:solidFill>
            <a:srgbClr val="424A1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4038600" y="2781300"/>
            <a:ext cx="4572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9800" y="1282124"/>
            <a:ext cx="2667000" cy="58477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6  TAHAP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8" name="8-Point Star 27"/>
          <p:cNvSpPr/>
          <p:nvPr/>
        </p:nvSpPr>
        <p:spPr>
          <a:xfrm>
            <a:off x="76200" y="1104900"/>
            <a:ext cx="1752600" cy="1752600"/>
          </a:xfrm>
          <a:prstGeom prst="star8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err="1">
                <a:solidFill>
                  <a:srgbClr val="000000"/>
                </a:solidFill>
              </a:rPr>
              <a:t>Jika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err="1">
                <a:solidFill>
                  <a:srgbClr val="000000"/>
                </a:solidFill>
              </a:rPr>
              <a:t>Pemda</a:t>
            </a:r>
            <a:r>
              <a:rPr lang="en-US" sz="1100" b="1" dirty="0">
                <a:solidFill>
                  <a:srgbClr val="000000"/>
                </a:solidFill>
              </a:rPr>
              <a:t>  </a:t>
            </a:r>
            <a:r>
              <a:rPr lang="en-US" sz="1100" b="1" dirty="0" err="1">
                <a:solidFill>
                  <a:srgbClr val="000000"/>
                </a:solidFill>
              </a:rPr>
              <a:t>telah</a:t>
            </a:r>
            <a:r>
              <a:rPr lang="en-US" sz="1100" b="1" dirty="0">
                <a:solidFill>
                  <a:srgbClr val="000000"/>
                </a:solidFill>
              </a:rPr>
              <a:t> </a:t>
            </a:r>
            <a:r>
              <a:rPr lang="en-US" sz="1100" b="1" dirty="0" err="1">
                <a:solidFill>
                  <a:srgbClr val="000000"/>
                </a:solidFill>
              </a:rPr>
              <a:t>memasukkan</a:t>
            </a:r>
            <a:r>
              <a:rPr lang="en-US" sz="1100" b="1" dirty="0">
                <a:solidFill>
                  <a:srgbClr val="000000"/>
                </a:solidFill>
              </a:rPr>
              <a:t> Program PS </a:t>
            </a:r>
            <a:r>
              <a:rPr lang="en-US" sz="1100" b="1" dirty="0" err="1">
                <a:solidFill>
                  <a:srgbClr val="000000"/>
                </a:solidFill>
              </a:rPr>
              <a:t>dalam</a:t>
            </a:r>
            <a:r>
              <a:rPr lang="en-US" sz="1100" b="1" dirty="0">
                <a:solidFill>
                  <a:srgbClr val="000000"/>
                </a:solidFill>
              </a:rPr>
              <a:t> RPJMD</a:t>
            </a:r>
          </a:p>
        </p:txBody>
      </p:sp>
    </p:spTree>
    <p:extLst>
      <p:ext uri="{BB962C8B-B14F-4D97-AF65-F5344CB8AC3E}">
        <p14:creationId xmlns:p14="http://schemas.microsoft.com/office/powerpoint/2010/main" val="253785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2575" y="876300"/>
            <a:ext cx="4721225" cy="181759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r">
              <a:buNone/>
            </a:pP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V. 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PENERBITAN IZIN</a:t>
            </a:r>
            <a:endParaRPr lang="en-US" sz="32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76300"/>
            <a:ext cx="22860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53161">
            <a:off x="4139120" y="1840259"/>
            <a:ext cx="3226221" cy="302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7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5" y="266700"/>
            <a:ext cx="7272339" cy="65864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 smtClean="0"/>
              <a:t>PENERBITAN </a:t>
            </a:r>
            <a:r>
              <a:rPr lang="en-US" sz="2800" dirty="0" smtClean="0"/>
              <a:t>IZIN /HAK KELOLA</a:t>
            </a:r>
            <a:br>
              <a:rPr lang="en-US" sz="2800" dirty="0" smtClean="0"/>
            </a:br>
            <a:r>
              <a:rPr lang="en-US" sz="2800" dirty="0" smtClean="0"/>
              <a:t>DARI MENTERI</a:t>
            </a:r>
            <a:endParaRPr lang="en-US" sz="2800" dirty="0"/>
          </a:p>
        </p:txBody>
      </p:sp>
      <p:sp>
        <p:nvSpPr>
          <p:cNvPr id="4" name="Round Single Corner Rectangle 3"/>
          <p:cNvSpPr/>
          <p:nvPr/>
        </p:nvSpPr>
        <p:spPr>
          <a:xfrm>
            <a:off x="1447800" y="1181100"/>
            <a:ext cx="1752600" cy="838200"/>
          </a:xfrm>
          <a:prstGeom prst="round1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Hutan</a:t>
            </a:r>
            <a:r>
              <a:rPr lang="en-US" dirty="0" smtClean="0"/>
              <a:t> </a:t>
            </a:r>
            <a:r>
              <a:rPr lang="en-US" dirty="0" err="1" smtClean="0"/>
              <a:t>Desa</a:t>
            </a:r>
            <a:endParaRPr lang="en-US" dirty="0"/>
          </a:p>
        </p:txBody>
      </p:sp>
      <p:sp>
        <p:nvSpPr>
          <p:cNvPr id="5" name="Round Single Corner Rectangle 4"/>
          <p:cNvSpPr/>
          <p:nvPr/>
        </p:nvSpPr>
        <p:spPr>
          <a:xfrm>
            <a:off x="1447800" y="2324100"/>
            <a:ext cx="1752600" cy="838200"/>
          </a:xfrm>
          <a:prstGeom prst="round1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Hutan</a:t>
            </a:r>
            <a:r>
              <a:rPr lang="en-US" dirty="0" smtClean="0"/>
              <a:t> </a:t>
            </a:r>
            <a:r>
              <a:rPr lang="en-US" dirty="0" err="1" smtClean="0"/>
              <a:t>Kema-syarakatan</a:t>
            </a:r>
            <a:endParaRPr lang="en-US" dirty="0"/>
          </a:p>
        </p:txBody>
      </p:sp>
      <p:sp>
        <p:nvSpPr>
          <p:cNvPr id="6" name="Round Single Corner Rectangle 5"/>
          <p:cNvSpPr/>
          <p:nvPr/>
        </p:nvSpPr>
        <p:spPr>
          <a:xfrm>
            <a:off x="1447800" y="3467100"/>
            <a:ext cx="1752600" cy="838200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Hutan</a:t>
            </a:r>
            <a:r>
              <a:rPr lang="en-US" dirty="0" smtClean="0"/>
              <a:t> </a:t>
            </a:r>
            <a:r>
              <a:rPr lang="en-US" dirty="0" err="1" smtClean="0"/>
              <a:t>tanaman</a:t>
            </a:r>
            <a:r>
              <a:rPr lang="en-US" dirty="0" smtClean="0"/>
              <a:t> </a:t>
            </a:r>
            <a:r>
              <a:rPr lang="en-US" dirty="0" err="1" smtClean="0"/>
              <a:t>rakyat</a:t>
            </a:r>
            <a:endParaRPr lang="en-US" dirty="0"/>
          </a:p>
        </p:txBody>
      </p:sp>
      <p:sp>
        <p:nvSpPr>
          <p:cNvPr id="7" name="Round Single Corner Rectangle 6"/>
          <p:cNvSpPr/>
          <p:nvPr/>
        </p:nvSpPr>
        <p:spPr>
          <a:xfrm>
            <a:off x="1447800" y="4610100"/>
            <a:ext cx="1752600" cy="838200"/>
          </a:xfrm>
          <a:prstGeom prst="round1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Kemitraan</a:t>
            </a:r>
            <a:r>
              <a:rPr lang="en-US" dirty="0" smtClean="0"/>
              <a:t> </a:t>
            </a:r>
            <a:r>
              <a:rPr lang="en-US" dirty="0" err="1" smtClean="0"/>
              <a:t>Kehutanan</a:t>
            </a:r>
            <a:endParaRPr lang="en-US" dirty="0"/>
          </a:p>
        </p:txBody>
      </p:sp>
      <p:sp>
        <p:nvSpPr>
          <p:cNvPr id="8" name="Octagon 7"/>
          <p:cNvSpPr/>
          <p:nvPr/>
        </p:nvSpPr>
        <p:spPr>
          <a:xfrm>
            <a:off x="6400800" y="1181100"/>
            <a:ext cx="1371600" cy="1219200"/>
          </a:xfrm>
          <a:prstGeom prst="octagon">
            <a:avLst/>
          </a:prstGeom>
          <a:solidFill>
            <a:srgbClr val="00804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HUTAN LINDUNG</a:t>
            </a:r>
            <a:endParaRPr lang="en-US" sz="1600" dirty="0"/>
          </a:p>
        </p:txBody>
      </p:sp>
      <p:sp>
        <p:nvSpPr>
          <p:cNvPr id="10" name="Octagon 9"/>
          <p:cNvSpPr/>
          <p:nvPr/>
        </p:nvSpPr>
        <p:spPr>
          <a:xfrm>
            <a:off x="6400800" y="2552700"/>
            <a:ext cx="1371600" cy="1219200"/>
          </a:xfrm>
          <a:prstGeom prst="octag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HUTAN PRODUKSI TERBATAS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Octagon 10"/>
          <p:cNvSpPr/>
          <p:nvPr/>
        </p:nvSpPr>
        <p:spPr>
          <a:xfrm>
            <a:off x="6400800" y="4000500"/>
            <a:ext cx="1371600" cy="1219200"/>
          </a:xfrm>
          <a:prstGeom prst="octago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HUTAN PRODUKSI TETAP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505200" y="1790700"/>
            <a:ext cx="28956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505200" y="1943100"/>
            <a:ext cx="2819400" cy="2362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505200" y="1485900"/>
            <a:ext cx="2743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429000" y="2019300"/>
            <a:ext cx="2895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505200" y="2857500"/>
            <a:ext cx="27432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429000" y="2933700"/>
            <a:ext cx="2895600" cy="16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352800" y="3924300"/>
            <a:ext cx="29718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276600" y="2247900"/>
            <a:ext cx="3200400" cy="2667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3276600" y="3543300"/>
            <a:ext cx="2971800" cy="16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3429000" y="4914900"/>
            <a:ext cx="28956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18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800100"/>
            <a:ext cx="4387807" cy="425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8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60516">
            <a:off x="5601051" y="1947232"/>
            <a:ext cx="3124721" cy="2781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952500"/>
          </a:xfr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36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LATAR BELAKANG PROGRAM</a:t>
            </a:r>
            <a:endParaRPr lang="en-US" sz="360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66900"/>
            <a:ext cx="4953000" cy="35052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14350" indent="-514350">
              <a:spcBef>
                <a:spcPts val="800"/>
              </a:spcBef>
              <a:buFont typeface="+mj-lt"/>
              <a:buAutoNum type="arabicPeriod"/>
            </a:pPr>
            <a:r>
              <a:rPr lang="en-US" sz="2800" dirty="0" err="1" smtClean="0">
                <a:solidFill>
                  <a:srgbClr val="FFFFFF"/>
                </a:solidFill>
              </a:rPr>
              <a:t>Membuka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seluas-luasnya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akses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kelola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hutan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bagi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masyarakat</a:t>
            </a:r>
            <a:endParaRPr lang="en-US" sz="2800" dirty="0" smtClean="0">
              <a:solidFill>
                <a:srgbClr val="FFFFFF"/>
              </a:solidFill>
            </a:endParaRPr>
          </a:p>
          <a:p>
            <a:pPr marL="514350" indent="-514350">
              <a:spcBef>
                <a:spcPts val="800"/>
              </a:spcBef>
              <a:buFont typeface="+mj-lt"/>
              <a:buAutoNum type="arabicPeriod"/>
            </a:pPr>
            <a:r>
              <a:rPr lang="en-US" sz="2800" dirty="0" err="1" smtClean="0">
                <a:solidFill>
                  <a:srgbClr val="FFFFFF"/>
                </a:solidFill>
              </a:rPr>
              <a:t>Transparansi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pengelolaan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sumberdaya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hutan</a:t>
            </a:r>
            <a:endParaRPr lang="en-US" sz="2800" dirty="0" smtClean="0">
              <a:solidFill>
                <a:srgbClr val="FFFFFF"/>
              </a:solidFill>
            </a:endParaRPr>
          </a:p>
          <a:p>
            <a:pPr marL="514350" indent="-514350">
              <a:spcBef>
                <a:spcPts val="800"/>
              </a:spcBef>
              <a:buFont typeface="+mj-lt"/>
              <a:buAutoNum type="arabicPeriod"/>
            </a:pPr>
            <a:r>
              <a:rPr lang="en-US" sz="2800" dirty="0" err="1" smtClean="0">
                <a:solidFill>
                  <a:srgbClr val="FFFFFF"/>
                </a:solidFill>
              </a:rPr>
              <a:t>Peningkatan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pelayanan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bagi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masyarakat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763000" cy="800100"/>
          </a:xfr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id-ID" sz="28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PENYIAPAN KAWASAN PERHUTANAN SOSIAL</a:t>
            </a:r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 rot="21327396">
            <a:off x="240220" y="1444032"/>
            <a:ext cx="4810127" cy="2408053"/>
          </a:xfr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id-ID" sz="1800" b="1" kern="6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RUANG LINGKUP</a:t>
            </a:r>
          </a:p>
          <a:p>
            <a:pPr marL="457200" indent="-457200">
              <a:spcBef>
                <a:spcPts val="400"/>
              </a:spcBef>
              <a:buFont typeface="+mj-lt"/>
              <a:buAutoNum type="arabicPeriod"/>
            </a:pPr>
            <a:r>
              <a:rPr lang="id-ID" sz="1800" b="1" kern="6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Hutan Kemasyarakatan (Hkm)</a:t>
            </a:r>
          </a:p>
          <a:p>
            <a:pPr marL="457200" indent="-457200">
              <a:spcBef>
                <a:spcPts val="400"/>
              </a:spcBef>
              <a:buFont typeface="+mj-lt"/>
              <a:buAutoNum type="arabicPeriod"/>
            </a:pPr>
            <a:r>
              <a:rPr lang="id-ID" sz="1800" b="1" kern="6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Hutan Desa (HD)</a:t>
            </a:r>
          </a:p>
          <a:p>
            <a:pPr marL="457200" indent="-457200">
              <a:spcBef>
                <a:spcPts val="400"/>
              </a:spcBef>
              <a:buFont typeface="+mj-lt"/>
              <a:buAutoNum type="arabicPeriod"/>
            </a:pPr>
            <a:r>
              <a:rPr lang="id-ID" sz="1800" b="1" kern="6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Hutan Tanaman Rakyat (HTR)</a:t>
            </a:r>
          </a:p>
          <a:p>
            <a:pPr marL="457200" indent="-457200">
              <a:spcBef>
                <a:spcPts val="400"/>
              </a:spcBef>
              <a:buFont typeface="+mj-lt"/>
              <a:buAutoNum type="arabicPeriod"/>
            </a:pPr>
            <a:r>
              <a:rPr lang="id-ID" sz="1800" b="1" kern="6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Kemitraan</a:t>
            </a:r>
            <a:r>
              <a:rPr lang="en-US" sz="1800" b="1" kern="6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800" b="1" kern="6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Kehutanan</a:t>
            </a:r>
            <a:r>
              <a:rPr lang="en-US" sz="1800" b="1" kern="6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id-ID" sz="1800" b="1" kern="6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di KPH ATAU Perusahaan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id-ID" sz="1800" b="1" kern="6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5.    Hutan Adat</a:t>
            </a:r>
          </a:p>
          <a:p>
            <a:pPr marL="0" indent="0">
              <a:spcBef>
                <a:spcPts val="400"/>
              </a:spcBef>
              <a:buNone/>
            </a:pPr>
            <a:endParaRPr lang="id-ID" sz="1800" b="1" kern="6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spcBef>
                <a:spcPts val="400"/>
              </a:spcBef>
            </a:pPr>
            <a:endParaRPr lang="id-ID" sz="1800" b="1" kern="6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spcBef>
                <a:spcPts val="400"/>
              </a:spcBef>
            </a:pPr>
            <a:endParaRPr lang="id-ID" sz="1800" b="1" kern="6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0" indent="0">
              <a:spcBef>
                <a:spcPts val="400"/>
              </a:spcBef>
              <a:buNone/>
            </a:pPr>
            <a:endParaRPr lang="id-ID" sz="1800" b="1" kern="6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spcBef>
                <a:spcPts val="400"/>
              </a:spcBef>
              <a:buFont typeface="Arial" pitchFamily="34" charset="0"/>
              <a:buNone/>
            </a:pPr>
            <a:endParaRPr lang="id-ID" sz="1800" b="1" kern="6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4096">
            <a:off x="4656780" y="2842051"/>
            <a:ext cx="4217490" cy="250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723900"/>
            <a:ext cx="4267200" cy="6096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 DITJEN PSKL</a:t>
            </a:r>
            <a:endParaRPr lang="en-US" dirty="0"/>
          </a:p>
        </p:txBody>
      </p:sp>
      <p:sp>
        <p:nvSpPr>
          <p:cNvPr id="4" name="Pentagon 3"/>
          <p:cNvSpPr/>
          <p:nvPr/>
        </p:nvSpPr>
        <p:spPr>
          <a:xfrm>
            <a:off x="1676400" y="3848100"/>
            <a:ext cx="2971800" cy="609600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PKPS</a:t>
            </a:r>
            <a:endParaRPr lang="en-US" dirty="0"/>
          </a:p>
        </p:txBody>
      </p:sp>
      <p:sp>
        <p:nvSpPr>
          <p:cNvPr id="5" name="Pentagon 4"/>
          <p:cNvSpPr/>
          <p:nvPr/>
        </p:nvSpPr>
        <p:spPr>
          <a:xfrm>
            <a:off x="4724400" y="3848100"/>
            <a:ext cx="2971800" cy="609600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BUPSHA</a:t>
            </a:r>
            <a:endParaRPr lang="en-US" dirty="0"/>
          </a:p>
        </p:txBody>
      </p:sp>
      <p:sp>
        <p:nvSpPr>
          <p:cNvPr id="6" name="Up Arrow Callout 5"/>
          <p:cNvSpPr/>
          <p:nvPr/>
        </p:nvSpPr>
        <p:spPr>
          <a:xfrm>
            <a:off x="3733800" y="4533900"/>
            <a:ext cx="1981200" cy="990600"/>
          </a:xfrm>
          <a:prstGeom prst="upArrow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SK PENETAPAN  PS</a:t>
            </a:r>
            <a:endParaRPr lang="en-US" sz="1400" dirty="0"/>
          </a:p>
        </p:txBody>
      </p:sp>
      <p:sp>
        <p:nvSpPr>
          <p:cNvPr id="7" name="Up Arrow Callout 6"/>
          <p:cNvSpPr/>
          <p:nvPr/>
        </p:nvSpPr>
        <p:spPr>
          <a:xfrm>
            <a:off x="914400" y="4686300"/>
            <a:ext cx="1676400" cy="609600"/>
          </a:xfrm>
          <a:prstGeom prst="upArrow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PERMOHONAN</a:t>
            </a:r>
            <a:endParaRPr lang="en-US" sz="1200" dirty="0"/>
          </a:p>
        </p:txBody>
      </p:sp>
      <p:sp>
        <p:nvSpPr>
          <p:cNvPr id="8" name="Up Arrow Callout 7"/>
          <p:cNvSpPr/>
          <p:nvPr/>
        </p:nvSpPr>
        <p:spPr>
          <a:xfrm>
            <a:off x="6858000" y="4686300"/>
            <a:ext cx="1676400" cy="609600"/>
          </a:xfrm>
          <a:prstGeom prst="upArrow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MANFAAT LESTARI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838200" y="1714500"/>
            <a:ext cx="1371600" cy="685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SETDITJEN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86200" y="1714500"/>
            <a:ext cx="1371600" cy="685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PKTHA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362200" y="1714500"/>
            <a:ext cx="1371600" cy="6858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KEMLING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0200" y="1714500"/>
            <a:ext cx="1371600" cy="6858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PKPS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34200" y="1714500"/>
            <a:ext cx="1371600" cy="6858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BUPSHA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6400" y="3238501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POSISI KEGIATAN PS PADA DIREKTORAT PKPS DAN BUPSHA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3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4800" y="1752600"/>
            <a:ext cx="5562600" cy="1104900"/>
          </a:xfrm>
        </p:spPr>
        <p:txBody>
          <a:bodyPr>
            <a:normAutofit fontScale="90000"/>
          </a:bodyPr>
          <a:lstStyle/>
          <a:p>
            <a:pPr algn="ctr"/>
            <a:r>
              <a:rPr lang="id-ID" sz="2800" b="1" dirty="0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Target RPJM tahun 2015-2019 </a:t>
            </a:r>
            <a:br>
              <a:rPr lang="id-ID" sz="2800" b="1" dirty="0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id-ID" sz="2800" b="1" dirty="0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seluas </a:t>
            </a:r>
            <a:r>
              <a:rPr lang="id-ID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12,7 juta h</a:t>
            </a:r>
            <a:r>
              <a:rPr lang="id-ID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ektar</a:t>
            </a:r>
            <a:r>
              <a:rPr lang="id-ID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id-ID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id-ID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id-ID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id-ID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id-ID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id-ID" sz="2800" b="1" dirty="0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Sedangkan </a:t>
            </a:r>
            <a:br>
              <a:rPr lang="id-ID" sz="2800" b="1" dirty="0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id-ID" sz="2800" b="1" dirty="0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Pencapaian tahun </a:t>
            </a:r>
            <a:r>
              <a:rPr lang="id-ID" sz="2800" b="1" dirty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2010-2014 </a:t>
            </a:r>
            <a:r>
              <a:rPr lang="id-ID" sz="2800" b="1" u="sng" dirty="0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hanya</a:t>
            </a:r>
            <a:r>
              <a:rPr lang="id-ID" sz="2800" b="1" dirty="0" smtClean="0">
                <a:ln w="1905"/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sebesar  </a:t>
            </a:r>
            <a:r>
              <a:rPr lang="id-ID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r>
              <a:rPr lang="en-US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57</a:t>
            </a:r>
            <a:r>
              <a:rPr lang="id-ID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r>
              <a:rPr lang="en-US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379</a:t>
            </a:r>
            <a:r>
              <a:rPr lang="id-ID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id-ID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hektar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3400" y="4560213"/>
            <a:ext cx="822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BAGAIMANA MUNGKIN MENGGUNAKAN METODA YANG SAMA  !!!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876300"/>
            <a:ext cx="3077308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5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2857500"/>
            <a:ext cx="8763000" cy="1676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kern="1200" cap="none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800000"/>
              </a:buClr>
              <a:buFont typeface="Arial" pitchFamily="34" charset="0"/>
              <a:buNone/>
            </a:pPr>
            <a:r>
              <a:rPr lang="en-US" sz="2000" b="1" spc="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</a:t>
            </a:r>
            <a:r>
              <a:rPr lang="en-US" sz="2000" b="1" spc="0" dirty="0" err="1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Membangun</a:t>
            </a:r>
            <a:r>
              <a:rPr lang="en-US" sz="2000" b="1" spc="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3 (</a:t>
            </a:r>
            <a:r>
              <a:rPr lang="en-US" sz="2000" b="1" spc="0" dirty="0" err="1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tiga</a:t>
            </a:r>
            <a:r>
              <a:rPr lang="en-US" sz="2000" b="1" spc="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 </a:t>
            </a:r>
            <a:r>
              <a:rPr lang="en-US" sz="2000" b="1" spc="0" dirty="0" err="1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sistem</a:t>
            </a:r>
            <a:r>
              <a:rPr lang="en-US" sz="2000" b="1" spc="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spc="0" dirty="0" err="1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penunjang</a:t>
            </a:r>
            <a:r>
              <a:rPr lang="en-US" sz="2000" b="1" spc="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program PPS</a:t>
            </a:r>
          </a:p>
          <a:p>
            <a:pPr marL="514350" indent="-336550">
              <a:buClr>
                <a:srgbClr val="800000"/>
              </a:buClr>
              <a:buFont typeface="+mj-lt"/>
              <a:buAutoNum type="arabicPeriod"/>
            </a:pPr>
            <a:r>
              <a:rPr lang="en-US" sz="2000" b="1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PIAPS </a:t>
            </a:r>
            <a:r>
              <a:rPr lang="en-US" sz="2000" b="1" spc="0" dirty="0" err="1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sebagai</a:t>
            </a:r>
            <a:r>
              <a:rPr lang="en-US" sz="2000" b="1" spc="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spc="0" dirty="0" err="1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peta</a:t>
            </a:r>
            <a:r>
              <a:rPr lang="en-US" sz="2000" b="1" spc="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spc="0" dirty="0" err="1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acuan</a:t>
            </a:r>
            <a:r>
              <a:rPr lang="en-US" sz="2000" b="1" spc="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spc="0" dirty="0" err="1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lokasi</a:t>
            </a:r>
            <a:endParaRPr lang="en-US" sz="2000" b="1" spc="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514350" indent="-336550">
              <a:buClr>
                <a:srgbClr val="800000"/>
              </a:buClr>
              <a:buFont typeface="+mj-lt"/>
              <a:buAutoNum type="arabicPeriod"/>
            </a:pPr>
            <a:r>
              <a:rPr lang="en-US" sz="2000" b="1" spc="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Pokja</a:t>
            </a:r>
            <a:r>
              <a:rPr lang="en-US" sz="2000" b="1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PPS </a:t>
            </a:r>
            <a:r>
              <a:rPr lang="en-US" sz="2000" b="1" spc="0" dirty="0" err="1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dibentuk</a:t>
            </a:r>
            <a:r>
              <a:rPr lang="en-US" sz="2000" b="1" spc="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di </a:t>
            </a:r>
            <a:r>
              <a:rPr lang="en-US" sz="2000" b="1" spc="0" dirty="0" err="1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semua</a:t>
            </a:r>
            <a:r>
              <a:rPr lang="en-US" sz="2000" b="1" spc="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spc="0" dirty="0" err="1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provinsi</a:t>
            </a:r>
            <a:endParaRPr lang="en-US" sz="2000" b="1" spc="0" dirty="0" smtClean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514350" indent="-336550">
              <a:buClr>
                <a:srgbClr val="800000"/>
              </a:buClr>
              <a:buFont typeface="+mj-lt"/>
              <a:buAutoNum type="arabicPeriod"/>
            </a:pPr>
            <a:r>
              <a:rPr lang="en-US" sz="2000" b="1" spc="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Sistem</a:t>
            </a:r>
            <a:r>
              <a:rPr lang="en-US" sz="2000" b="1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Online </a:t>
            </a:r>
            <a:r>
              <a:rPr lang="en-US" sz="2000" b="1" spc="0" dirty="0" err="1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dalam</a:t>
            </a:r>
            <a:r>
              <a:rPr lang="en-US" sz="2000" b="1" spc="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spc="0" dirty="0" err="1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pengusulan</a:t>
            </a:r>
            <a:r>
              <a:rPr lang="en-US" sz="2000" b="1" spc="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spc="0" dirty="0" err="1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permohonan</a:t>
            </a:r>
            <a:endParaRPr lang="en-US" sz="2000" b="1" spc="0" dirty="0" smtClean="0">
              <a:ln w="11430"/>
              <a:solidFill>
                <a:schemeClr val="bg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495300"/>
            <a:ext cx="4419600" cy="19389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/>
              <a:t>Tidaklah</a:t>
            </a:r>
            <a:r>
              <a:rPr lang="en-US" sz="2400" dirty="0"/>
              <a:t> </a:t>
            </a:r>
            <a:r>
              <a:rPr lang="en-US" sz="2400" dirty="0" err="1"/>
              <a:t>mungkin</a:t>
            </a:r>
            <a:r>
              <a:rPr lang="en-US" sz="2400" dirty="0"/>
              <a:t> </a:t>
            </a:r>
            <a:r>
              <a:rPr lang="en-US" sz="2400" dirty="0" err="1"/>
              <a:t>menerapkan</a:t>
            </a:r>
            <a:r>
              <a:rPr lang="en-US" sz="2400" dirty="0"/>
              <a:t> </a:t>
            </a:r>
            <a:r>
              <a:rPr lang="en-US" sz="2400" dirty="0" err="1"/>
              <a:t>metoda</a:t>
            </a:r>
            <a:r>
              <a:rPr lang="en-US" sz="2400" dirty="0"/>
              <a:t> </a:t>
            </a:r>
            <a:r>
              <a:rPr lang="en-US" sz="2400" dirty="0" smtClean="0"/>
              <a:t>lama !!!</a:t>
            </a:r>
          </a:p>
          <a:p>
            <a:endParaRPr lang="en-US" sz="2400" dirty="0" smtClean="0"/>
          </a:p>
          <a:p>
            <a:r>
              <a:rPr lang="en-US" sz="2400" dirty="0" smtClean="0"/>
              <a:t>HARUS BISA PECAHKAN MASALAH UTAMA !!!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464" y="-190500"/>
            <a:ext cx="3276336" cy="383966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105400" y="4686300"/>
            <a:ext cx="3657600" cy="838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kern="1200" cap="none" spc="3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0" indent="-444500">
              <a:buClr>
                <a:srgbClr val="800000"/>
              </a:buClr>
              <a:buFont typeface="+mj-lt"/>
              <a:buAutoNum type="arabicPeriod" startAt="4"/>
            </a:pPr>
            <a:r>
              <a:rPr lang="en-US" sz="2000" b="1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Memangkas</a:t>
            </a:r>
            <a:r>
              <a:rPr lang="en-US" sz="2000" b="1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birokrasi</a:t>
            </a:r>
            <a:endParaRPr lang="en-US" sz="2000" b="1" spc="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622300" indent="-444500">
              <a:buClr>
                <a:srgbClr val="800000"/>
              </a:buClr>
              <a:buFont typeface="+mj-lt"/>
              <a:buAutoNum type="arabicPeriod" startAt="4"/>
            </a:pPr>
            <a:r>
              <a:rPr lang="en-US" sz="2000" b="1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Penerbitan</a:t>
            </a:r>
            <a:r>
              <a:rPr lang="en-US" sz="2000" b="1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000" b="1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izin</a:t>
            </a:r>
            <a:endParaRPr lang="en-US" sz="2000" b="1" spc="0" dirty="0" smtClean="0">
              <a:ln w="11430"/>
              <a:solidFill>
                <a:schemeClr val="bg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Pentagon 2"/>
          <p:cNvSpPr/>
          <p:nvPr/>
        </p:nvSpPr>
        <p:spPr>
          <a:xfrm>
            <a:off x="1600200" y="4762500"/>
            <a:ext cx="2895600" cy="637032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 +  KEBIJAKAN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3474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676400" y="723900"/>
            <a:ext cx="7223760" cy="1219200"/>
          </a:xfrm>
          <a:prstGeom prst="rect">
            <a:avLst/>
          </a:prstGeom>
        </p:spPr>
        <p:txBody>
          <a:bodyPr>
            <a:normAutofit fontScale="92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I.   PETA INDIKATIF AREAL PERHUTANAN                </a:t>
            </a:r>
          </a:p>
          <a:p>
            <a:pPr marL="0" indent="0">
              <a:buNone/>
            </a:pPr>
            <a:r>
              <a:rPr lang="en-U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SOSIAL (PIAPS)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476500"/>
            <a:ext cx="3456214" cy="297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42900"/>
            <a:ext cx="1447800" cy="141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5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573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r"/>
            <a:r>
              <a:rPr lang="en-US" sz="4000" b="1" dirty="0" err="1" smtClean="0">
                <a:solidFill>
                  <a:srgbClr val="FFFFFF"/>
                </a:solidFill>
              </a:rPr>
              <a:t>Peta</a:t>
            </a:r>
            <a:r>
              <a:rPr lang="en-US" sz="4000" b="1" dirty="0" smtClean="0">
                <a:solidFill>
                  <a:srgbClr val="FFFFFF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Indikati</a:t>
            </a:r>
            <a:r>
              <a:rPr lang="en-US" sz="4000" b="1" dirty="0" err="1" smtClean="0">
                <a:solidFill>
                  <a:srgbClr val="FFFFFF"/>
                </a:solidFill>
              </a:rPr>
              <a:t>f</a:t>
            </a:r>
            <a:r>
              <a:rPr lang="en-US" sz="4000" b="1" dirty="0" smtClean="0">
                <a:solidFill>
                  <a:srgbClr val="FFFFFF"/>
                </a:solidFill>
              </a:rPr>
              <a:t> Areal </a:t>
            </a:r>
            <a:r>
              <a:rPr lang="en-US" sz="4000" b="1" dirty="0" err="1" smtClean="0">
                <a:solidFill>
                  <a:srgbClr val="FFFFFF"/>
                </a:solidFill>
              </a:rPr>
              <a:t>Perhutanan</a:t>
            </a:r>
            <a:r>
              <a:rPr lang="en-US" sz="4000" b="1" dirty="0" smtClean="0">
                <a:solidFill>
                  <a:srgbClr val="FFFFFF"/>
                </a:solidFill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</a:rPr>
              <a:t>Sosial</a:t>
            </a:r>
            <a:r>
              <a:rPr lang="en-US" sz="4000" b="1" dirty="0" smtClean="0">
                <a:solidFill>
                  <a:srgbClr val="FFFFFF"/>
                </a:solidFill>
              </a:rPr>
              <a:t> (PIAPS)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2019300"/>
            <a:ext cx="4953000" cy="3505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id-ID" sz="2800" dirty="0" smtClean="0">
                <a:solidFill>
                  <a:schemeClr val="bg1"/>
                </a:solidFill>
              </a:rPr>
              <a:t>adalah </a:t>
            </a:r>
            <a:r>
              <a:rPr lang="id-ID" sz="2800" dirty="0">
                <a:solidFill>
                  <a:schemeClr val="bg1"/>
                </a:solidFill>
              </a:rPr>
              <a:t>peta alokasi akses kelola </a:t>
            </a:r>
            <a:r>
              <a:rPr lang="id-ID" sz="2800" dirty="0" smtClean="0">
                <a:solidFill>
                  <a:schemeClr val="bg1"/>
                </a:solidFill>
              </a:rPr>
              <a:t>PS bagi masyarakat, </a:t>
            </a:r>
            <a:r>
              <a:rPr lang="id-ID" sz="2800" dirty="0">
                <a:solidFill>
                  <a:schemeClr val="bg1"/>
                </a:solidFill>
              </a:rPr>
              <a:t>yang disusun bersama dengan para pihak (Pemerintah, pemerintah daerah, masyarakat sipil) sebagai acuan permohonan HKm, HTR, HD, Kemitraan dan Hutan Adat.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1866900"/>
            <a:ext cx="3244387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Indikatif</a:t>
            </a:r>
            <a:endParaRPr lang="en-US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12,7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juta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Ha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0" y="3887569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Revisi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6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bulanan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6781800" y="3101340"/>
            <a:ext cx="822960" cy="822960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2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radition">
  <a:themeElements>
    <a:clrScheme name="Tradition">
      <a:dk1>
        <a:srgbClr val="000000"/>
      </a:dk1>
      <a:lt1>
        <a:srgbClr val="FFFFFF"/>
      </a:lt1>
      <a:dk2>
        <a:srgbClr val="59480D"/>
      </a:dk2>
      <a:lt2>
        <a:srgbClr val="D28E11"/>
      </a:lt2>
      <a:accent1>
        <a:srgbClr val="6B4A0B"/>
      </a:accent1>
      <a:accent2>
        <a:srgbClr val="790A14"/>
      </a:accent2>
      <a:accent3>
        <a:srgbClr val="908342"/>
      </a:accent3>
      <a:accent4>
        <a:srgbClr val="423E5C"/>
      </a:accent4>
      <a:accent5>
        <a:srgbClr val="641345"/>
      </a:accent5>
      <a:accent6>
        <a:srgbClr val="748A2F"/>
      </a:accent6>
      <a:hlink>
        <a:srgbClr val="DD7E0E"/>
      </a:hlink>
      <a:folHlink>
        <a:srgbClr val="7F6F6F"/>
      </a:folHlink>
    </a:clrScheme>
    <a:fontScheme name="Tradition">
      <a:majorFont>
        <a:latin typeface="Candara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Tradition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90000"/>
                <a:satMod val="300000"/>
              </a:schemeClr>
            </a:duotone>
          </a:blip>
          <a:stretch/>
        </a:blip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38100" cap="flat" cmpd="sng" algn="ctr">
          <a:solidFill>
            <a:schemeClr val="phClr">
              <a:shade val="90000"/>
            </a:schemeClr>
          </a:solidFill>
          <a:prstDash val="solid"/>
          <a:miter/>
        </a:ln>
        <a:ln w="76200" cap="flat" cmpd="dbl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innerShdw blurRad="127000">
              <a:srgbClr val="FFFFFF">
                <a:alpha val="35000"/>
              </a:srgbClr>
            </a:innerShdw>
          </a:effectLst>
          <a:scene3d>
            <a:camera prst="orthographicFront">
              <a:rot lat="0" lon="0" rev="0"/>
            </a:camera>
            <a:lightRig rig="chilly" dir="tl">
              <a:rot lat="0" lon="0" rev="5400000"/>
            </a:lightRig>
          </a:scene3d>
          <a:sp3d prstMaterial="softEdge">
            <a:bevelT w="0" h="0"/>
          </a:sp3d>
        </a:effectStyle>
        <a:effectStyle>
          <a:effectLst>
            <a:outerShdw blurRad="63500" dist="25400" dir="5400000" algn="br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3600000"/>
            </a:lightRig>
          </a:scene3d>
          <a:sp3d>
            <a:bevelT w="889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75000"/>
              </a:schemeClr>
              <a:schemeClr val="phClr">
                <a:satMod val="3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Tradition.thmx</Template>
  <TotalTime>19441</TotalTime>
  <Words>1057</Words>
  <Application>Microsoft Macintosh PowerPoint</Application>
  <PresentationFormat>On-screen Show (16:10)</PresentationFormat>
  <Paragraphs>442</Paragraphs>
  <Slides>27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Tradition</vt:lpstr>
      <vt:lpstr>Document</vt:lpstr>
      <vt:lpstr>        PERCEPATAN  PERHUTANAN SOSIAL  (PPS)   </vt:lpstr>
      <vt:lpstr>PERHUTANAN SOSIAL</vt:lpstr>
      <vt:lpstr>LATAR BELAKANG PROGRAM</vt:lpstr>
      <vt:lpstr>PENYIAPAN KAWASAN PERHUTANAN SOSIAL</vt:lpstr>
      <vt:lpstr> DITJEN PSKL</vt:lpstr>
      <vt:lpstr>Target RPJM tahun 2015-2019  seluas 12,7 juta hektar   Sedangkan  Pencapaian tahun 2010-2014 hanya sebesar  357.379  hektar </vt:lpstr>
      <vt:lpstr>PowerPoint Presentation</vt:lpstr>
      <vt:lpstr>PowerPoint Presentation</vt:lpstr>
      <vt:lpstr>Peta Indikatif Areal Perhutanan Sosial (PIAPS)</vt:lpstr>
      <vt:lpstr>PowerPoint Presentation</vt:lpstr>
      <vt:lpstr>PIAPS PER PROVINSI</vt:lpstr>
      <vt:lpstr>PIAPS PER PROVINSI</vt:lpstr>
      <vt:lpstr>PowerPoint Presentation</vt:lpstr>
      <vt:lpstr>PowerPoint Presentation</vt:lpstr>
      <vt:lpstr>KELOMPOK KERJA (POKJA) DAERAH </vt:lpstr>
      <vt:lpstr>Keanggotaan Pokja PPS di tiap Provinsi  </vt:lpstr>
      <vt:lpstr>Susunan Pokja PPS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PENERBITAN IZIN /HAK KELOLA DARI MENTERI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FINALISASI PETA ARAHAN KELOLA PERHUTANAN SOSIAL</dc:title>
  <dc:creator>admin</dc:creator>
  <cp:lastModifiedBy>Agus Nurhayat</cp:lastModifiedBy>
  <cp:revision>419</cp:revision>
  <dcterms:created xsi:type="dcterms:W3CDTF">2015-06-10T03:33:16Z</dcterms:created>
  <dcterms:modified xsi:type="dcterms:W3CDTF">2016-11-23T00:15:18Z</dcterms:modified>
</cp:coreProperties>
</file>